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1" r:id="rId7"/>
    <p:sldId id="261" r:id="rId8"/>
    <p:sldId id="262" r:id="rId9"/>
    <p:sldId id="292" r:id="rId10"/>
    <p:sldId id="263" r:id="rId11"/>
    <p:sldId id="264" r:id="rId12"/>
    <p:sldId id="269" r:id="rId13"/>
    <p:sldId id="294" r:id="rId14"/>
    <p:sldId id="267" r:id="rId15"/>
    <p:sldId id="268" r:id="rId16"/>
    <p:sldId id="265" r:id="rId17"/>
    <p:sldId id="274" r:id="rId18"/>
    <p:sldId id="270" r:id="rId19"/>
    <p:sldId id="271" r:id="rId20"/>
    <p:sldId id="275" r:id="rId21"/>
    <p:sldId id="273" r:id="rId22"/>
    <p:sldId id="277" r:id="rId23"/>
    <p:sldId id="276" r:id="rId24"/>
    <p:sldId id="304" r:id="rId25"/>
    <p:sldId id="312" r:id="rId26"/>
    <p:sldId id="281" r:id="rId27"/>
    <p:sldId id="297" r:id="rId28"/>
    <p:sldId id="282" r:id="rId29"/>
    <p:sldId id="309" r:id="rId30"/>
    <p:sldId id="311" r:id="rId31"/>
    <p:sldId id="283" r:id="rId32"/>
    <p:sldId id="284" r:id="rId33"/>
    <p:sldId id="285" r:id="rId34"/>
    <p:sldId id="286" r:id="rId35"/>
    <p:sldId id="291" r:id="rId3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é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65473-6127-E82D-0F84-BC265B23F80C}" v="109" dt="2020-10-26T13:56:56.438"/>
    <p1510:client id="{10284B15-0429-C8CE-4D50-25D90E958A04}" v="520" dt="2021-01-09T11:59:25.361"/>
    <p1510:client id="{1D1FD35C-D617-A40E-B0CF-EA6355F0218D}" v="1" dt="2020-10-26T19:11:36.960"/>
    <p1510:client id="{1F023243-CC8F-2743-8A57-A2E7C0EC2CA4}" v="170" dt="2021-01-11T19:43:27.612"/>
    <p1510:client id="{324A5D7E-4ED1-C1AD-5C8F-CF049BA3009A}" v="105" dt="2021-01-10T16:03:11.953"/>
    <p1510:client id="{387B0A01-4A07-6856-B102-576FD452A958}" v="239" dt="2021-01-11T19:32:15.005"/>
    <p1510:client id="{5AF352DD-8753-CDC6-CC56-F54251C0FC31}" v="368" dt="2021-01-10T12:01:46.456"/>
    <p1510:client id="{5E4BFE8B-7612-2D64-AC13-364767CFFABA}" v="9" dt="2020-10-27T13:03:07.173"/>
    <p1510:client id="{6506B7A4-88BD-AA96-BC2C-567EAF8BFAAE}" v="108" dt="2020-10-27T16:01:54.932"/>
    <p1510:client id="{80E85833-2949-9F90-F75B-EFB38A7710D4}" v="2" dt="2020-10-19T18:58:40.853"/>
    <p1510:client id="{8C232360-8341-7483-9A16-F301BB6FC630}" v="30" dt="2020-10-19T10:04:00.189"/>
    <p1510:client id="{A86EAEAD-D061-C740-0C5B-6133323CF57D}" v="431" dt="2021-01-10T11:19:58.263"/>
    <p1510:client id="{EDB327DA-3FD7-70AC-93A1-C8C8FC48AA5B}" v="199" dt="2020-10-19T13:22:44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E5BEF5-D772-49F7-B525-C3EC8303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2C48-F463-481A-9AE9-BA2C59FEA527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CBA51F-7E68-4EA1-A731-D83B1323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2CB099-3A69-421C-8EFD-E441B865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22A4-71D4-4324-93E4-62F949DCC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7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CC1DABC-BB68-4C42-A5E9-2C9D9A79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8FAD-A5C1-4A72-9528-DC03A134E786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5CC5204-AB98-40C1-82C8-B4BE80ED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010230E-46EB-4A3C-95D2-84B88776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092D-3C0F-48DA-ABB8-AD01E9592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8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FA5284-2BCC-40CA-993B-7390C63F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C2FC-F06B-4AE2-88D8-469B355CE704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35C110-F591-4277-ADAC-5A01C425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A24233-DE94-40EF-BA86-457D4EF7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A56C-CCA1-43DA-86D3-808D330CE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E111C17B-0E99-45E0-BC8B-B4501A783F84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8823B4E2-C04C-4BC9-9C4C-8185BCEF9F01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DF2E19B-4FDE-45F2-BC6F-7DB2898045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9B25-508C-4EE9-B5B6-76CFD9832C59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CE0F07B-AC9A-48B3-ADD5-3260DE9BCE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AE5855B-F90C-4BEC-968F-B11BFFEF8C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1CC0-FC85-4075-99C2-67025D3AB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2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3E3E83-3227-40CC-85A1-8061A386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FCCE-3418-4FE1-B69C-3799E5BDB137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748A48-0E16-4200-85BB-E5F0FF40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C26DE9-B26D-47BA-821A-A1BF6D31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C147-CB1B-43AE-A0AD-14D43241E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8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xmlns="" id="{446394C6-F79D-4B72-8BD2-9E61B4322767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xmlns="" id="{66FD6030-6AFB-4B76-AD9A-3C52D8D3C720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3433F6ED-A247-4B03-B9C8-02C68C75AB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80AAA-EA72-4A00-B37F-BB9E717562FB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16FBD7DB-B4DA-4260-9062-A5EF34B90E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67415733-1D5A-4CA3-A7E0-34000FF9B74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F64B-936D-4E3E-BA98-75147D29C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78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xmlns="" id="{037119CE-95A3-409C-81B0-DB9E098CDF27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xmlns="" id="{C50A253A-C814-4004-B9C1-633AB8E5E642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70422AA6-C699-486B-A49F-29C63ED1300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EE07-0DE9-4E91-B0CF-00E424433AC0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8742AC97-1F8F-47B0-8790-69BD953EB07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E042F597-B1EC-42EF-B2E9-77E341E8E7B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10080-2E62-4EDE-9E21-F371E721E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E62FEC-C37C-44BB-8B75-70C23C0F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3D82-5E03-4E01-939C-4B4F82F0C783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8DBA20-6B56-488F-B373-34CFC858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86BEC-1DF7-45AB-A4DF-BC2800D5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D6DB-BEC9-4D7A-9F00-4AC18765D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9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4AA48-69D3-494D-B3F0-975DFEC8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4610-B8C1-4ADF-B952-774C9D91E021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62C476-A3F4-4A2C-ACD5-2E928FF6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B20F2D-BEE9-4130-BDFA-70D5410F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29B8-317A-4216-B8BC-C3E31DC6B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362DFF-9D26-4323-BFA5-7395A691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4E32-8A14-4981-892A-95882EA85438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B6DE3-C09C-4488-982A-9D78F1A5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5101A9-0171-4AE6-8E13-6438543A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0D3F-B6E7-4904-950F-AC9F058C4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0F654B-429A-41F8-8226-BF117CFE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50C5-3860-4643-A19B-770C84FFD7C3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DDB1A0-6562-430C-80FE-AF4E8749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FAA8AF-753E-47B2-A6B8-B0B7C43F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1337-EB99-44F0-A180-3CB1F7690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4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CAAF6A9-07FC-40EA-834D-D4F4992E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3B82B-F465-48E5-9436-BAD6F2E0D09A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049EA56-279E-4110-8D65-87A29E1D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897083D-4599-4739-BA03-C28C332C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5A12-F4B7-42AC-BCCA-A6BD11DB0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78444C0-14D7-4ED2-B36A-EA8DB263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BB95-5DC9-405E-930E-CDDBF3F9E068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21171E5-CE37-4478-8D51-CB42E005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58BE9BC-E3DF-4000-B747-34F9023B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24A9-29F1-4E75-9E28-3B9B8BA85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0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1354988B-6FEC-4233-B30C-EAACC88B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9025-9748-4AFB-888A-6BBA7977794D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D64F6DC-9540-4A5F-81EC-F71A905C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5F7FA43-4FEB-4E4F-A778-9714C4E0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CA5A-5244-43A0-BB3F-6D4EE9384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1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2C1BC0A-7CA7-4F87-A9B9-50CC71DC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FB73-4CC2-47DE-803E-57FA00DE008C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A9D81D5-859D-4A33-A7A4-D6861246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2376320-4C04-4C73-A809-013CCDE9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EC273-AA5D-445D-BC54-2304563D6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2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041A8F2-7D82-4CDF-B328-82D78D3D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BA5E-17B2-470F-B473-4759E146AA62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5556852-1941-4F69-9D39-CC1B0FCD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4A949AD-8212-4C55-811E-E2829A15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A496-EA25-49FE-95EA-383A99D0C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9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505B044-0DD7-44AC-A66E-8D8B69C8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0868-4526-4164-A72C-875CA15C52CB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74DABF1-74B1-4059-BB30-88B8B13C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5B75003-B31F-480B-B3EB-7E2D6931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D413-3CE1-4A10-858B-624614EAC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8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xmlns="" id="{FA4E8723-E58E-4A3F-8CA7-7CFAC70B4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xmlns="" id="{C3B83CB7-C3C7-4A85-AD7B-BE487838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C75ECF7-EB8A-48E7-931A-FF48F145AF22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F8CBFD8F-7536-4BCE-980D-74796DA63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xmlns="" id="{00A91926-73AE-4C29-A1A8-07B08762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EB6F7C6-D81C-45F2-ADE1-EA1C357D89C5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xmlns="" id="{AE2C3AFA-6385-413A-891D-01D9806FA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xmlns="" id="{0F41DEC2-40CF-4B60-AC53-44E79FA7D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4B89F-5355-4D91-8B25-3D59CC7E1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89AE92-74E7-48A3-B830-971241942CBC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356C5C-F500-47FA-8E90-2F553880F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76EDDC-5DD2-4A33-B417-E34C74BC4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A9F094-0116-45B4-AA52-8EE286A93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8" r:id="rId12"/>
    <p:sldLayoutId id="2147483785" r:id="rId13"/>
    <p:sldLayoutId id="2147483789" r:id="rId14"/>
    <p:sldLayoutId id="2147483790" r:id="rId15"/>
    <p:sldLayoutId id="2147483786" r:id="rId16"/>
    <p:sldLayoutId id="2147483787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go.uk.zcu.cz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knihovna.zcu.cz/export/sites/knihovna/volny-vyber/tridnik_skupiny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2.xml"/><Relationship Id="rId10" Type="http://schemas.openxmlformats.org/officeDocument/2006/relationships/slide" Target="slide27.xml"/><Relationship Id="rId4" Type="http://schemas.openxmlformats.org/officeDocument/2006/relationships/slide" Target="slide11.xml"/><Relationship Id="rId9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igo.uk.zcu.cz/F/FFDSXSX9E6DHPGMYINMCJTF4Y797V7NQV98MRTMDXTCFDH19I1-12732?func=file&amp;file_name=novinky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go.uk.zcu.cz/F/FFDSXSX9E6DHPGMYINMCJTF4Y797V7NQV98MRTMDXTCFDH19I1-12911?func=file&amp;file_name=login-session" TargetMode="External"/><Relationship Id="rId2" Type="http://schemas.openxmlformats.org/officeDocument/2006/relationships/hyperlink" Target="https://shib.zcu.cz/idp/profile/SAML2/Redirect/SSO?execution=e1s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vigo.uk.zcu.cz/F/FFDSXSX9E6DHPGMYINMCJTF4Y797V7NQV98MRTMDXTCFDH19I1-12781?func=file&amp;file_name=konsp-nkc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xmlns="" id="{288E7EC6-5E51-487F-A3F5-BBB22BD5BD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62050" y="1198563"/>
            <a:ext cx="8824913" cy="34766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altLang="cs-CZ" sz="4400" b="1" dirty="0">
                <a:latin typeface="Times New Roman" panose="02020603050405020304" pitchFamily="18" charset="0"/>
              </a:rPr>
              <a:t/>
            </a:r>
            <a:br>
              <a:rPr lang="cs-CZ" altLang="cs-CZ" sz="4400" b="1" dirty="0">
                <a:latin typeface="Times New Roman" panose="02020603050405020304" pitchFamily="18" charset="0"/>
              </a:rPr>
            </a:br>
            <a:r>
              <a:rPr lang="cs-CZ" altLang="cs-CZ" sz="4400" b="1" dirty="0">
                <a:latin typeface="Times New Roman" panose="02020603050405020304" pitchFamily="18" charset="0"/>
              </a:rPr>
              <a:t/>
            </a:r>
            <a:br>
              <a:rPr lang="cs-CZ" altLang="cs-CZ" sz="4400" b="1" dirty="0">
                <a:latin typeface="Times New Roman" panose="02020603050405020304" pitchFamily="18" charset="0"/>
              </a:rPr>
            </a:br>
            <a:r>
              <a:rPr lang="cs-CZ" altLang="cs-CZ" sz="4400" b="1" dirty="0"/>
              <a:t/>
            </a:r>
            <a:br>
              <a:rPr lang="cs-CZ" altLang="cs-CZ" sz="4400" b="1" dirty="0"/>
            </a:br>
            <a:r>
              <a:rPr lang="cs-CZ" altLang="cs-CZ" sz="4400" b="1" dirty="0"/>
              <a:t/>
            </a:r>
            <a:br>
              <a:rPr lang="cs-CZ" altLang="cs-CZ" sz="4400" b="1" dirty="0"/>
            </a:br>
            <a:r>
              <a:rPr lang="cs-CZ" altLang="cs-CZ" sz="4000" b="1" dirty="0"/>
              <a:t>PRŮVODCE VYHLEDÁVÁNÍM </a:t>
            </a:r>
            <a:br>
              <a:rPr lang="cs-CZ" altLang="cs-CZ" sz="4000" b="1" dirty="0"/>
            </a:br>
            <a:r>
              <a:rPr lang="cs-CZ" altLang="cs-CZ" sz="4000" b="1" dirty="0"/>
              <a:t>V KATALOGU ALEPH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altLang="cs-CZ" dirty="0"/>
          </a:p>
        </p:txBody>
      </p:sp>
      <p:pic>
        <p:nvPicPr>
          <p:cNvPr id="5123" name="Obrázek 3">
            <a:extLst>
              <a:ext uri="{FF2B5EF4-FFF2-40B4-BE49-F238E27FC236}">
                <a16:creationId xmlns:a16="http://schemas.microsoft.com/office/drawing/2014/main" xmlns="" id="{F64F9A26-919D-4F78-B566-008DB64B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1" y="895070"/>
            <a:ext cx="3581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Univerzitní knihovna ZČU v Plzni – Knihovna Bory (Knihovna) • Mapy.cz">
            <a:extLst>
              <a:ext uri="{FF2B5EF4-FFF2-40B4-BE49-F238E27FC236}">
                <a16:creationId xmlns:a16="http://schemas.microsoft.com/office/drawing/2014/main" xmlns="" id="{8ED85A15-494A-45D0-AD46-3FA50474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4143375"/>
            <a:ext cx="3810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A36A57A-01D4-4DCD-BDC3-3BD64CE4B777}"/>
              </a:ext>
            </a:extLst>
          </p:cNvPr>
          <p:cNvSpPr txBox="1"/>
          <p:nvPr/>
        </p:nvSpPr>
        <p:spPr>
          <a:xfrm>
            <a:off x="999392" y="5249863"/>
            <a:ext cx="3652838" cy="461962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cs-CZ" sz="2400" b="1" dirty="0">
                <a:latin typeface="+mj-lt"/>
                <a:hlinkClick r:id="rId4"/>
              </a:rPr>
              <a:t>https://aleph.zcu.cz</a:t>
            </a:r>
            <a:endParaRPr lang="cs-CZ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DF7B4A-B09D-45D5-9446-3DC087D3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049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VYHLEDÁVÁNÍ A PROHLÍŽENÍ</a:t>
            </a:r>
            <a:endParaRPr lang="cs-CZ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A61E07E-C4C6-4A84-971E-63629B6DF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46200"/>
            <a:ext cx="8947150" cy="4449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Jednoduché vyhledávání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vložení dotazu + volba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pole</a:t>
            </a:r>
            <a:r>
              <a:rPr lang="cs-CZ" altLang="cs-CZ" b="1" dirty="0">
                <a:latin typeface="+mn-lt"/>
              </a:rPr>
              <a:t>, ve kterém má být vyhledáváno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0" y="2395537"/>
            <a:ext cx="7420219" cy="3995503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1104900" y="4861169"/>
            <a:ext cx="603250" cy="445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xmlns="" id="{22D3127F-598D-4029-8A79-67D3C4C28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9404350" cy="1049337"/>
          </a:xfrm>
        </p:spPr>
        <p:txBody>
          <a:bodyPr/>
          <a:lstStyle/>
          <a:p>
            <a:pPr eaLnBrk="1" hangingPunct="1"/>
            <a:r>
              <a:rPr lang="cs-CZ" altLang="cs-CZ"/>
              <a:t>VYHLEDÁVÁNÍ A PROHLÍŽENÍ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C1B1B46-9D65-42B0-850C-EFC78D359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13" y="1417638"/>
            <a:ext cx="8947150" cy="41957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Vyhledávání z více polí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vyplňte všechna pole, která vyplnit chcete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pokud použijete více než jeden řádek, vyhledávání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zúžíte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8B752A0E-DED0-4BA8-A031-BBFCC3DE2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35" y="2778696"/>
            <a:ext cx="7637929" cy="3765901"/>
          </a:xfrm>
          <a:prstGeom prst="rect">
            <a:avLst/>
          </a:prstGeom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xmlns="" id="{976F4E53-9C09-45F2-A2EC-B7953D43951C}"/>
              </a:ext>
            </a:extLst>
          </p:cNvPr>
          <p:cNvSpPr/>
          <p:nvPr/>
        </p:nvSpPr>
        <p:spPr>
          <a:xfrm>
            <a:off x="4418181" y="3227585"/>
            <a:ext cx="484094" cy="430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xmlns="" id="{2A0876FF-DC9F-465C-AB50-3BB6A5C5684E}"/>
              </a:ext>
            </a:extLst>
          </p:cNvPr>
          <p:cNvSpPr/>
          <p:nvPr/>
        </p:nvSpPr>
        <p:spPr>
          <a:xfrm>
            <a:off x="1410753" y="6063794"/>
            <a:ext cx="564776" cy="484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xmlns="" id="{EAB82099-7029-4232-B844-AFDFACD32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9404350" cy="914400"/>
          </a:xfrm>
        </p:spPr>
        <p:txBody>
          <a:bodyPr/>
          <a:lstStyle/>
          <a:p>
            <a:pPr eaLnBrk="1" hangingPunct="1"/>
            <a:r>
              <a:rPr lang="cs-CZ" altLang="cs-CZ"/>
              <a:t>VYHLEDÁVÁNÍ A PROHLÍŽENÍ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B1ED645-0870-41AC-8CA5-0B5F6FF3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366838"/>
            <a:ext cx="10287000" cy="41957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Pokročilé vyhledávání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pomocí rozbalovacích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nabídek</a:t>
            </a:r>
            <a:r>
              <a:rPr lang="cs-CZ" altLang="cs-CZ" b="1" dirty="0">
                <a:latin typeface="+mn-lt"/>
              </a:rPr>
              <a:t> si můžete vybrat pole, která mají být prohledávána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cs-CZ" dirty="0">
              <a:latin typeface="+mn-lt"/>
            </a:endParaRPr>
          </a:p>
        </p:txBody>
      </p:sp>
      <p:pic>
        <p:nvPicPr>
          <p:cNvPr id="5" name="Obrázek 5" descr="Obsah obrázku stůl&#10;&#10;Popis se vygeneroval automaticky.">
            <a:extLst>
              <a:ext uri="{FF2B5EF4-FFF2-40B4-BE49-F238E27FC236}">
                <a16:creationId xmlns:a16="http://schemas.microsoft.com/office/drawing/2014/main" xmlns="" id="{BD5B238A-CDC2-4142-9B89-4B0E97920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41" y="2488636"/>
            <a:ext cx="8803341" cy="3315080"/>
          </a:xfrm>
          <a:prstGeom prst="rect">
            <a:avLst/>
          </a:prstGeom>
        </p:spPr>
      </p:pic>
      <p:sp>
        <p:nvSpPr>
          <p:cNvPr id="6" name="Šipka: nahoru 5">
            <a:extLst>
              <a:ext uri="{FF2B5EF4-FFF2-40B4-BE49-F238E27FC236}">
                <a16:creationId xmlns:a16="http://schemas.microsoft.com/office/drawing/2014/main" xmlns="" id="{E72AFA27-53DE-4D90-A8D8-7C684048F148}"/>
              </a:ext>
            </a:extLst>
          </p:cNvPr>
          <p:cNvSpPr/>
          <p:nvPr/>
        </p:nvSpPr>
        <p:spPr>
          <a:xfrm>
            <a:off x="7422507" y="3567326"/>
            <a:ext cx="591670" cy="4213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xmlns="" id="{F585E5DD-868F-4062-AC9C-A73D7B8EB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9404350" cy="873125"/>
          </a:xfrm>
        </p:spPr>
        <p:txBody>
          <a:bodyPr/>
          <a:lstStyle/>
          <a:p>
            <a:r>
              <a:rPr lang="cs-CZ" altLang="cs-CZ"/>
              <a:t>VYHLEDÁVÁNÍ A PROHLÍŽENÍ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683EC29-1FAA-4D04-9BE7-4F0AF80C7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1414463"/>
            <a:ext cx="10523538" cy="41957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Pokročilé vyhledávání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pomocí rozbalovacích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nabídek</a:t>
            </a:r>
            <a:r>
              <a:rPr lang="cs-CZ" altLang="cs-CZ" b="1" dirty="0">
                <a:latin typeface="+mn-lt"/>
              </a:rPr>
              <a:t> si můžete vybrat pole, která mají být prohledávána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b="1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latin typeface="+mn-lt"/>
            </a:endParaRPr>
          </a:p>
          <a:p>
            <a:pPr>
              <a:defRPr/>
            </a:pPr>
            <a:endParaRPr lang="cs-CZ" dirty="0"/>
          </a:p>
        </p:txBody>
      </p:sp>
      <p:pic>
        <p:nvPicPr>
          <p:cNvPr id="17412" name="Zástupný obsah 3">
            <a:extLst>
              <a:ext uri="{FF2B5EF4-FFF2-40B4-BE49-F238E27FC236}">
                <a16:creationId xmlns:a16="http://schemas.microsoft.com/office/drawing/2014/main" xmlns="" id="{4145B69D-C54B-4E2F-8B2C-7DE9FDA32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492375"/>
            <a:ext cx="6907213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3E252AD-0F43-45F3-9BB5-5FCDE3342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431925"/>
            <a:ext cx="8947150" cy="4195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Pokročilé vyhledávání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výsledek se zobrazí po kliknutí na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počet celkem</a:t>
            </a:r>
          </a:p>
        </p:txBody>
      </p:sp>
      <p:pic>
        <p:nvPicPr>
          <p:cNvPr id="18435" name="Obrázek 1">
            <a:extLst>
              <a:ext uri="{FF2B5EF4-FFF2-40B4-BE49-F238E27FC236}">
                <a16:creationId xmlns:a16="http://schemas.microsoft.com/office/drawing/2014/main" xmlns="" id="{42245768-4255-4F43-9C15-77A7FCB00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524125"/>
            <a:ext cx="112236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Nadpis 1">
            <a:extLst>
              <a:ext uri="{FF2B5EF4-FFF2-40B4-BE49-F238E27FC236}">
                <a16:creationId xmlns:a16="http://schemas.microsoft.com/office/drawing/2014/main" xmlns="" id="{6BFBE5B4-334F-4598-9D3A-19674A1DC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VYHLEDÁVÁNÍ A PROHLÍŽENÍ</a:t>
            </a:r>
          </a:p>
        </p:txBody>
      </p:sp>
      <p:sp>
        <p:nvSpPr>
          <p:cNvPr id="2" name="Šipka: doleva 1">
            <a:extLst>
              <a:ext uri="{FF2B5EF4-FFF2-40B4-BE49-F238E27FC236}">
                <a16:creationId xmlns:a16="http://schemas.microsoft.com/office/drawing/2014/main" xmlns="" id="{1163DBE9-C89A-4656-8DA9-F647EDBF619A}"/>
              </a:ext>
            </a:extLst>
          </p:cNvPr>
          <p:cNvSpPr/>
          <p:nvPr/>
        </p:nvSpPr>
        <p:spPr>
          <a:xfrm>
            <a:off x="11064620" y="4558283"/>
            <a:ext cx="904875" cy="6191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xmlns="" id="{8533B887-9193-4958-8D74-36C520F46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VÝSLEDKY VYHLEDÁVÁNÍ</a:t>
            </a:r>
          </a:p>
        </p:txBody>
      </p:sp>
      <p:pic>
        <p:nvPicPr>
          <p:cNvPr id="19459" name="Obrázek 1">
            <a:extLst>
              <a:ext uri="{FF2B5EF4-FFF2-40B4-BE49-F238E27FC236}">
                <a16:creationId xmlns:a16="http://schemas.microsoft.com/office/drawing/2014/main" xmlns="" id="{127358EE-CDB3-496E-942F-D33FE626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350963"/>
            <a:ext cx="93519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xmlns="" id="{6C8DCE53-E18B-47BF-A807-2776A0D5D5BD}"/>
              </a:ext>
            </a:extLst>
          </p:cNvPr>
          <p:cNvSpPr/>
          <p:nvPr/>
        </p:nvSpPr>
        <p:spPr>
          <a:xfrm>
            <a:off x="428625" y="3970338"/>
            <a:ext cx="74295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xmlns="" id="{28064F07-F3D8-4883-A8D8-F1A269E92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VÝSLEDKY VYHLEDÁVÁNÍ</a:t>
            </a:r>
          </a:p>
        </p:txBody>
      </p:sp>
      <p:pic>
        <p:nvPicPr>
          <p:cNvPr id="20483" name="Zástupný obsah 1">
            <a:extLst>
              <a:ext uri="{FF2B5EF4-FFF2-40B4-BE49-F238E27FC236}">
                <a16:creationId xmlns:a16="http://schemas.microsoft.com/office/drawing/2014/main" xmlns="" id="{5BB6801B-CF2C-420D-8907-CFA9B3065A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525" y="1592263"/>
            <a:ext cx="7372350" cy="4638675"/>
          </a:xfrm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xmlns="" id="{62FFF328-61A2-4AC6-9D35-CA229FF1F7D5}"/>
              </a:ext>
            </a:extLst>
          </p:cNvPr>
          <p:cNvSpPr/>
          <p:nvPr/>
        </p:nvSpPr>
        <p:spPr>
          <a:xfrm>
            <a:off x="1887071" y="3289113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xmlns="" id="{6473FB2E-2FF2-416A-984A-750CE2EFD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VÝSLEDKY VYHLEDÁVÁNÍ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FB8C2F0-3F40-4DF8-A8C3-FFD9FE32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327150"/>
            <a:ext cx="8947150" cy="4195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Vyhledání publikace na regále volného výběru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nalezení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třídníku</a:t>
            </a:r>
            <a:r>
              <a:rPr lang="cs-CZ" altLang="cs-CZ" b="1" dirty="0">
                <a:latin typeface="+mn-lt"/>
              </a:rPr>
              <a:t> v katalogu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třídník značí umístění dokumentů ve volném výběru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v rámci třídníku na policích –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abecední řazení</a:t>
            </a:r>
            <a:r>
              <a:rPr lang="cs-CZ" altLang="cs-CZ" b="1" dirty="0">
                <a:latin typeface="+mn-lt"/>
              </a:rPr>
              <a:t>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podle názvu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xmlns="" id="{1E9C371D-4BE9-46BB-95C2-4245CFEB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3065781"/>
            <a:ext cx="7067550" cy="3583939"/>
          </a:xfrm>
          <a:prstGeom prst="rect">
            <a:avLst/>
          </a:prstGeom>
        </p:spPr>
      </p:pic>
      <p:sp>
        <p:nvSpPr>
          <p:cNvPr id="5" name="Šipka: doleva 4">
            <a:extLst>
              <a:ext uri="{FF2B5EF4-FFF2-40B4-BE49-F238E27FC236}">
                <a16:creationId xmlns:a16="http://schemas.microsoft.com/office/drawing/2014/main" xmlns="" id="{7759F9B0-5ED1-4EA8-9523-44CD7C78167E}"/>
              </a:ext>
            </a:extLst>
          </p:cNvPr>
          <p:cNvSpPr/>
          <p:nvPr/>
        </p:nvSpPr>
        <p:spPr>
          <a:xfrm>
            <a:off x="8769095" y="5739383"/>
            <a:ext cx="981075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xmlns="" id="{37E2F451-C676-49ED-AC99-03B844165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VÝSLEDKY VYHLEDÁVÁNÍ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1625370-617B-4460-9586-FF512F92D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673" y="1233301"/>
            <a:ext cx="10901362" cy="41941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Výsledek vyhledávání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k jednotkám se lze dostat i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zkrácenou cestou </a:t>
            </a:r>
            <a:r>
              <a:rPr lang="cs-CZ" altLang="cs-CZ" b="1" dirty="0">
                <a:latin typeface="+mn-lt"/>
              </a:rPr>
              <a:t>kliknutím na označení knihovny následované číselným údajem v závorce - například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 BOR(20/1)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800" b="1" dirty="0">
                <a:latin typeface="+mn-lt"/>
              </a:rPr>
              <a:t>první číslo – 20 – udává celkový počet výtisků v knihovně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800" b="1" dirty="0">
                <a:latin typeface="+mn-lt"/>
              </a:rPr>
              <a:t>číslo za lomítkem – 1 – znamená, kolik exemplářů je momentálně vypůjčených (zbývající jsou volné)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000" b="1" dirty="0">
              <a:latin typeface="Times New Roman" panose="02020603050405020304" pitchFamily="18" charset="0"/>
            </a:endParaRPr>
          </a:p>
        </p:txBody>
      </p:sp>
      <p:pic>
        <p:nvPicPr>
          <p:cNvPr id="21508" name="Obrázek 6">
            <a:extLst>
              <a:ext uri="{FF2B5EF4-FFF2-40B4-BE49-F238E27FC236}">
                <a16:creationId xmlns:a16="http://schemas.microsoft.com/office/drawing/2014/main" xmlns="" id="{977BB9D2-C62E-43F6-8311-1E62126B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481855"/>
            <a:ext cx="7205662" cy="31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: doleva 8">
            <a:extLst>
              <a:ext uri="{FF2B5EF4-FFF2-40B4-BE49-F238E27FC236}">
                <a16:creationId xmlns:a16="http://schemas.microsoft.com/office/drawing/2014/main" xmlns="" id="{CBFF8FEC-B8C9-4D44-9984-FC4F4CC3A27E}"/>
              </a:ext>
            </a:extLst>
          </p:cNvPr>
          <p:cNvSpPr/>
          <p:nvPr/>
        </p:nvSpPr>
        <p:spPr>
          <a:xfrm>
            <a:off x="9224309" y="5986089"/>
            <a:ext cx="979488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xmlns="" id="{C219D81B-DA46-48FE-AA81-401B154D1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VÝSLEDKY VYHLEDÁVÁNÍ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DC72DFF-4AF2-4C6F-A0DA-F3DCF20AF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524000"/>
            <a:ext cx="9542462" cy="503659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Výsledek vyhledávání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struktura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000" b="1" dirty="0">
                <a:solidFill>
                  <a:srgbClr val="FFFF00"/>
                </a:solidFill>
                <a:latin typeface="+mn-lt"/>
              </a:rPr>
              <a:t>status</a:t>
            </a:r>
            <a:r>
              <a:rPr lang="cs-CZ" altLang="cs-CZ" sz="1800" b="1" dirty="0">
                <a:latin typeface="+mn-lt"/>
              </a:rPr>
              <a:t> (na jak dlouho lze knihu vypůjčit - př.: jeden měsíc)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000" b="1" dirty="0">
                <a:solidFill>
                  <a:srgbClr val="FFFF00"/>
                </a:solidFill>
                <a:latin typeface="+mn-lt"/>
              </a:rPr>
              <a:t>výpůjční lhůta</a:t>
            </a:r>
            <a:r>
              <a:rPr lang="cs-CZ" altLang="cs-CZ" sz="1800" b="1" dirty="0">
                <a:latin typeface="+mn-lt"/>
              </a:rPr>
              <a:t> (volné nebo datum, do kdy je kniha půjčena)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000" b="1" dirty="0">
                <a:solidFill>
                  <a:srgbClr val="FFFF00"/>
                </a:solidFill>
                <a:latin typeface="+mn-lt"/>
              </a:rPr>
              <a:t>dílčí knihovna</a:t>
            </a:r>
            <a:r>
              <a:rPr lang="cs-CZ" altLang="cs-CZ" sz="1800" b="1" dirty="0">
                <a:latin typeface="+mn-lt"/>
              </a:rPr>
              <a:t> (TEC=Bory, PED=Pedagogická…)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000" b="1" dirty="0">
                <a:solidFill>
                  <a:srgbClr val="FFFF00"/>
                </a:solidFill>
                <a:latin typeface="+mn-lt"/>
              </a:rPr>
              <a:t>sbírka </a:t>
            </a:r>
            <a:r>
              <a:rPr lang="cs-CZ" altLang="cs-CZ" sz="1800" b="1" dirty="0">
                <a:latin typeface="+mn-lt"/>
              </a:rPr>
              <a:t>(př.: Univerzitní-knihy, Sedláčkova…)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000" b="1" dirty="0">
                <a:solidFill>
                  <a:srgbClr val="FFFF00"/>
                </a:solidFill>
                <a:latin typeface="+mn-lt"/>
              </a:rPr>
              <a:t>signatura</a:t>
            </a:r>
            <a:r>
              <a:rPr lang="cs-CZ" altLang="cs-CZ" sz="1800" b="1" dirty="0">
                <a:latin typeface="+mn-lt"/>
              </a:rPr>
              <a:t> (př.: TEC K67103, PRAKNV356, PEDSKM31 apod.)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000" b="1" dirty="0">
                <a:solidFill>
                  <a:srgbClr val="FFFF00"/>
                </a:solidFill>
                <a:latin typeface="+mn-lt"/>
              </a:rPr>
              <a:t>počet požadavků</a:t>
            </a:r>
            <a:r>
              <a:rPr lang="cs-CZ" altLang="cs-CZ" sz="1800" b="1" dirty="0">
                <a:latin typeface="+mn-lt"/>
              </a:rPr>
              <a:t> – rezervace dokumentu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000" b="1" dirty="0">
                <a:solidFill>
                  <a:srgbClr val="FFFF00"/>
                </a:solidFill>
                <a:latin typeface="+mn-lt"/>
              </a:rPr>
              <a:t>třídník </a:t>
            </a:r>
            <a:r>
              <a:rPr lang="cs-CZ" altLang="cs-CZ" sz="1800" b="1" dirty="0">
                <a:latin typeface="+mn-lt"/>
              </a:rPr>
              <a:t>– označuje umístění knihy ve volném výběru (např. „</a:t>
            </a:r>
            <a:r>
              <a:rPr lang="cs-CZ" altLang="cs-CZ" sz="1800" b="1" i="1" dirty="0">
                <a:latin typeface="+mn-lt"/>
              </a:rPr>
              <a:t>J10</a:t>
            </a:r>
            <a:r>
              <a:rPr lang="cs-CZ" altLang="cs-CZ" sz="1800" b="1" dirty="0">
                <a:latin typeface="+mn-lt"/>
              </a:rPr>
              <a:t>“ = třídník pro skupinu „</a:t>
            </a:r>
            <a:r>
              <a:rPr lang="cs-CZ" altLang="cs-CZ" sz="1800" b="1" i="1" dirty="0">
                <a:latin typeface="+mn-lt"/>
              </a:rPr>
              <a:t>Psychologie“</a:t>
            </a:r>
            <a:r>
              <a:rPr lang="cs-CZ" altLang="cs-CZ" sz="1800" b="1" dirty="0">
                <a:latin typeface="+mn-lt"/>
              </a:rPr>
              <a:t>, místo třídníku může být uvedeno jako místo uložení „</a:t>
            </a:r>
            <a:r>
              <a:rPr lang="cs-CZ" altLang="cs-CZ" sz="1800" b="1" i="1" dirty="0">
                <a:latin typeface="+mn-lt"/>
              </a:rPr>
              <a:t>sklad</a:t>
            </a:r>
            <a:r>
              <a:rPr lang="cs-CZ" altLang="cs-CZ" sz="1800" b="1" dirty="0">
                <a:latin typeface="+mn-lt"/>
              </a:rPr>
              <a:t>“ apod.)  </a:t>
            </a:r>
          </a:p>
          <a:p>
            <a:pPr lvl="3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00" b="1" dirty="0">
                <a:latin typeface="+mn-lt"/>
                <a:hlinkClick r:id="rId2"/>
              </a:rPr>
              <a:t>Přehled všech třídníků knihovny</a:t>
            </a:r>
            <a:r>
              <a:rPr lang="cs-CZ" altLang="cs-CZ" sz="1600" b="1" dirty="0">
                <a:latin typeface="+mn-lt"/>
              </a:rPr>
              <a:t> </a:t>
            </a:r>
            <a:r>
              <a:rPr lang="cs-CZ" altLang="cs-CZ" sz="1600" b="1" dirty="0">
                <a:ea typeface="+mj-lt"/>
                <a:cs typeface="+mj-lt"/>
              </a:rPr>
              <a:t> </a:t>
            </a:r>
            <a:br>
              <a:rPr lang="cs-CZ" altLang="cs-CZ" sz="1600" b="1" dirty="0">
                <a:ea typeface="+mj-lt"/>
                <a:cs typeface="+mj-lt"/>
              </a:rPr>
            </a:br>
            <a:endParaRPr lang="cs-CZ" altLang="cs-CZ" sz="1800" b="1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xmlns="" id="{966D9679-D452-4BAA-8D1D-99F4871C0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720725"/>
            <a:ext cx="9404350" cy="1401763"/>
          </a:xfrm>
        </p:spPr>
        <p:txBody>
          <a:bodyPr/>
          <a:lstStyle/>
          <a:p>
            <a:pPr eaLnBrk="1" hangingPunct="1"/>
            <a:r>
              <a:rPr lang="cs-CZ" altLang="cs-CZ" dirty="0"/>
              <a:t>	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AD61C06-F9F7-471A-B549-6628362FD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257" y="1782914"/>
            <a:ext cx="9525218" cy="453734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Vstup do katalogu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	</a:t>
            </a:r>
            <a:r>
              <a:rPr lang="cs-CZ" altLang="cs-CZ" sz="2400" b="1" u="sng" dirty="0">
                <a:solidFill>
                  <a:schemeClr val="hlink"/>
                </a:solidFill>
              </a:rPr>
              <a:t>Vyhledávání a prohlížení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00" b="1" dirty="0">
                <a:solidFill>
                  <a:schemeClr val="hlink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Obecná pravidla vyhledávání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00" b="1" dirty="0">
                <a:solidFill>
                  <a:schemeClr val="hlink"/>
                </a:solidFill>
                <a:hlinkClick r:id="rId3" action="ppaction://hlinksldjump"/>
              </a:rPr>
              <a:t>Jednoduché vyhledávání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00" b="1" dirty="0">
                <a:solidFill>
                  <a:schemeClr val="hlink"/>
                </a:solidFill>
                <a:hlinkClick r:id="rId4" action="ppaction://hlinksldjump"/>
              </a:rPr>
              <a:t>Vyhledávání z více polí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00" b="1" dirty="0">
                <a:solidFill>
                  <a:schemeClr val="hlink"/>
                </a:solidFill>
                <a:hlinkClick r:id="rId5" action="ppaction://hlinksldjump"/>
              </a:rPr>
              <a:t>Pokročilé vyhledávání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00" b="1" dirty="0">
                <a:solidFill>
                  <a:schemeClr val="hlink"/>
                </a:solidFill>
                <a:hlinkClick r:id="rId6" action="ppaction://hlinksldjump"/>
              </a:rPr>
              <a:t>Další možnosti vyhledávání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sz="2500" b="1" u="sng" dirty="0">
                <a:solidFill>
                  <a:schemeClr val="hlink"/>
                </a:solidFill>
              </a:rPr>
              <a:t>Výsledky</a:t>
            </a:r>
            <a:r>
              <a:rPr lang="cs-CZ" altLang="cs-CZ" sz="1600" b="1" u="sng" dirty="0">
                <a:solidFill>
                  <a:schemeClr val="hlink"/>
                </a:solidFill>
              </a:rPr>
              <a:t> </a:t>
            </a:r>
            <a:r>
              <a:rPr lang="cs-CZ" altLang="cs-CZ" sz="2700" b="1" u="sng" dirty="0">
                <a:solidFill>
                  <a:schemeClr val="hlink"/>
                </a:solidFill>
              </a:rPr>
              <a:t>vyhledávání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00" b="1" dirty="0">
                <a:solidFill>
                  <a:schemeClr val="hlink"/>
                </a:solidFill>
                <a:hlinkClick r:id="rId7" action="ppaction://hlinksldjump"/>
              </a:rPr>
              <a:t>Výsledek vyhledávání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00" b="1" dirty="0">
                <a:solidFill>
                  <a:schemeClr val="hlink"/>
                </a:solidFill>
                <a:hlinkClick r:id="rId8" action="ppaction://hlinksldjump"/>
              </a:rPr>
              <a:t>Operace se záznamy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00" b="1" dirty="0">
                <a:solidFill>
                  <a:schemeClr val="hlink"/>
                </a:solidFill>
                <a:hlinkClick r:id="rId9" action="ppaction://hlinksldjump"/>
              </a:rPr>
              <a:t>Rezervace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sz="2700" b="1" u="sng" dirty="0">
                <a:solidFill>
                  <a:schemeClr val="hlink"/>
                </a:solidFill>
              </a:rPr>
              <a:t>Čtenářské konto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00" b="1" dirty="0">
                <a:solidFill>
                  <a:schemeClr val="hlink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Prodloužení výpůjček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marL="457200" lvl="1" indent="0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xmlns="" id="{E804205F-DFF7-4D66-85D4-9BFEFEE53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43473"/>
            <a:ext cx="9404350" cy="1400175"/>
          </a:xfrm>
        </p:spPr>
        <p:txBody>
          <a:bodyPr/>
          <a:lstStyle/>
          <a:p>
            <a:pPr eaLnBrk="1" hangingPunct="1"/>
            <a:r>
              <a:rPr lang="cs-CZ" altLang="cs-CZ"/>
              <a:t>VÝSLEDKY VYHLEDÁVÁNÍ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6ECA15C-CF71-4470-B2EE-6A6ACE9A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48" y="1601601"/>
            <a:ext cx="9737725" cy="41957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Výsledek vyhledávání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výsledky lze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třídit</a:t>
            </a:r>
            <a:r>
              <a:rPr lang="cs-CZ" altLang="cs-CZ" b="1" dirty="0">
                <a:latin typeface="+mn-lt"/>
              </a:rPr>
              <a:t> podle různých hledisek kliknutím na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podtržený název</a:t>
            </a:r>
            <a:r>
              <a:rPr lang="cs-CZ" altLang="cs-CZ" b="1" dirty="0">
                <a:latin typeface="+mn-lt"/>
              </a:rPr>
              <a:t> pole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latin typeface="+mn-lt"/>
            </a:endParaRPr>
          </a:p>
        </p:txBody>
      </p:sp>
      <p:pic>
        <p:nvPicPr>
          <p:cNvPr id="2" name="Obrázek 3" descr="Obsah obrázku stůl&#10;&#10;Popis se vygeneroval automaticky.">
            <a:extLst>
              <a:ext uri="{FF2B5EF4-FFF2-40B4-BE49-F238E27FC236}">
                <a16:creationId xmlns:a16="http://schemas.microsoft.com/office/drawing/2014/main" xmlns="" id="{EDDA7DA9-2922-48A8-B270-89AD4EB96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69" y="2516169"/>
            <a:ext cx="6916830" cy="3931247"/>
          </a:xfrm>
          <a:prstGeom prst="rect">
            <a:avLst/>
          </a:prstGeom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xmlns="" id="{654B692D-BA48-4FCB-8AA0-3FF2268D08E2}"/>
              </a:ext>
            </a:extLst>
          </p:cNvPr>
          <p:cNvSpPr/>
          <p:nvPr/>
        </p:nvSpPr>
        <p:spPr>
          <a:xfrm>
            <a:off x="3065660" y="4138892"/>
            <a:ext cx="485775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xmlns="" id="{E9B2DC3B-078F-4D78-BBF1-EF1221958A0D}"/>
              </a:ext>
            </a:extLst>
          </p:cNvPr>
          <p:cNvSpPr/>
          <p:nvPr/>
        </p:nvSpPr>
        <p:spPr>
          <a:xfrm>
            <a:off x="4999536" y="4167467"/>
            <a:ext cx="485775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xmlns="" id="{441631A0-3DBF-4410-B8FB-BD839245D539}"/>
              </a:ext>
            </a:extLst>
          </p:cNvPr>
          <p:cNvSpPr/>
          <p:nvPr/>
        </p:nvSpPr>
        <p:spPr>
          <a:xfrm>
            <a:off x="7645647" y="4117801"/>
            <a:ext cx="485775" cy="352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xmlns="" id="{0910C049-D270-4D51-92B7-760E270E2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9404350" cy="982662"/>
          </a:xfrm>
        </p:spPr>
        <p:txBody>
          <a:bodyPr/>
          <a:lstStyle/>
          <a:p>
            <a:pPr eaLnBrk="1" hangingPunct="1"/>
            <a:r>
              <a:rPr lang="cs-CZ" altLang="cs-CZ"/>
              <a:t>VÝSLEDKY VYHLEDÁVÁNÍ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AEB11DC-8EBB-4F70-A507-A519FF78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485" y="1223058"/>
            <a:ext cx="10900322" cy="41957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3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Operace se záznamy nalezenými v katalogu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 záznamy je možné si ve zvoleném formátu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poslat e-mailem </a:t>
            </a:r>
            <a:r>
              <a:rPr lang="cs-CZ" b="1" dirty="0">
                <a:latin typeface="+mn-lt"/>
              </a:rPr>
              <a:t>nebo 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uložit </a:t>
            </a:r>
            <a:r>
              <a:rPr lang="cs-CZ" b="1" dirty="0">
                <a:solidFill>
                  <a:srgbClr val="FFFFFF"/>
                </a:solidFill>
                <a:latin typeface="+mn-lt"/>
              </a:rPr>
              <a:t>na</a:t>
            </a:r>
            <a:r>
              <a:rPr lang="cs-CZ" b="1" dirty="0">
                <a:latin typeface="+mn-lt"/>
              </a:rPr>
              <a:t> 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disk počítače</a:t>
            </a:r>
            <a:endParaRPr lang="cs-CZ" dirty="0">
              <a:ea typeface="+mj-lt"/>
              <a:cs typeface="+mj-lt"/>
            </a:endParaRPr>
          </a:p>
          <a:p>
            <a:pPr lvl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b="1" dirty="0">
              <a:solidFill>
                <a:srgbClr val="FFFF00"/>
              </a:solidFill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rgbClr val="FFFFFF"/>
              </a:solidFill>
              <a:latin typeface="Century Gothic" panose="020B0502020202020204"/>
            </a:endParaRPr>
          </a:p>
        </p:txBody>
      </p:sp>
      <p:pic>
        <p:nvPicPr>
          <p:cNvPr id="2" name="Obrázek 3" descr="Obsah obrázku stůl&#10;&#10;Popis se vygeneroval automaticky.">
            <a:extLst>
              <a:ext uri="{FF2B5EF4-FFF2-40B4-BE49-F238E27FC236}">
                <a16:creationId xmlns:a16="http://schemas.microsoft.com/office/drawing/2014/main" xmlns="" id="{1AAB6E1C-191C-4B12-93BE-A81686074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013" y="2129659"/>
            <a:ext cx="7370284" cy="4597651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xmlns="" id="{D7F342AE-B1FB-4075-98E2-632F6A485BD8}"/>
              </a:ext>
            </a:extLst>
          </p:cNvPr>
          <p:cNvSpPr/>
          <p:nvPr/>
        </p:nvSpPr>
        <p:spPr>
          <a:xfrm>
            <a:off x="1447927" y="5867455"/>
            <a:ext cx="853807" cy="486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xmlns="" id="{0F938E74-F7DA-4ABF-90FD-F50F13DCB11F}"/>
              </a:ext>
            </a:extLst>
          </p:cNvPr>
          <p:cNvSpPr/>
          <p:nvPr/>
        </p:nvSpPr>
        <p:spPr>
          <a:xfrm>
            <a:off x="1453092" y="5422764"/>
            <a:ext cx="826264" cy="486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xmlns="" id="{21A21BE2-6D6E-4998-92D8-90C190DEE3FA}"/>
              </a:ext>
            </a:extLst>
          </p:cNvPr>
          <p:cNvSpPr/>
          <p:nvPr/>
        </p:nvSpPr>
        <p:spPr>
          <a:xfrm>
            <a:off x="1449075" y="5005615"/>
            <a:ext cx="826265" cy="486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xmlns="" id="{4E28224C-5600-44A9-9B31-FE8DAB3AE702}"/>
              </a:ext>
            </a:extLst>
          </p:cNvPr>
          <p:cNvSpPr/>
          <p:nvPr/>
        </p:nvSpPr>
        <p:spPr>
          <a:xfrm>
            <a:off x="3841227" y="2596249"/>
            <a:ext cx="982337" cy="486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xmlns="" id="{4C5A1281-9246-49A6-8E95-3988DA300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VÝSLEDKY VYHLEDÁVÁNÍ</a:t>
            </a:r>
          </a:p>
        </p:txBody>
      </p:sp>
      <p:pic>
        <p:nvPicPr>
          <p:cNvPr id="28675" name="Obrázek 2">
            <a:extLst>
              <a:ext uri="{FF2B5EF4-FFF2-40B4-BE49-F238E27FC236}">
                <a16:creationId xmlns:a16="http://schemas.microsoft.com/office/drawing/2014/main" xmlns="" id="{AFFECD96-FFF8-4F66-AC6A-944D4F251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341438"/>
            <a:ext cx="7889875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xmlns="" id="{70902698-C589-4AEF-BA8D-72464A76E4D7}"/>
              </a:ext>
            </a:extLst>
          </p:cNvPr>
          <p:cNvSpPr/>
          <p:nvPr/>
        </p:nvSpPr>
        <p:spPr>
          <a:xfrm>
            <a:off x="443125" y="3993507"/>
            <a:ext cx="66338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xmlns="" id="{C7995C24-CD36-4E1B-9B4E-9FAC94284AF4}"/>
              </a:ext>
            </a:extLst>
          </p:cNvPr>
          <p:cNvSpPr/>
          <p:nvPr/>
        </p:nvSpPr>
        <p:spPr>
          <a:xfrm>
            <a:off x="444245" y="6215633"/>
            <a:ext cx="69532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xmlns="" id="{E39D4307-FDC5-49BA-8F7B-67C17BB7F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9404350" cy="982662"/>
          </a:xfrm>
        </p:spPr>
        <p:txBody>
          <a:bodyPr/>
          <a:lstStyle/>
          <a:p>
            <a:pPr eaLnBrk="1" hangingPunct="1"/>
            <a:r>
              <a:rPr lang="cs-CZ" altLang="cs-CZ"/>
              <a:t>VÝSLEDKY VYHLEDÁVÁNÍ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0A5FDCD-EEB5-4907-952E-03A5144AD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334112"/>
            <a:ext cx="10080625" cy="4195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800" b="1" dirty="0" smtClean="0">
                <a:latin typeface="+mn-lt"/>
              </a:rPr>
              <a:t>vybrané </a:t>
            </a:r>
            <a:r>
              <a:rPr lang="cs-CZ" altLang="cs-CZ" sz="1800" b="1" dirty="0">
                <a:latin typeface="+mn-lt"/>
              </a:rPr>
              <a:t>záznamy z různých vyhledávání je možné</a:t>
            </a:r>
            <a:r>
              <a:rPr lang="cs-CZ" altLang="cs-CZ" sz="18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altLang="cs-CZ" sz="1800" b="1" dirty="0">
                <a:solidFill>
                  <a:srgbClr val="FFFF00"/>
                </a:solidFill>
                <a:latin typeface="+mn-lt"/>
              </a:rPr>
              <a:t>přidávat postupně </a:t>
            </a:r>
            <a:r>
              <a:rPr lang="cs-CZ" altLang="cs-CZ" sz="1800" b="1" dirty="0" smtClean="0">
                <a:solidFill>
                  <a:srgbClr val="FFFF00"/>
                </a:solidFill>
                <a:latin typeface="+mn-lt"/>
              </a:rPr>
              <a:t>do </a:t>
            </a:r>
            <a:r>
              <a:rPr lang="cs-CZ" altLang="cs-CZ" sz="1800" b="1" dirty="0">
                <a:solidFill>
                  <a:srgbClr val="FFFF00"/>
                </a:solidFill>
                <a:latin typeface="+mn-lt"/>
              </a:rPr>
              <a:t>schránky</a:t>
            </a:r>
            <a:r>
              <a:rPr lang="cs-CZ" altLang="cs-CZ" sz="1800" b="1" dirty="0">
                <a:solidFill>
                  <a:srgbClr val="FFFFFF"/>
                </a:solidFill>
                <a:latin typeface="+mn-lt"/>
              </a:rPr>
              <a:t> </a:t>
            </a:r>
            <a:br>
              <a:rPr lang="cs-CZ" altLang="cs-CZ" sz="1800" b="1" dirty="0">
                <a:solidFill>
                  <a:srgbClr val="FFFFFF"/>
                </a:solidFill>
                <a:latin typeface="+mn-lt"/>
              </a:rPr>
            </a:br>
            <a:r>
              <a:rPr lang="cs-CZ" altLang="cs-CZ" sz="1800" b="1" dirty="0" smtClean="0">
                <a:latin typeface="+mn-lt"/>
              </a:rPr>
              <a:t>a </a:t>
            </a:r>
            <a:r>
              <a:rPr lang="cs-CZ" altLang="cs-CZ" sz="1800" b="1" dirty="0">
                <a:latin typeface="+mn-lt"/>
              </a:rPr>
              <a:t>pak si je uložit nebo poslat e-mailem</a:t>
            </a:r>
          </a:p>
          <a:p>
            <a:pPr lvl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b="1" dirty="0">
              <a:latin typeface="+mn-lt"/>
            </a:endParaRPr>
          </a:p>
        </p:txBody>
      </p:sp>
      <p:pic>
        <p:nvPicPr>
          <p:cNvPr id="30724" name="Zástupný obsah 1">
            <a:extLst>
              <a:ext uri="{FF2B5EF4-FFF2-40B4-BE49-F238E27FC236}">
                <a16:creationId xmlns:a16="http://schemas.microsoft.com/office/drawing/2014/main" xmlns="" id="{219128B3-2307-4E18-9411-BB83C15D2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64" y="2142117"/>
            <a:ext cx="71421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xmlns="" id="{7F571AAE-3B8C-40D2-BE5E-4A5CA4F0BF10}"/>
              </a:ext>
            </a:extLst>
          </p:cNvPr>
          <p:cNvSpPr/>
          <p:nvPr/>
        </p:nvSpPr>
        <p:spPr>
          <a:xfrm>
            <a:off x="1814724" y="5020540"/>
            <a:ext cx="537883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xmlns="" id="{8EF32D2E-9C2A-42E5-93E3-0ED0AFF11F21}"/>
              </a:ext>
            </a:extLst>
          </p:cNvPr>
          <p:cNvSpPr/>
          <p:nvPr/>
        </p:nvSpPr>
        <p:spPr>
          <a:xfrm>
            <a:off x="1814724" y="5474384"/>
            <a:ext cx="53788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xmlns="" id="{B94BCFF5-A6D0-4E73-8029-0B5612597494}"/>
              </a:ext>
            </a:extLst>
          </p:cNvPr>
          <p:cNvSpPr/>
          <p:nvPr/>
        </p:nvSpPr>
        <p:spPr>
          <a:xfrm>
            <a:off x="1814723" y="5921109"/>
            <a:ext cx="537883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xmlns="" id="{06897209-6CAA-4D31-818F-BD0CCCCFEDBF}"/>
              </a:ext>
            </a:extLst>
          </p:cNvPr>
          <p:cNvSpPr/>
          <p:nvPr/>
        </p:nvSpPr>
        <p:spPr>
          <a:xfrm>
            <a:off x="6527270" y="2142117"/>
            <a:ext cx="685800" cy="600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9F4D1B-EAD5-4A0A-9928-0096331C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VYHLEDÁVÁNÍ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7173BD1-D9CF-409D-8EC5-7807060B2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23" y="1383669"/>
            <a:ext cx="8947150" cy="419576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cs-CZ" b="1" dirty="0" smtClean="0">
                <a:solidFill>
                  <a:srgbClr val="C4E46E"/>
                </a:solidFill>
                <a:ea typeface="+mj-lt"/>
                <a:cs typeface="+mj-lt"/>
              </a:rPr>
              <a:t>Citace</a:t>
            </a:r>
            <a:endParaRPr lang="cs-CZ" b="1" dirty="0">
              <a:ea typeface="+mj-lt"/>
              <a:cs typeface="+mj-lt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'Wingdings 3',Sans-Serif" panose="05040102010807070707" pitchFamily="18" charset="2"/>
            </a:pPr>
            <a:r>
              <a:rPr lang="cs-CZ" b="1" dirty="0">
                <a:ea typeface="+mj-lt"/>
                <a:cs typeface="+mj-lt"/>
              </a:rPr>
              <a:t>z vybraných záznamů ve schránce je možné uložit záznam citace</a:t>
            </a:r>
            <a:endParaRPr lang="cs-CZ" dirty="0">
              <a:ea typeface="+mj-lt"/>
              <a:cs typeface="+mj-lt"/>
            </a:endParaRPr>
          </a:p>
          <a:p>
            <a:pPr>
              <a:spcAft>
                <a:spcPts val="0"/>
              </a:spcAft>
              <a:buFont typeface="'Wingdings 3',Sans-Serif" panose="05040102010807070707" pitchFamily="18" charset="2"/>
            </a:pPr>
            <a:endParaRPr lang="cs-CZ" dirty="0">
              <a:ea typeface="+mj-lt"/>
              <a:cs typeface="+mj-lt"/>
            </a:endParaRPr>
          </a:p>
          <a:p>
            <a:endParaRPr lang="cs-CZ" dirty="0"/>
          </a:p>
        </p:txBody>
      </p:sp>
      <p:pic>
        <p:nvPicPr>
          <p:cNvPr id="7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xmlns="" id="{CFEB3C7F-F313-4409-829C-5AC6BBE53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99" y="5407987"/>
            <a:ext cx="8169007" cy="1118965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xmlns="" id="{1803740D-5771-431F-9C8D-ECBC3D829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099" y="2114160"/>
            <a:ext cx="8517874" cy="2996908"/>
          </a:xfrm>
          <a:prstGeom prst="rect">
            <a:avLst/>
          </a:prstGeom>
        </p:spPr>
      </p:pic>
      <p:sp>
        <p:nvSpPr>
          <p:cNvPr id="9" name="Šipka: doleva 8">
            <a:extLst>
              <a:ext uri="{FF2B5EF4-FFF2-40B4-BE49-F238E27FC236}">
                <a16:creationId xmlns:a16="http://schemas.microsoft.com/office/drawing/2014/main" xmlns="" id="{5CE914B8-DE04-4758-BF44-E2EAF981E198}"/>
              </a:ext>
            </a:extLst>
          </p:cNvPr>
          <p:cNvSpPr/>
          <p:nvPr/>
        </p:nvSpPr>
        <p:spPr>
          <a:xfrm>
            <a:off x="8480361" y="2700106"/>
            <a:ext cx="982337" cy="4865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xmlns="" id="{439DACD3-4AD4-4961-9A83-077BF6D5D9F0}"/>
              </a:ext>
            </a:extLst>
          </p:cNvPr>
          <p:cNvSpPr/>
          <p:nvPr/>
        </p:nvSpPr>
        <p:spPr>
          <a:xfrm>
            <a:off x="782899" y="3614161"/>
            <a:ext cx="798723" cy="486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xmlns="" id="{AD90ED4E-25BE-42DC-94FC-7D5E2411DD0C}"/>
              </a:ext>
            </a:extLst>
          </p:cNvPr>
          <p:cNvSpPr/>
          <p:nvPr/>
        </p:nvSpPr>
        <p:spPr>
          <a:xfrm>
            <a:off x="788063" y="4096723"/>
            <a:ext cx="817084" cy="486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3" y="452439"/>
            <a:ext cx="9404350" cy="1065764"/>
          </a:xfrm>
        </p:spPr>
        <p:txBody>
          <a:bodyPr/>
          <a:lstStyle/>
          <a:p>
            <a:r>
              <a:rPr lang="cs-CZ" dirty="0"/>
              <a:t>VÝSLEDKY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8267" y="1349254"/>
            <a:ext cx="8947150" cy="4195762"/>
          </a:xfrm>
        </p:spPr>
        <p:txBody>
          <a:bodyPr/>
          <a:lstStyle/>
          <a:p>
            <a:r>
              <a:rPr lang="cs-CZ" b="1" dirty="0"/>
              <a:t>c</a:t>
            </a:r>
            <a:r>
              <a:rPr lang="cs-CZ" b="1" dirty="0" smtClean="0"/>
              <a:t>itaci </a:t>
            </a:r>
            <a:r>
              <a:rPr lang="cs-CZ" b="1" dirty="0"/>
              <a:t>je také možné vytvořit přímo u záznamu dokumentu</a:t>
            </a:r>
          </a:p>
          <a:p>
            <a:endParaRPr lang="cs-CZ" dirty="0"/>
          </a:p>
        </p:txBody>
      </p:sp>
      <p:pic>
        <p:nvPicPr>
          <p:cNvPr id="4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xmlns="" id="{69176F27-CA67-429C-B855-2A02DA04C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72" y="1824675"/>
            <a:ext cx="7452910" cy="4730198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844062" y="5970595"/>
            <a:ext cx="7048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7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xmlns="" id="{EB316383-F3E0-423C-B8FE-3D4944BA0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VÝSLEDKY VYHLEDÁVÁNÍ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D2078A6-A28E-47F6-92D1-59EB30BAB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968375"/>
            <a:ext cx="9752013" cy="4195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Rezervace</a:t>
            </a:r>
            <a:r>
              <a:rPr lang="cs-CZ" altLang="cs-CZ" sz="3600" b="1" dirty="0">
                <a:solidFill>
                  <a:srgbClr val="FFFFFF"/>
                </a:solidFill>
                <a:latin typeface="+mn-lt"/>
              </a:rPr>
              <a:t> </a:t>
            </a:r>
            <a:endParaRPr lang="cs-CZ" altLang="cs-CZ" sz="3600" b="1" dirty="0">
              <a:solidFill>
                <a:schemeClr val="hlink"/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v případě, že je kniha vypůjčená, je možné si ji rezervovat – až se se kniha vrátí, knihovna pošle čtenáři email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k rezervování je zapotřebí být do katalogu </a:t>
            </a:r>
            <a:r>
              <a:rPr lang="cs-CZ" altLang="cs-CZ" b="1" dirty="0">
                <a:solidFill>
                  <a:srgbClr val="FFFF00"/>
                </a:solidFill>
                <a:latin typeface="+mn-lt"/>
                <a:hlinkClick r:id="rId2" action="ppaction://hlinksldjump"/>
              </a:rPr>
              <a:t>přihlášen</a:t>
            </a:r>
            <a:r>
              <a:rPr lang="cs-CZ" altLang="cs-CZ" b="1" dirty="0">
                <a:latin typeface="+mn-lt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/>
          </a:p>
        </p:txBody>
      </p:sp>
      <p:pic>
        <p:nvPicPr>
          <p:cNvPr id="32772" name="Obrázek 7">
            <a:extLst>
              <a:ext uri="{FF2B5EF4-FFF2-40B4-BE49-F238E27FC236}">
                <a16:creationId xmlns:a16="http://schemas.microsoft.com/office/drawing/2014/main" xmlns="" id="{E7896CE7-88E4-4F3F-8083-F1FA8BA8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2589213"/>
            <a:ext cx="8653463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xmlns="" id="{59BA283D-8E89-4B01-8BFB-11F77A384C6B}"/>
              </a:ext>
            </a:extLst>
          </p:cNvPr>
          <p:cNvSpPr/>
          <p:nvPr/>
        </p:nvSpPr>
        <p:spPr>
          <a:xfrm>
            <a:off x="1095374" y="5678488"/>
            <a:ext cx="7778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xmlns="" id="{CBDBA92E-F003-4915-B0E9-B93EDC25C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VÝSLEDKY VYHLEDÁVÁNÍ</a:t>
            </a:r>
          </a:p>
        </p:txBody>
      </p:sp>
      <p:sp>
        <p:nvSpPr>
          <p:cNvPr id="33795" name="Zástupný obsah 2">
            <a:extLst>
              <a:ext uri="{FF2B5EF4-FFF2-40B4-BE49-F238E27FC236}">
                <a16:creationId xmlns:a16="http://schemas.microsoft.com/office/drawing/2014/main" xmlns="" id="{CDEF8572-2F69-4454-8FD6-930DF00868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7600" y="1471613"/>
            <a:ext cx="10140950" cy="4195762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cs-CZ" altLang="cs-CZ" b="1">
                <a:solidFill>
                  <a:schemeClr val="hlink"/>
                </a:solidFill>
              </a:rPr>
              <a:t>Rezervace		</a:t>
            </a:r>
            <a:endParaRPr lang="cs-CZ" altLang="cs-CZ"/>
          </a:p>
          <a:p>
            <a:pPr marL="0" indent="0">
              <a:buFont typeface="Wingdings 3" panose="05040102010807070707" pitchFamily="18" charset="2"/>
              <a:buNone/>
            </a:pPr>
            <a:endParaRPr lang="cs-CZ" altLang="cs-CZ"/>
          </a:p>
        </p:txBody>
      </p:sp>
      <p:sp>
        <p:nvSpPr>
          <p:cNvPr id="33796" name="TextovéPole 15">
            <a:extLst>
              <a:ext uri="{FF2B5EF4-FFF2-40B4-BE49-F238E27FC236}">
                <a16:creationId xmlns:a16="http://schemas.microsoft.com/office/drawing/2014/main" xmlns="" id="{673A04D1-F7F2-46F8-97BD-66C422CD8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629" y="4285374"/>
            <a:ext cx="3395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1800" b="1" dirty="0">
                <a:solidFill>
                  <a:schemeClr val="hlink"/>
                </a:solidFill>
                <a:latin typeface="Century Gothic"/>
              </a:rPr>
              <a:t>       Nastavit podle potřeby </a:t>
            </a:r>
            <a:endParaRPr lang="cs-CZ" altLang="cs-CZ" sz="1800" b="1">
              <a:solidFill>
                <a:schemeClr val="hlink"/>
              </a:solidFill>
              <a:latin typeface="Century Gothic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1800" b="1" dirty="0">
                <a:solidFill>
                  <a:schemeClr val="hlink"/>
                </a:solidFill>
                <a:latin typeface="Century Gothic"/>
              </a:rPr>
              <a:t>L </a:t>
            </a:r>
            <a:endParaRPr lang="cs-CZ" altLang="cs-CZ" sz="1800" b="1" dirty="0">
              <a:solidFill>
                <a:schemeClr val="hlink"/>
              </a:solidFill>
            </a:endParaRPr>
          </a:p>
        </p:txBody>
      </p:sp>
      <p:pic>
        <p:nvPicPr>
          <p:cNvPr id="33797" name="Obrázek 16">
            <a:extLst>
              <a:ext uri="{FF2B5EF4-FFF2-40B4-BE49-F238E27FC236}">
                <a16:creationId xmlns:a16="http://schemas.microsoft.com/office/drawing/2014/main" xmlns="" id="{502B5D82-11A0-4BFD-ADDE-B9B5335E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957388"/>
            <a:ext cx="61722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Šipka: doprava 23">
            <a:extLst>
              <a:ext uri="{FF2B5EF4-FFF2-40B4-BE49-F238E27FC236}">
                <a16:creationId xmlns:a16="http://schemas.microsoft.com/office/drawing/2014/main" xmlns="" id="{CBFB82E7-FA72-4EDA-87AB-EF9717A3668D}"/>
              </a:ext>
            </a:extLst>
          </p:cNvPr>
          <p:cNvSpPr/>
          <p:nvPr/>
        </p:nvSpPr>
        <p:spPr>
          <a:xfrm flipH="1">
            <a:off x="7061200" y="4237038"/>
            <a:ext cx="8731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xmlns="" id="{164B65F5-DC1A-4B20-8FE6-EEDF5C87CEAA}"/>
              </a:ext>
            </a:extLst>
          </p:cNvPr>
          <p:cNvSpPr/>
          <p:nvPr/>
        </p:nvSpPr>
        <p:spPr>
          <a:xfrm>
            <a:off x="1117600" y="5963138"/>
            <a:ext cx="616442" cy="495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xmlns="" id="{15D425BB-DCBA-4BB1-B177-8629150B4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VÝSLEDKY VYHLEDÁVÁNÍ</a:t>
            </a:r>
          </a:p>
        </p:txBody>
      </p:sp>
      <p:pic>
        <p:nvPicPr>
          <p:cNvPr id="34819" name="Zástupný obsah 1">
            <a:extLst>
              <a:ext uri="{FF2B5EF4-FFF2-40B4-BE49-F238E27FC236}">
                <a16:creationId xmlns:a16="http://schemas.microsoft.com/office/drawing/2014/main" xmlns="" id="{D9ED1098-6342-4615-9881-C5994331BB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5700" y="1320800"/>
            <a:ext cx="8770938" cy="4930775"/>
          </a:xfrm>
        </p:spPr>
      </p:pic>
      <p:sp>
        <p:nvSpPr>
          <p:cNvPr id="2" name="Šipka: nahoru 1">
            <a:extLst>
              <a:ext uri="{FF2B5EF4-FFF2-40B4-BE49-F238E27FC236}">
                <a16:creationId xmlns:a16="http://schemas.microsoft.com/office/drawing/2014/main" xmlns="" id="{5C121041-32C0-419A-97B5-77903D746D5E}"/>
              </a:ext>
            </a:extLst>
          </p:cNvPr>
          <p:cNvSpPr/>
          <p:nvPr/>
        </p:nvSpPr>
        <p:spPr>
          <a:xfrm>
            <a:off x="4542586" y="6161368"/>
            <a:ext cx="561975" cy="427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E3EE7B-C61A-4DC8-BA20-1B69B705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VÝSLEDKY VYHLEDÁVÁNÍ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36E190D-FF50-4072-A34B-817A268F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1190"/>
            <a:ext cx="8947150" cy="4195762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hlink"/>
                </a:solidFill>
              </a:rPr>
              <a:t>Další možnosti vyhledávání</a:t>
            </a:r>
            <a:endParaRPr lang="cs-CZ" dirty="0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xmlns="" id="{A941A309-4322-4D22-81F6-AAB980172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11" y="2394297"/>
            <a:ext cx="9931706" cy="259011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B205D625-57A8-49AA-9FB5-5FA06F1F2D95}"/>
              </a:ext>
            </a:extLst>
          </p:cNvPr>
          <p:cNvSpPr txBox="1"/>
          <p:nvPr/>
        </p:nvSpPr>
        <p:spPr>
          <a:xfrm>
            <a:off x="1156917" y="5257084"/>
            <a:ext cx="7043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C4E46E"/>
                </a:solidFill>
                <a:latin typeface="Century Gothic"/>
              </a:rPr>
              <a:t>Je možné vyhledávat také v </a:t>
            </a:r>
            <a:r>
              <a:rPr lang="cs-CZ" b="1" dirty="0">
                <a:solidFill>
                  <a:srgbClr val="C4E46E"/>
                </a:solidFill>
                <a:latin typeface="Century Gothic"/>
                <a:hlinkClick r:id="rId3"/>
              </a:rPr>
              <a:t>databázi nových titulů</a:t>
            </a:r>
            <a:endParaRPr lang="cs-CZ" dirty="0"/>
          </a:p>
        </p:txBody>
      </p:sp>
      <p:sp>
        <p:nvSpPr>
          <p:cNvPr id="7" name="Šipka: nahoru 6">
            <a:extLst>
              <a:ext uri="{FF2B5EF4-FFF2-40B4-BE49-F238E27FC236}">
                <a16:creationId xmlns:a16="http://schemas.microsoft.com/office/drawing/2014/main" xmlns="" id="{EDAEB20F-AC23-48F8-B179-DE78116C7070}"/>
              </a:ext>
            </a:extLst>
          </p:cNvPr>
          <p:cNvSpPr/>
          <p:nvPr/>
        </p:nvSpPr>
        <p:spPr>
          <a:xfrm>
            <a:off x="8751099" y="4024493"/>
            <a:ext cx="656896" cy="621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4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xmlns="" id="{0DE6E67E-6878-4D9A-8C24-C9747CBB2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9404350" cy="1133475"/>
          </a:xfrm>
        </p:spPr>
        <p:txBody>
          <a:bodyPr/>
          <a:lstStyle/>
          <a:p>
            <a:pPr eaLnBrk="1" hangingPunct="1"/>
            <a:r>
              <a:rPr lang="cs-CZ" altLang="cs-CZ"/>
              <a:t>VSTUP DO KATALOGU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E38D7E9-158E-4798-ABE1-45D41C618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692275"/>
            <a:ext cx="8947150" cy="4195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Vstup do katalogu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solidFill>
                  <a:srgbClr val="FFFFFF"/>
                </a:solidFill>
                <a:latin typeface="+mn-lt"/>
              </a:rPr>
              <a:t>jako</a:t>
            </a: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host</a:t>
            </a: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solidFill>
                  <a:srgbClr val="FFFFFF"/>
                </a:solidFill>
                <a:latin typeface="+mn-lt"/>
              </a:rPr>
              <a:t>přihlásit se jako</a:t>
            </a: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registrovaný uživatel	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cs-CZ" altLang="cs-CZ" sz="1800" b="1" dirty="0">
                <a:solidFill>
                  <a:srgbClr val="FFFF00"/>
                </a:solidFill>
                <a:latin typeface="+mn-lt"/>
                <a:hlinkClick r:id="rId2"/>
              </a:rPr>
              <a:t>přihlášení ZČU </a:t>
            </a:r>
            <a:r>
              <a:rPr lang="cs-CZ" altLang="cs-CZ" sz="1800" b="1" dirty="0">
                <a:solidFill>
                  <a:srgbClr val="FFFFFF"/>
                </a:solidFill>
                <a:latin typeface="+mn-lt"/>
              </a:rPr>
              <a:t>–</a:t>
            </a:r>
            <a:r>
              <a:rPr lang="cs-CZ" altLang="cs-CZ" sz="1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altLang="cs-CZ" sz="1800" b="1" dirty="0">
                <a:solidFill>
                  <a:srgbClr val="FFFFFF"/>
                </a:solidFill>
                <a:latin typeface="+mn-lt"/>
              </a:rPr>
              <a:t>orion login + heslo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cs-CZ" altLang="cs-CZ" sz="1800" b="1" dirty="0">
                <a:solidFill>
                  <a:srgbClr val="FFFF00"/>
                </a:solidFill>
                <a:latin typeface="+mn-lt"/>
                <a:hlinkClick r:id="rId3"/>
              </a:rPr>
              <a:t>přihlášení veřejnost</a:t>
            </a:r>
            <a:r>
              <a:rPr lang="cs-CZ" altLang="cs-CZ" sz="1800" b="1" dirty="0">
                <a:solidFill>
                  <a:srgbClr val="FFFFFF"/>
                </a:solidFill>
                <a:latin typeface="+mn-lt"/>
                <a:hlinkClick r:id="rId3"/>
              </a:rPr>
              <a:t> </a:t>
            </a:r>
            <a:r>
              <a:rPr lang="cs-CZ" altLang="cs-CZ" sz="1800" b="1" dirty="0">
                <a:solidFill>
                  <a:srgbClr val="FFFFFF"/>
                </a:solidFill>
                <a:latin typeface="+mn-lt"/>
              </a:rPr>
              <a:t>– ID + PIN – obojí rodné číslo bez lomítka</a:t>
            </a:r>
          </a:p>
          <a:p>
            <a:pPr marL="914400" lvl="2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cs-CZ" altLang="cs-CZ" sz="1800" b="1" dirty="0">
                <a:solidFill>
                  <a:schemeClr val="hlink"/>
                </a:solidFill>
                <a:latin typeface="+mn-lt"/>
              </a:rPr>
              <a:t>	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b="1" dirty="0">
              <a:solidFill>
                <a:srgbClr val="FFFF00"/>
              </a:solidFill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registrace u pultu obsluhy knihovny</a:t>
            </a:r>
            <a:endParaRPr lang="cs-CZ" altLang="cs-CZ" sz="2000" b="1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358ECF-FDAB-4BE7-8D57-6E1892246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 VYHLEDÁVÁNÍ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795F1B6E-BDF1-4BAC-9C60-C3FC44872913}"/>
              </a:ext>
            </a:extLst>
          </p:cNvPr>
          <p:cNvSpPr txBox="1"/>
          <p:nvPr/>
        </p:nvSpPr>
        <p:spPr>
          <a:xfrm>
            <a:off x="1483288" y="1481917"/>
            <a:ext cx="5309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dirty="0">
                <a:solidFill>
                  <a:schemeClr val="hlink"/>
                </a:solidFill>
                <a:latin typeface="Century Gothic"/>
              </a:rPr>
              <a:t>Další možnosti vyhledávání</a:t>
            </a:r>
            <a:r>
              <a:rPr lang="cs-CZ" dirty="0">
                <a:latin typeface="Century Gothic"/>
              </a:rPr>
              <a:t> 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5A1226A9-7D3E-4D7A-912D-1CDB4AAB2207}"/>
              </a:ext>
            </a:extLst>
          </p:cNvPr>
          <p:cNvSpPr txBox="1"/>
          <p:nvPr/>
        </p:nvSpPr>
        <p:spPr>
          <a:xfrm>
            <a:off x="1483605" y="5798544"/>
            <a:ext cx="98858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dirty="0">
                <a:solidFill>
                  <a:srgbClr val="C4E46E"/>
                </a:solidFill>
                <a:latin typeface="Century Gothic"/>
              </a:rPr>
              <a:t>Je možné vyhledávat dokumenty přes </a:t>
            </a:r>
            <a:r>
              <a:rPr lang="cs-CZ" b="1" dirty="0">
                <a:solidFill>
                  <a:srgbClr val="C4E46E"/>
                </a:solidFill>
                <a:latin typeface="Century Gothic"/>
                <a:hlinkClick r:id="rId2"/>
              </a:rPr>
              <a:t>Tematickou mapu fondů </a:t>
            </a:r>
            <a:r>
              <a:rPr lang="cs-CZ" b="1" dirty="0">
                <a:solidFill>
                  <a:srgbClr val="C4E46E"/>
                </a:solidFill>
                <a:latin typeface="Century Gothic"/>
              </a:rPr>
              <a:t>- přes výběr oboru</a:t>
            </a:r>
            <a:endParaRPr lang="cs-CZ" dirty="0"/>
          </a:p>
        </p:txBody>
      </p:sp>
      <p:pic>
        <p:nvPicPr>
          <p:cNvPr id="9" name="Obrázek 9" descr="Obsah obrázku stůl&#10;&#10;Popis se vygeneroval automaticky.">
            <a:extLst>
              <a:ext uri="{FF2B5EF4-FFF2-40B4-BE49-F238E27FC236}">
                <a16:creationId xmlns:a16="http://schemas.microsoft.com/office/drawing/2014/main" xmlns="" id="{6BFD1D91-DADB-44F2-9B2E-729B31250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231" y="1967547"/>
            <a:ext cx="8949368" cy="3620642"/>
          </a:xfrm>
          <a:prstGeom prst="rect">
            <a:avLst/>
          </a:prstGeom>
        </p:spPr>
      </p:pic>
      <p:sp>
        <p:nvSpPr>
          <p:cNvPr id="12" name="Šipka: doprava 11">
            <a:extLst>
              <a:ext uri="{FF2B5EF4-FFF2-40B4-BE49-F238E27FC236}">
                <a16:creationId xmlns:a16="http://schemas.microsoft.com/office/drawing/2014/main" xmlns="" id="{6A71F617-ECAC-4F5D-82D2-465E3FCF651A}"/>
              </a:ext>
            </a:extLst>
          </p:cNvPr>
          <p:cNvSpPr/>
          <p:nvPr/>
        </p:nvSpPr>
        <p:spPr>
          <a:xfrm>
            <a:off x="938971" y="3430547"/>
            <a:ext cx="982337" cy="486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xmlns="" id="{287F9251-5C50-4BD6-A5B0-6C34A057FB5D}"/>
              </a:ext>
            </a:extLst>
          </p:cNvPr>
          <p:cNvSpPr/>
          <p:nvPr/>
        </p:nvSpPr>
        <p:spPr>
          <a:xfrm>
            <a:off x="8820206" y="4822992"/>
            <a:ext cx="504939" cy="495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0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xmlns="" id="{C800BB22-5F53-4D04-BEFE-21BCEA1A9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ČTENÁŘSKÉ KONTO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74F8E84-C6AA-4E02-82CA-3BE64CDDC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751013"/>
            <a:ext cx="9491662" cy="41957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Výpůjčky, jejich prodloužení a přehled rezervací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900" b="1" dirty="0">
                <a:solidFill>
                  <a:schemeClr val="hlink"/>
                </a:solidFill>
                <a:latin typeface="+mn-lt"/>
              </a:rPr>
              <a:t>Odkaz Čtenář</a:t>
            </a:r>
            <a:r>
              <a:rPr lang="cs-CZ" altLang="cs-CZ" sz="1900" b="1" dirty="0">
                <a:latin typeface="+mn-lt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1900" b="1" dirty="0">
                <a:latin typeface="+mn-lt"/>
              </a:rPr>
              <a:t>	     (funkční pouze při </a:t>
            </a:r>
            <a:r>
              <a:rPr lang="cs-CZ" altLang="cs-CZ" sz="1900" b="1" dirty="0">
                <a:solidFill>
                  <a:srgbClr val="FFFF00"/>
                </a:solidFill>
                <a:latin typeface="+mn-lt"/>
                <a:hlinkClick r:id="rId2" action="ppaction://hlinksldjump"/>
              </a:rPr>
              <a:t>přihlášení</a:t>
            </a:r>
            <a:r>
              <a:rPr lang="cs-CZ" altLang="cs-CZ" sz="1900" b="1" dirty="0">
                <a:latin typeface="+mn-lt"/>
              </a:rPr>
              <a:t>)   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endParaRPr lang="cs-CZ" altLang="cs-CZ" sz="1900" b="1" dirty="0">
              <a:latin typeface="+mn-lt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900" b="1" dirty="0">
                <a:latin typeface="+mn-lt"/>
              </a:rPr>
              <a:t>přehled výpůjček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900" b="1" dirty="0">
                <a:solidFill>
                  <a:srgbClr val="FFFF00"/>
                </a:solidFill>
                <a:latin typeface="+mn-lt"/>
              </a:rPr>
              <a:t>prodloužení</a:t>
            </a:r>
            <a:r>
              <a:rPr lang="cs-CZ" altLang="cs-CZ" sz="1900" b="1" dirty="0">
                <a:latin typeface="+mn-lt"/>
              </a:rPr>
              <a:t> výpůjček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900" b="1" dirty="0">
                <a:latin typeface="+mn-lt"/>
              </a:rPr>
              <a:t>přehled o </a:t>
            </a:r>
            <a:r>
              <a:rPr lang="cs-CZ" altLang="cs-CZ" sz="1900" b="1" dirty="0">
                <a:solidFill>
                  <a:srgbClr val="FFFF00"/>
                </a:solidFill>
                <a:latin typeface="+mn-lt"/>
              </a:rPr>
              <a:t>rezervacích</a:t>
            </a:r>
            <a:r>
              <a:rPr lang="cs-CZ" altLang="cs-CZ" sz="1900" b="1" dirty="0">
                <a:latin typeface="+mn-lt"/>
              </a:rPr>
              <a:t> zadaných čtenářem (Požadavky na výpůjčku)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900" b="1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xmlns="" id="{BE6A7E40-F2D3-48D0-9572-B56F08C6E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ČTENÁŘSKÉ KONTO</a:t>
            </a:r>
          </a:p>
        </p:txBody>
      </p: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xmlns="" id="{945F817D-796D-464D-8B81-FFA398F8D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12" y="1506901"/>
            <a:ext cx="7700682" cy="4902032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xmlns="" id="{D3BE3C86-6289-4EBE-8F00-CA31F381926B}"/>
              </a:ext>
            </a:extLst>
          </p:cNvPr>
          <p:cNvSpPr/>
          <p:nvPr/>
        </p:nvSpPr>
        <p:spPr>
          <a:xfrm>
            <a:off x="2854631" y="1510284"/>
            <a:ext cx="779929" cy="50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xmlns="" id="{29E49938-6E20-4C6F-A187-FFE2ABB57760}"/>
              </a:ext>
            </a:extLst>
          </p:cNvPr>
          <p:cNvSpPr/>
          <p:nvPr/>
        </p:nvSpPr>
        <p:spPr>
          <a:xfrm>
            <a:off x="3078189" y="3741935"/>
            <a:ext cx="833717" cy="4840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xmlns="" id="{7635D1E5-4EC4-4713-865B-D246595DF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ČTENÁŘSKÉ KONTO</a:t>
            </a:r>
          </a:p>
        </p:txBody>
      </p:sp>
      <p:pic>
        <p:nvPicPr>
          <p:cNvPr id="8" name="Obrázek 8" descr="Obsah obrázku stůl&#10;&#10;Popis se vygeneroval automaticky.">
            <a:extLst>
              <a:ext uri="{FF2B5EF4-FFF2-40B4-BE49-F238E27FC236}">
                <a16:creationId xmlns:a16="http://schemas.microsoft.com/office/drawing/2014/main" xmlns="" id="{A2AB71B3-F1BE-4C0D-AB49-44771F1F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31" y="1314070"/>
            <a:ext cx="9584443" cy="4498560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xmlns="" id="{C4F37C4E-76B3-448B-8453-DC27C9F61A70}"/>
              </a:ext>
            </a:extLst>
          </p:cNvPr>
          <p:cNvSpPr/>
          <p:nvPr/>
        </p:nvSpPr>
        <p:spPr>
          <a:xfrm>
            <a:off x="421843" y="4422288"/>
            <a:ext cx="833438" cy="488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Šipka: nahoru 1">
            <a:extLst>
              <a:ext uri="{FF2B5EF4-FFF2-40B4-BE49-F238E27FC236}">
                <a16:creationId xmlns:a16="http://schemas.microsoft.com/office/drawing/2014/main" xmlns="" id="{1A0DABE7-9E47-44CE-A44B-A3EAF078B4C9}"/>
              </a:ext>
            </a:extLst>
          </p:cNvPr>
          <p:cNvSpPr/>
          <p:nvPr/>
        </p:nvSpPr>
        <p:spPr>
          <a:xfrm>
            <a:off x="6095443" y="2489600"/>
            <a:ext cx="605927" cy="5141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6E420F71-79D0-4F64-B395-480EE3ECC6AC}"/>
              </a:ext>
            </a:extLst>
          </p:cNvPr>
          <p:cNvSpPr>
            <a:spLocks noGrp="1"/>
          </p:cNvSpPr>
          <p:nvPr/>
        </p:nvSpPr>
        <p:spPr bwMode="auto">
          <a:xfrm>
            <a:off x="1154954" y="1447800"/>
            <a:ext cx="3096548" cy="73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12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75BDD0BD-AFD5-41CF-BC30-42D8D18E27B3}"/>
              </a:ext>
            </a:extLst>
          </p:cNvPr>
          <p:cNvSpPr txBox="1"/>
          <p:nvPr/>
        </p:nvSpPr>
        <p:spPr>
          <a:xfrm>
            <a:off x="1215437" y="5900325"/>
            <a:ext cx="68354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entury Gothic"/>
              </a:rPr>
              <a:t>Je možné prodloužit všechny výpůjčky nebo jen některé - kliknutím na podtržené číslo </a:t>
            </a:r>
            <a:endParaRPr lang="cs-CZ" dirty="0"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xmlns="" id="{97B8047C-BDB1-4976-90A2-2DE6F2918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ČTENÁŘSKÉ KONTO</a:t>
            </a:r>
          </a:p>
        </p:txBody>
      </p:sp>
      <p:pic>
        <p:nvPicPr>
          <p:cNvPr id="2" name="Obrázek 2" descr="Obsah obrázku stůl&#10;&#10;Popis se vygeneroval automaticky.">
            <a:extLst>
              <a:ext uri="{FF2B5EF4-FFF2-40B4-BE49-F238E27FC236}">
                <a16:creationId xmlns:a16="http://schemas.microsoft.com/office/drawing/2014/main" xmlns="" id="{C009A949-FB25-4F1C-B270-E120CD5F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634547"/>
            <a:ext cx="7086600" cy="4827156"/>
          </a:xfrm>
          <a:prstGeom prst="rect">
            <a:avLst/>
          </a:prstGeom>
        </p:spPr>
      </p:pic>
      <p:sp>
        <p:nvSpPr>
          <p:cNvPr id="3" name="Šipka: doleva 2">
            <a:extLst>
              <a:ext uri="{FF2B5EF4-FFF2-40B4-BE49-F238E27FC236}">
                <a16:creationId xmlns:a16="http://schemas.microsoft.com/office/drawing/2014/main" xmlns="" id="{3214A639-17D0-45B9-B637-8883AB0D45E5}"/>
              </a:ext>
            </a:extLst>
          </p:cNvPr>
          <p:cNvSpPr/>
          <p:nvPr/>
        </p:nvSpPr>
        <p:spPr>
          <a:xfrm>
            <a:off x="3692270" y="3186683"/>
            <a:ext cx="733425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xmlns="" id="{5E506ECA-7084-4FFA-BB63-251BB033C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ČTENÁŘSKÉ KONTO</a:t>
            </a:r>
          </a:p>
        </p:txBody>
      </p:sp>
      <p:sp>
        <p:nvSpPr>
          <p:cNvPr id="41987" name="Zástupný obsah 2">
            <a:extLst>
              <a:ext uri="{FF2B5EF4-FFF2-40B4-BE49-F238E27FC236}">
                <a16:creationId xmlns:a16="http://schemas.microsoft.com/office/drawing/2014/main" xmlns="" id="{636C23B2-48FB-4DBF-8B13-9D09F73F24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3" y="1927959"/>
            <a:ext cx="8947150" cy="41957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altLang="cs-CZ" b="1" dirty="0">
                <a:solidFill>
                  <a:schemeClr val="hlink"/>
                </a:solidFill>
              </a:rPr>
              <a:t>Přejeme Vám hodně úspěchu při hledání v katalogu ALEPH</a:t>
            </a:r>
            <a:endParaRPr lang="cs-CZ" altLang="cs-CZ" b="1" dirty="0"/>
          </a:p>
          <a:p>
            <a:pPr marL="0" indent="0" eaLnBrk="1" hangingPunct="1">
              <a:buNone/>
            </a:pP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96" y="2477478"/>
            <a:ext cx="5074384" cy="33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dpis 1">
            <a:extLst>
              <a:ext uri="{FF2B5EF4-FFF2-40B4-BE49-F238E27FC236}">
                <a16:creationId xmlns:a16="http://schemas.microsoft.com/office/drawing/2014/main" xmlns="" id="{854696F5-6E4F-4012-92C9-00A5FA6C2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9404350" cy="1133475"/>
          </a:xfrm>
        </p:spPr>
        <p:txBody>
          <a:bodyPr/>
          <a:lstStyle/>
          <a:p>
            <a:pPr eaLnBrk="1" hangingPunct="1"/>
            <a:r>
              <a:rPr lang="cs-CZ" altLang="cs-CZ"/>
              <a:t>VSTUP DO KATALOGU</a:t>
            </a:r>
          </a:p>
        </p:txBody>
      </p:sp>
      <p:pic>
        <p:nvPicPr>
          <p:cNvPr id="2" name="Obrázek 3">
            <a:extLst>
              <a:ext uri="{FF2B5EF4-FFF2-40B4-BE49-F238E27FC236}">
                <a16:creationId xmlns:a16="http://schemas.microsoft.com/office/drawing/2014/main" xmlns="" id="{6B71176D-C251-4913-8F42-BA300528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08" y="1495745"/>
            <a:ext cx="10335657" cy="2948438"/>
          </a:xfrm>
          <a:prstGeom prst="rect">
            <a:avLst/>
          </a:prstGeom>
        </p:spPr>
      </p:pic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xmlns="" id="{A7F8F00F-D786-4370-BCDC-80F51AC08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65" y="4675019"/>
            <a:ext cx="5001658" cy="1607294"/>
          </a:xfrm>
          <a:prstGeom prst="rect">
            <a:avLst/>
          </a:prstGeom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xmlns="" id="{8C09BB1E-3E5F-423F-BF6B-69CA935B0B2A}"/>
              </a:ext>
            </a:extLst>
          </p:cNvPr>
          <p:cNvSpPr/>
          <p:nvPr/>
        </p:nvSpPr>
        <p:spPr>
          <a:xfrm>
            <a:off x="2383371" y="1140374"/>
            <a:ext cx="578385" cy="477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xmlns="" id="{3781905F-BAF0-44D0-84BF-6AA7FC62A024}"/>
              </a:ext>
            </a:extLst>
          </p:cNvPr>
          <p:cNvSpPr/>
          <p:nvPr/>
        </p:nvSpPr>
        <p:spPr>
          <a:xfrm>
            <a:off x="5562783" y="5479114"/>
            <a:ext cx="817085" cy="4865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18626014-7659-4FA0-8FAB-57629B24566D}"/>
              </a:ext>
            </a:extLst>
          </p:cNvPr>
          <p:cNvSpPr txBox="1"/>
          <p:nvPr/>
        </p:nvSpPr>
        <p:spPr>
          <a:xfrm>
            <a:off x="7726011" y="454176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entury Gothic"/>
              </a:rPr>
              <a:t>Veřejnost se přihlašuje pod svým ID a </a:t>
            </a:r>
            <a:r>
              <a:rPr lang="cs-CZ" b="1" dirty="0" err="1">
                <a:solidFill>
                  <a:srgbClr val="FFFF00"/>
                </a:solidFill>
                <a:latin typeface="Century Gothic"/>
              </a:rPr>
              <a:t>PINem</a:t>
            </a:r>
            <a:endParaRPr lang="cs-CZ" dirty="0" err="1"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xmlns="" id="{E0FB36EF-097C-44A5-8117-E39BE8922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VYHLEDÁVÁNÍ A PROHLÍŽENÍ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968A145-1AA5-4E07-87BB-A8F917E9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513" y="1641475"/>
            <a:ext cx="9894887" cy="4195763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sz="2600" b="1" dirty="0">
                <a:solidFill>
                  <a:schemeClr val="hlink"/>
                </a:solidFill>
                <a:latin typeface="+mn-lt"/>
              </a:rPr>
              <a:t>Obecná pravidla vyhledávání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endParaRPr lang="cs-CZ" altLang="cs-CZ" sz="2300" b="1" dirty="0">
              <a:solidFill>
                <a:schemeClr val="hlink"/>
              </a:solidFill>
              <a:latin typeface="+mn-lt"/>
            </a:endParaRP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300" b="1" dirty="0">
                <a:latin typeface="+mn-lt"/>
              </a:rPr>
              <a:t>v dotazu nezáleží na tom, zda použijete </a:t>
            </a:r>
            <a:r>
              <a:rPr lang="cs-CZ" altLang="cs-CZ" sz="2300" b="1" dirty="0">
                <a:solidFill>
                  <a:srgbClr val="FFFF00"/>
                </a:solidFill>
                <a:latin typeface="+mn-lt"/>
              </a:rPr>
              <a:t>velká </a:t>
            </a:r>
            <a:r>
              <a:rPr lang="cs-CZ" altLang="cs-CZ" sz="2300" b="1" dirty="0">
                <a:latin typeface="+mn-lt"/>
              </a:rPr>
              <a:t>nebo</a:t>
            </a:r>
            <a:r>
              <a:rPr lang="cs-CZ" altLang="cs-CZ" sz="2300" b="1" dirty="0">
                <a:solidFill>
                  <a:srgbClr val="FFFF00"/>
                </a:solidFill>
                <a:latin typeface="+mn-lt"/>
              </a:rPr>
              <a:t> malá písmena</a:t>
            </a:r>
            <a:r>
              <a:rPr lang="cs-CZ" altLang="cs-CZ" sz="2300" b="1" dirty="0">
                <a:latin typeface="+mn-lt"/>
              </a:rPr>
              <a:t>, ani na </a:t>
            </a:r>
            <a:r>
              <a:rPr lang="cs-CZ" altLang="cs-CZ" sz="2300" b="1" dirty="0">
                <a:solidFill>
                  <a:srgbClr val="FFFF00"/>
                </a:solidFill>
                <a:latin typeface="+mn-lt"/>
              </a:rPr>
              <a:t>diakritice </a:t>
            </a:r>
            <a:r>
              <a:rPr lang="cs-CZ" altLang="cs-CZ" sz="2300" b="1" dirty="0">
                <a:latin typeface="+mn-lt"/>
              </a:rPr>
              <a:t>například zadáte-li počítač, systém najde počítač, Počítač i POCITAC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300" b="1" dirty="0">
                <a:latin typeface="+mn-lt"/>
              </a:rPr>
              <a:t>zadaná slova budou </a:t>
            </a:r>
            <a:r>
              <a:rPr lang="cs-CZ" altLang="cs-CZ" sz="2300" b="1" dirty="0">
                <a:solidFill>
                  <a:srgbClr val="FFFF00"/>
                </a:solidFill>
                <a:latin typeface="+mn-lt"/>
              </a:rPr>
              <a:t>implicitně</a:t>
            </a:r>
            <a:r>
              <a:rPr lang="cs-CZ" altLang="cs-CZ" sz="2300" b="1" dirty="0">
                <a:latin typeface="+mn-lt"/>
              </a:rPr>
              <a:t> spojena logickým operátorem </a:t>
            </a:r>
            <a:r>
              <a:rPr lang="cs-CZ" altLang="cs-CZ" sz="2300" b="1" dirty="0">
                <a:solidFill>
                  <a:srgbClr val="FFFF00"/>
                </a:solidFill>
                <a:latin typeface="+mn-lt"/>
              </a:rPr>
              <a:t>AND</a:t>
            </a:r>
            <a:r>
              <a:rPr lang="cs-CZ" altLang="cs-CZ" sz="2300" b="1" dirty="0">
                <a:latin typeface="+mn-lt"/>
              </a:rPr>
              <a:t>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300" b="1" dirty="0">
                <a:latin typeface="+mn-lt"/>
              </a:rPr>
              <a:t>pro vyhledání můžete ve svém dotazu použít logické operátory: AND, OR, NOT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300" b="1" dirty="0">
                <a:latin typeface="+mn-lt"/>
              </a:rPr>
              <a:t>použijte znak </a:t>
            </a:r>
            <a:r>
              <a:rPr lang="cs-CZ" altLang="cs-CZ" sz="2300" b="1" i="1" dirty="0">
                <a:solidFill>
                  <a:srgbClr val="FFFF00"/>
                </a:solidFill>
                <a:latin typeface="+mn-lt"/>
              </a:rPr>
              <a:t>?</a:t>
            </a:r>
            <a:r>
              <a:rPr lang="cs-CZ" altLang="cs-CZ" sz="23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altLang="cs-CZ" sz="2300" b="1" dirty="0">
                <a:latin typeface="+mn-lt"/>
              </a:rPr>
              <a:t>pro nalezení záznamů, které obsahují </a:t>
            </a:r>
            <a:r>
              <a:rPr lang="cs-CZ" altLang="cs-CZ" sz="2300" b="1" dirty="0">
                <a:solidFill>
                  <a:srgbClr val="FFFF00"/>
                </a:solidFill>
                <a:latin typeface="+mn-lt"/>
              </a:rPr>
              <a:t>různé tvary slov</a:t>
            </a:r>
            <a:r>
              <a:rPr lang="cs-CZ" altLang="cs-CZ" sz="2300" b="1" dirty="0">
                <a:latin typeface="+mn-lt"/>
              </a:rPr>
              <a:t> se společným základem - například: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300" b="1" dirty="0">
                <a:latin typeface="+mn-lt"/>
              </a:rPr>
              <a:t>	</a:t>
            </a:r>
            <a:r>
              <a:rPr lang="cs-CZ" altLang="cs-CZ" b="1" i="1" dirty="0">
                <a:latin typeface="+mn-lt"/>
              </a:rPr>
              <a:t>počítač?</a:t>
            </a:r>
            <a:r>
              <a:rPr lang="cs-CZ" altLang="cs-CZ" b="1" dirty="0">
                <a:latin typeface="+mn-lt"/>
              </a:rPr>
              <a:t> vyhledá i záznamy, v nichž byla použito </a:t>
            </a:r>
            <a:r>
              <a:rPr lang="cs-CZ" altLang="cs-CZ" b="1" i="1" dirty="0">
                <a:latin typeface="+mn-lt"/>
              </a:rPr>
              <a:t>počítače, počítačově, počítačový </a:t>
            </a:r>
            <a:r>
              <a:rPr lang="cs-CZ" altLang="cs-CZ" b="1" dirty="0">
                <a:latin typeface="+mn-lt"/>
              </a:rPr>
              <a:t>atd.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b="1" i="1" dirty="0">
                <a:latin typeface="+mn-lt"/>
              </a:rPr>
              <a:t>	?</a:t>
            </a:r>
            <a:r>
              <a:rPr lang="cs-CZ" altLang="cs-CZ" b="1" i="1" dirty="0" err="1">
                <a:latin typeface="+mn-lt"/>
              </a:rPr>
              <a:t>ologie</a:t>
            </a:r>
            <a:r>
              <a:rPr lang="cs-CZ" altLang="cs-CZ" b="1" dirty="0">
                <a:latin typeface="+mn-lt"/>
              </a:rPr>
              <a:t> vyhledá </a:t>
            </a:r>
            <a:r>
              <a:rPr lang="cs-CZ" altLang="cs-CZ" b="1" i="1" dirty="0">
                <a:latin typeface="+mn-lt"/>
              </a:rPr>
              <a:t>antropologie, archeologie, psychologie</a:t>
            </a:r>
            <a:r>
              <a:rPr lang="cs-CZ" altLang="cs-CZ" b="1" dirty="0">
                <a:latin typeface="+mn-lt"/>
              </a:rPr>
              <a:t>, atd.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b="1" dirty="0">
                <a:latin typeface="+mn-lt"/>
              </a:rPr>
              <a:t>	znak </a:t>
            </a:r>
            <a:r>
              <a:rPr lang="cs-CZ" altLang="cs-CZ" b="1" i="1" dirty="0">
                <a:latin typeface="+mn-lt"/>
              </a:rPr>
              <a:t>?</a:t>
            </a:r>
            <a:r>
              <a:rPr lang="cs-CZ" altLang="cs-CZ" b="1" dirty="0">
                <a:latin typeface="+mn-lt"/>
              </a:rPr>
              <a:t> je také možno použít pro nalezení slov s různým pravopisem - </a:t>
            </a:r>
            <a:r>
              <a:rPr lang="cs-CZ" altLang="cs-CZ" b="1" i="1" dirty="0" err="1">
                <a:latin typeface="+mn-lt"/>
              </a:rPr>
              <a:t>pre?ident</a:t>
            </a:r>
            <a:r>
              <a:rPr lang="cs-CZ" altLang="cs-CZ" b="1" dirty="0">
                <a:latin typeface="+mn-lt"/>
              </a:rPr>
              <a:t> vyhledá jako záznamy se slovem </a:t>
            </a:r>
            <a:r>
              <a:rPr lang="cs-CZ" altLang="cs-CZ" b="1" i="1" dirty="0">
                <a:latin typeface="+mn-lt"/>
              </a:rPr>
              <a:t>president</a:t>
            </a:r>
            <a:r>
              <a:rPr lang="cs-CZ" altLang="cs-CZ" b="1" dirty="0">
                <a:latin typeface="+mn-lt"/>
              </a:rPr>
              <a:t>, tak </a:t>
            </a:r>
            <a:r>
              <a:rPr lang="cs-CZ" altLang="cs-CZ" b="1" i="1" dirty="0">
                <a:latin typeface="+mn-lt"/>
              </a:rPr>
              <a:t>prezident</a:t>
            </a:r>
            <a:endParaRPr lang="cs-CZ" altLang="cs-CZ" b="1" dirty="0"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A0CDBD-9378-4D16-ABFA-AD7C6D39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009650"/>
          </a:xfrm>
        </p:spPr>
        <p:txBody>
          <a:bodyPr/>
          <a:lstStyle/>
          <a:p>
            <a:r>
              <a:rPr lang="cs-CZ"/>
              <a:t>VYHLEDÁVÁNÍ A PROHLÍŽENÍ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166BE82-AFEE-4D80-8296-30EF4D3D5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53" y="1530444"/>
            <a:ext cx="8947150" cy="4195762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hlink"/>
                </a:solidFill>
              </a:rPr>
              <a:t>Obecná pravidla vyhledávání</a:t>
            </a:r>
          </a:p>
          <a:p>
            <a:endParaRPr lang="cs-CZ" b="1" dirty="0">
              <a:solidFill>
                <a:schemeClr val="hlink"/>
              </a:solidFill>
            </a:endParaRPr>
          </a:p>
          <a:p>
            <a:endParaRPr lang="cs-CZ" b="1" dirty="0">
              <a:solidFill>
                <a:schemeClr val="hlink"/>
              </a:solidFill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03F64646-AE93-42BC-8499-2C60A608E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71" y="2021865"/>
            <a:ext cx="9914964" cy="40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xmlns="" id="{C0268804-B898-478D-A5BF-95753D8EA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9404350" cy="957262"/>
          </a:xfrm>
        </p:spPr>
        <p:txBody>
          <a:bodyPr/>
          <a:lstStyle/>
          <a:p>
            <a:pPr eaLnBrk="1" hangingPunct="1"/>
            <a:r>
              <a:rPr lang="cs-CZ" altLang="cs-CZ"/>
              <a:t>VYHLEDÁVÁNÍ A PROHLÍŽENÍ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E45A40D-9586-446B-912C-CAF3EC896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250" y="1409700"/>
            <a:ext cx="8947150" cy="4195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Obecná pravidla vyhledávání</a:t>
            </a:r>
            <a:endParaRPr lang="cs-CZ" altLang="cs-CZ" b="1" dirty="0">
              <a:latin typeface="+mn-lt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vyhledávání lze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omezit</a:t>
            </a:r>
            <a:r>
              <a:rPr lang="cs-CZ" altLang="cs-CZ" b="1" dirty="0">
                <a:latin typeface="+mn-lt"/>
              </a:rPr>
              <a:t> na jednu dílčí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knihovnu</a:t>
            </a:r>
            <a:r>
              <a:rPr lang="cs-CZ" altLang="cs-CZ" b="1" dirty="0">
                <a:latin typeface="+mn-lt"/>
              </a:rPr>
              <a:t> nebo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část katalogu</a:t>
            </a:r>
            <a:r>
              <a:rPr lang="cs-CZ" altLang="cs-CZ" b="1" dirty="0">
                <a:latin typeface="+mn-lt"/>
              </a:rPr>
              <a:t> (monografie, časopisy apod.)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cs-CZ" dirty="0"/>
          </a:p>
        </p:txBody>
      </p:sp>
      <p:pic>
        <p:nvPicPr>
          <p:cNvPr id="2" name="Obrázek 3" descr="Obsah obrázku text&#10;&#10;Popis se vygeneroval automaticky.">
            <a:extLst>
              <a:ext uri="{FF2B5EF4-FFF2-40B4-BE49-F238E27FC236}">
                <a16:creationId xmlns:a16="http://schemas.microsoft.com/office/drawing/2014/main" xmlns="" id="{F279D8BE-09BC-46D1-8F07-390145383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368" y="2493120"/>
            <a:ext cx="9534525" cy="4110135"/>
          </a:xfrm>
          <a:prstGeom prst="rect">
            <a:avLst/>
          </a:prstGeom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xmlns="" id="{799AEF46-771E-447F-83E9-8D13E72DF1A3}"/>
              </a:ext>
            </a:extLst>
          </p:cNvPr>
          <p:cNvSpPr/>
          <p:nvPr/>
        </p:nvSpPr>
        <p:spPr>
          <a:xfrm>
            <a:off x="8927327" y="2151907"/>
            <a:ext cx="75247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xmlns="" id="{B87AD6D2-888F-4228-9FA3-CA24E9ECF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VYHLEDÁVÁNÍ A PROHLÍŽENÍ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8808C81-9002-4E78-851C-876F13FD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1336675"/>
            <a:ext cx="8947150" cy="48609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endParaRPr lang="cs-CZ" altLang="cs-CZ" sz="700" dirty="0">
              <a:latin typeface="+mn-lt"/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3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  <a:latin typeface="+mn-lt"/>
              </a:rPr>
              <a:t>Prohlížení katalogu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>
                <a:latin typeface="+mn-lt"/>
              </a:rPr>
              <a:t>katalog lze </a:t>
            </a:r>
            <a:r>
              <a:rPr lang="cs-CZ" altLang="cs-CZ" b="1" dirty="0">
                <a:solidFill>
                  <a:srgbClr val="FFFF00"/>
                </a:solidFill>
                <a:latin typeface="+mn-lt"/>
              </a:rPr>
              <a:t>prohlížet</a:t>
            </a:r>
            <a:r>
              <a:rPr lang="cs-CZ" altLang="cs-CZ" b="1" dirty="0">
                <a:latin typeface="+mn-lt"/>
              </a:rPr>
              <a:t> prostřednictvím rejstříků 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xmlns="" id="{8B2D6395-377C-400C-B021-CFC0180C0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127" y="2291520"/>
            <a:ext cx="9763125" cy="3970409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xmlns="" id="{16C7C6FC-4D91-4D36-BD0B-621696D5DF8B}"/>
              </a:ext>
            </a:extLst>
          </p:cNvPr>
          <p:cNvSpPr/>
          <p:nvPr/>
        </p:nvSpPr>
        <p:spPr>
          <a:xfrm>
            <a:off x="3942161" y="2577083"/>
            <a:ext cx="7715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xmlns="" id="{D0AC1A38-0076-4EB3-B000-4AC3E00845B8}"/>
              </a:ext>
            </a:extLst>
          </p:cNvPr>
          <p:cNvSpPr/>
          <p:nvPr/>
        </p:nvSpPr>
        <p:spPr>
          <a:xfrm>
            <a:off x="1234830" y="4829907"/>
            <a:ext cx="600905" cy="455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xmlns="" id="{C7A9B10A-4F8F-421D-B7B2-8D498AF29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VYHLEDÁVÁNÍ A PROHLÍŽENÍ</a:t>
            </a:r>
          </a:p>
        </p:txBody>
      </p:sp>
      <p:pic>
        <p:nvPicPr>
          <p:cNvPr id="12291" name="Zástupný obsah 3">
            <a:extLst>
              <a:ext uri="{FF2B5EF4-FFF2-40B4-BE49-F238E27FC236}">
                <a16:creationId xmlns:a16="http://schemas.microsoft.com/office/drawing/2014/main" xmlns="" id="{EF3381F4-2113-4D04-BD2F-7FD32CEA8C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3700" y="1928813"/>
            <a:ext cx="7010400" cy="4625975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1B7B71E0-DA96-4A76-A613-8029A722194F}"/>
              </a:ext>
            </a:extLst>
          </p:cNvPr>
          <p:cNvSpPr txBox="1"/>
          <p:nvPr/>
        </p:nvSpPr>
        <p:spPr>
          <a:xfrm>
            <a:off x="1135063" y="1382713"/>
            <a:ext cx="60944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3" charset="2"/>
              <a:buNone/>
              <a:defRPr/>
            </a:pPr>
            <a:r>
              <a:rPr lang="cs-CZ" altLang="cs-CZ" sz="2000" b="1" dirty="0">
                <a:solidFill>
                  <a:schemeClr val="hlink"/>
                </a:solidFill>
                <a:latin typeface="+mn-lt"/>
              </a:rPr>
              <a:t>Prohlížení katalogu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422</TotalTime>
  <Words>515</Words>
  <Application>Microsoft Office PowerPoint</Application>
  <PresentationFormat>Širokoúhlá obrazovka</PresentationFormat>
  <Paragraphs>134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Century Gothic</vt:lpstr>
      <vt:lpstr>Monotype Sorts</vt:lpstr>
      <vt:lpstr>Times New Roman</vt:lpstr>
      <vt:lpstr>Wingdings 3</vt:lpstr>
      <vt:lpstr>'Wingdings 3',Sans-Serif</vt:lpstr>
      <vt:lpstr>Ion</vt:lpstr>
      <vt:lpstr>    PRŮVODCE VYHLEDÁVÁNÍM  V KATALOGU ALEPH </vt:lpstr>
      <vt:lpstr> OBSAH</vt:lpstr>
      <vt:lpstr>VSTUP DO KATALOGU</vt:lpstr>
      <vt:lpstr>VSTUP DO KATALOGU</vt:lpstr>
      <vt:lpstr>VYHLEDÁVÁNÍ A PROHLÍŽENÍ</vt:lpstr>
      <vt:lpstr>VYHLEDÁVÁNÍ A PROHLÍŽENÍ</vt:lpstr>
      <vt:lpstr>VYHLEDÁVÁNÍ A PROHLÍŽENÍ</vt:lpstr>
      <vt:lpstr>VYHLEDÁVÁNÍ A PROHLÍŽENÍ</vt:lpstr>
      <vt:lpstr>VYHLEDÁVÁNÍ A PROHLÍŽENÍ</vt:lpstr>
      <vt:lpstr>VYHLEDÁVÁNÍ A PROHLÍŽENÍ</vt:lpstr>
      <vt:lpstr>VYHLEDÁVÁNÍ A PROHLÍŽENÍ</vt:lpstr>
      <vt:lpstr>VYHLEDÁVÁNÍ A PROHLÍŽENÍ</vt:lpstr>
      <vt:lpstr>VYHLEDÁVÁNÍ A PROHLÍŽENÍ</vt:lpstr>
      <vt:lpstr>VYHLEDÁVÁNÍ A PROHLÍŽENÍ</vt:lpstr>
      <vt:lpstr>VÝSLEDKY VYHLEDÁVÁNÍ</vt:lpstr>
      <vt:lpstr>VÝSLEDKY VYHLEDÁVÁNÍ</vt:lpstr>
      <vt:lpstr>VÝSLEDKY VYHLEDÁVÁNÍ</vt:lpstr>
      <vt:lpstr>VÝSLEDKY VYHLEDÁVÁNÍ</vt:lpstr>
      <vt:lpstr>VÝSLEDKY VYHLEDÁVÁNÍ</vt:lpstr>
      <vt:lpstr>VÝSLEDKY VYHLEDÁVÁNÍ</vt:lpstr>
      <vt:lpstr>VÝSLEDKY VYHLEDÁVÁNÍ</vt:lpstr>
      <vt:lpstr>VÝSLEDKY VYHLEDÁVÁNÍ</vt:lpstr>
      <vt:lpstr>VÝSLEDKY VYHLEDÁVÁNÍ</vt:lpstr>
      <vt:lpstr>VÝSLEDKY VYHLEDÁVÁNÍ</vt:lpstr>
      <vt:lpstr>VÝSLEDKY VYHLEDÁVÁNÍ</vt:lpstr>
      <vt:lpstr>VÝSLEDKY VYHLEDÁVÁNÍ</vt:lpstr>
      <vt:lpstr>VÝSLEDKY VYHLEDÁVÁNÍ</vt:lpstr>
      <vt:lpstr>VÝSLEDKY VYHLEDÁVÁNÍ</vt:lpstr>
      <vt:lpstr>VÝSLEDKY VYHLEDÁVÁNÍ</vt:lpstr>
      <vt:lpstr>VÝSLEDKY VYHLEDÁVÁNÍ</vt:lpstr>
      <vt:lpstr>ČTENÁŘSKÉ KONTO</vt:lpstr>
      <vt:lpstr>ČTENÁŘSKÉ KONTO</vt:lpstr>
      <vt:lpstr>ČTENÁŘSKÉ KONTO</vt:lpstr>
      <vt:lpstr>ČTENÁŘSKÉ KONTO</vt:lpstr>
      <vt:lpstr>ČTENÁŘSKÉ KONTO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PRŮVODCE VYHLEDÁVÁNÍM  V KATALOGU ALEPH</dc:title>
  <dc:creator>Adél</dc:creator>
  <cp:lastModifiedBy>Ing. Radka TICHÁ</cp:lastModifiedBy>
  <cp:revision>757</cp:revision>
  <dcterms:created xsi:type="dcterms:W3CDTF">2020-10-05T09:03:53Z</dcterms:created>
  <dcterms:modified xsi:type="dcterms:W3CDTF">2021-01-22T08:48:59Z</dcterms:modified>
</cp:coreProperties>
</file>