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85" r:id="rId3"/>
    <p:sldId id="276" r:id="rId4"/>
    <p:sldId id="283" r:id="rId5"/>
    <p:sldId id="288" r:id="rId6"/>
    <p:sldId id="289" r:id="rId7"/>
    <p:sldId id="290" r:id="rId8"/>
    <p:sldId id="277" r:id="rId9"/>
    <p:sldId id="278" r:id="rId10"/>
    <p:sldId id="279" r:id="rId11"/>
    <p:sldId id="280" r:id="rId12"/>
    <p:sldId id="281" r:id="rId13"/>
    <p:sldId id="282" r:id="rId14"/>
    <p:sldId id="33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6259C7-425A-A29A-922B-1E248A97F90C}" name="Lukáš Konečný" initials="LK" userId="3252d2a93037187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2C3C43"/>
    <a:srgbClr val="E9A73E"/>
    <a:srgbClr val="FFFFFF"/>
    <a:srgbClr val="272526"/>
    <a:srgbClr val="FFC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2" autoAdjust="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718F8-C66B-435E-B8D3-225355089EAE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B51E4-35A2-4D2D-9F55-DBD479AAA0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40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B51E4-35A2-4D2D-9F55-DBD479AAA03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01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B51E4-35A2-4D2D-9F55-DBD479AAA03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805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B51E4-35A2-4D2D-9F55-DBD479AAA03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664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B51E4-35A2-4D2D-9F55-DBD479AAA03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851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1B51E4-35A2-4D2D-9F55-DBD479AAA03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985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423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542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8461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6617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577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523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624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14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29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31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30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15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13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34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39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7E834-8104-48E5-9649-FC7E76DC47C8}" type="datetimeFigureOut">
              <a:rPr lang="cs-CZ" smtClean="0"/>
              <a:t>22. 2. 2022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9F8DA6-4D7F-445C-83E4-ECC97BB5A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19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bme.org/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hyperlink" Target="http://147.33.74.135/apps/uid_ea-002/" TargetMode="External"/><Relationship Id="rId17" Type="http://schemas.openxmlformats.org/officeDocument/2006/relationships/image" Target="../media/image10.png"/><Relationship Id="rId2" Type="http://schemas.openxmlformats.org/officeDocument/2006/relationships/hyperlink" Target="https://www.citace.com/" TargetMode="External"/><Relationship Id="rId16" Type="http://schemas.openxmlformats.org/officeDocument/2006/relationships/hyperlink" Target="https://nursinganswers.net/apa-7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tefast.com/?s=APA7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hyperlink" Target="https://www.citethisforme.com/" TargetMode="External"/><Relationship Id="rId4" Type="http://schemas.openxmlformats.org/officeDocument/2006/relationships/hyperlink" Target="https://www.citationmachine.net/" TargetMode="External"/><Relationship Id="rId9" Type="http://schemas.openxmlformats.org/officeDocument/2006/relationships/image" Target="../media/image6.jpeg"/><Relationship Id="rId14" Type="http://schemas.openxmlformats.org/officeDocument/2006/relationships/hyperlink" Target="https://www.easybib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A141E4-F89D-422A-A677-87D35A448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65" y="1918079"/>
            <a:ext cx="9880688" cy="1807852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rgbClr val="272526"/>
                </a:solidFill>
              </a:rPr>
              <a:t>CITAČNÍ MANAŽER CITACE PRO</a:t>
            </a:r>
            <a:endParaRPr lang="cs-CZ" dirty="0">
              <a:solidFill>
                <a:srgbClr val="272526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F092436-316A-47CF-90C2-3DEE164B6595}"/>
              </a:ext>
            </a:extLst>
          </p:cNvPr>
          <p:cNvSpPr txBox="1"/>
          <p:nvPr/>
        </p:nvSpPr>
        <p:spPr>
          <a:xfrm>
            <a:off x="583065" y="4109211"/>
            <a:ext cx="166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22. </a:t>
            </a:r>
            <a:r>
              <a:rPr lang="cs-CZ" dirty="0"/>
              <a:t>2. 2022</a:t>
            </a:r>
          </a:p>
          <a:p>
            <a:r>
              <a:rPr lang="cs-CZ" dirty="0"/>
              <a:t>Lukáš Konečný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DAF2A98-2099-483C-9A83-0C3811D364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211" y="6010276"/>
            <a:ext cx="2164489" cy="53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19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INSTALACE </a:t>
            </a:r>
            <a:r>
              <a:rPr lang="cs-CZ" dirty="0">
                <a:solidFill>
                  <a:schemeClr val="bg1"/>
                </a:solidFill>
              </a:rPr>
              <a:t>A PŘIHLÁŠENÍ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Nainstalovat doplněk</a:t>
            </a:r>
          </a:p>
          <a:p>
            <a:r>
              <a:rPr lang="cs-CZ" sz="2400" dirty="0">
                <a:solidFill>
                  <a:schemeClr val="bg1"/>
                </a:solidFill>
              </a:rPr>
              <a:t>Vložit unikátní kód přímo</a:t>
            </a:r>
            <a:r>
              <a:rPr lang="cs-CZ" sz="2200" dirty="0">
                <a:solidFill>
                  <a:schemeClr val="bg1"/>
                </a:solidFill>
              </a:rPr>
              <a:t> ve Wordu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4F1E24AA-09ED-4F58-B198-9FC70593FC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82" y="3741921"/>
            <a:ext cx="2472612" cy="247261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EE290849-DB92-4F6F-B574-32788811D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4080" y="1945478"/>
            <a:ext cx="6404836" cy="296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1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ROZHRANNÍ </a:t>
            </a:r>
            <a:r>
              <a:rPr lang="cs-CZ" dirty="0">
                <a:solidFill>
                  <a:schemeClr val="bg1"/>
                </a:solidFill>
              </a:rPr>
              <a:t>DOPLŇKU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Citace a bibliografie</a:t>
            </a:r>
          </a:p>
          <a:p>
            <a:r>
              <a:rPr lang="cs-CZ" sz="2400" dirty="0">
                <a:solidFill>
                  <a:schemeClr val="bg1"/>
                </a:solidFill>
              </a:rPr>
              <a:t>Nastavení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Nápověda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4B89E6C2-AC59-4C58-9861-A2FDFCE95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82" y="3741921"/>
            <a:ext cx="2472612" cy="247261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EE81AC4-B328-422A-B6E5-5662BB68D9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6872" y="2809872"/>
            <a:ext cx="595312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82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ZÁKLADNÍ </a:t>
            </a:r>
            <a:r>
              <a:rPr lang="cs-CZ" dirty="0">
                <a:solidFill>
                  <a:schemeClr val="bg1"/>
                </a:solidFill>
              </a:rPr>
              <a:t>FUNKCIONALITA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Citace</a:t>
            </a:r>
          </a:p>
          <a:p>
            <a:r>
              <a:rPr lang="cs-CZ" sz="2400" dirty="0">
                <a:solidFill>
                  <a:schemeClr val="bg1"/>
                </a:solidFill>
              </a:rPr>
              <a:t>Změna citačního stylu</a:t>
            </a:r>
          </a:p>
          <a:p>
            <a:r>
              <a:rPr lang="cs-CZ" sz="2400" dirty="0">
                <a:solidFill>
                  <a:schemeClr val="bg1"/>
                </a:solidFill>
              </a:rPr>
              <a:t>Použitá literatura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4B89E6C2-AC59-4C58-9861-A2FDFCE95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82" y="3741921"/>
            <a:ext cx="2472612" cy="2472612"/>
          </a:xfrm>
          <a:prstGeom prst="rect">
            <a:avLst/>
          </a:prstGeom>
        </p:spPr>
      </p:pic>
      <p:pic>
        <p:nvPicPr>
          <p:cNvPr id="4" name="Obrázek 3" descr="Obsah obrázku nábytek, sedadlo, židle, stůl&#10;&#10;Popis byl vytvořen automaticky">
            <a:extLst>
              <a:ext uri="{FF2B5EF4-FFF2-40B4-BE49-F238E27FC236}">
                <a16:creationId xmlns:a16="http://schemas.microsoft.com/office/drawing/2014/main" id="{A4356040-6F10-48C2-8C0D-50924A3C66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020" y="502733"/>
            <a:ext cx="5852527" cy="58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751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56443A-8703-4E3A-8EE2-5F1BA08C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>
                <a:solidFill>
                  <a:srgbClr val="2C3C43"/>
                </a:solidFill>
                <a:latin typeface="Franklin Gothic Heavy" panose="020B0903020102020204" pitchFamily="34" charset="0"/>
              </a:rPr>
              <a:t>PABLIKANDO</a:t>
            </a:r>
            <a:endParaRPr lang="en-US" sz="5400" dirty="0">
              <a:solidFill>
                <a:srgbClr val="2C3C43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1440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56443A-8703-4E3A-8EE2-5F1BA08C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>
                <a:solidFill>
                  <a:srgbClr val="2C3C43"/>
                </a:solidFill>
                <a:latin typeface="Franklin Gothic Heavy" panose="020B0903020102020204" pitchFamily="34" charset="0"/>
              </a:rPr>
              <a:t>DOTAZY?</a:t>
            </a:r>
            <a:br>
              <a:rPr lang="cs-CZ" sz="5400" dirty="0">
                <a:solidFill>
                  <a:srgbClr val="2C3C43"/>
                </a:solidFill>
                <a:latin typeface="Franklin Gothic Heavy" panose="020B0903020102020204" pitchFamily="34" charset="0"/>
              </a:rPr>
            </a:br>
            <a:r>
              <a:rPr lang="cs-CZ" sz="1600" dirty="0">
                <a:solidFill>
                  <a:srgbClr val="2C3C43"/>
                </a:solidFill>
                <a:latin typeface="Franklin Gothic Heavy" panose="020B0903020102020204" pitchFamily="34" charset="0"/>
              </a:rPr>
              <a:t>lukas.konecny@citace.com</a:t>
            </a:r>
            <a:endParaRPr lang="en-US" sz="5400" dirty="0">
              <a:solidFill>
                <a:srgbClr val="2C3C43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825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56443A-8703-4E3A-8EE2-5F1BA08C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>
                <a:solidFill>
                  <a:srgbClr val="2C3C43"/>
                </a:solidFill>
                <a:latin typeface="Franklin Gothic Heavy" panose="020B0903020102020204" pitchFamily="34" charset="0"/>
              </a:rPr>
              <a:t>CITAČNÍ MANAŽERY</a:t>
            </a:r>
            <a:endParaRPr lang="en-US" sz="5400" dirty="0">
              <a:solidFill>
                <a:srgbClr val="2C3C43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463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CITAČNÍ </a:t>
            </a:r>
            <a:r>
              <a:rPr lang="cs-CZ" dirty="0">
                <a:solidFill>
                  <a:schemeClr val="bg1"/>
                </a:solidFill>
              </a:rPr>
              <a:t>SOFTWARE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Nástroje usnadňující citování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Spravování zdrojů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Generování seznamů literatury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Vytváření citace dle různých citačních stylů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F8ECE11-8649-4EDE-BC11-14AC84E4F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343" y="643467"/>
            <a:ext cx="5565881" cy="556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159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GENERÁTORY </a:t>
            </a:r>
            <a:r>
              <a:rPr lang="cs-CZ" dirty="0">
                <a:solidFill>
                  <a:schemeClr val="bg1"/>
                </a:solidFill>
              </a:rPr>
              <a:t>CITACÍ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+ Rychlé generování citace</a:t>
            </a:r>
          </a:p>
          <a:p>
            <a:r>
              <a:rPr lang="cs-CZ" sz="2400" dirty="0">
                <a:solidFill>
                  <a:schemeClr val="bg1"/>
                </a:solidFill>
              </a:rPr>
              <a:t>+ Zdarma</a:t>
            </a:r>
          </a:p>
          <a:p>
            <a:endParaRPr lang="cs-CZ" sz="2400" dirty="0">
              <a:solidFill>
                <a:schemeClr val="bg1"/>
              </a:solidFill>
            </a:endParaRPr>
          </a:p>
          <a:p>
            <a:r>
              <a:rPr lang="cs-CZ" sz="2400" dirty="0">
                <a:solidFill>
                  <a:schemeClr val="bg1"/>
                </a:solidFill>
              </a:rPr>
              <a:t>- </a:t>
            </a:r>
            <a:r>
              <a:rPr lang="cs-CZ" sz="2400" dirty="0" err="1">
                <a:solidFill>
                  <a:schemeClr val="bg1"/>
                </a:solidFill>
              </a:rPr>
              <a:t>Neuložitelné</a:t>
            </a:r>
            <a:endParaRPr lang="cs-CZ" sz="2400" dirty="0">
              <a:solidFill>
                <a:schemeClr val="bg1"/>
              </a:solidFill>
            </a:endParaRPr>
          </a:p>
          <a:p>
            <a:r>
              <a:rPr lang="cs-CZ" sz="2400" dirty="0">
                <a:solidFill>
                  <a:schemeClr val="bg1"/>
                </a:solidFill>
              </a:rPr>
              <a:t>- Pouze kopírovatelné</a:t>
            </a:r>
          </a:p>
          <a:p>
            <a:r>
              <a:rPr lang="cs-CZ" sz="2400" dirty="0">
                <a:solidFill>
                  <a:schemeClr val="bg1"/>
                </a:solidFill>
              </a:rPr>
              <a:t>- </a:t>
            </a:r>
            <a:r>
              <a:rPr lang="cs-CZ" sz="2400" dirty="0" err="1">
                <a:solidFill>
                  <a:schemeClr val="bg1"/>
                </a:solidFill>
              </a:rPr>
              <a:t>Jednorázovost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Obrázek 3" descr="Obsah obrázku text, klipart&#10;&#10;Popis byl vytvořen automaticky">
            <a:hlinkClick r:id="rId2"/>
            <a:extLst>
              <a:ext uri="{FF2B5EF4-FFF2-40B4-BE49-F238E27FC236}">
                <a16:creationId xmlns:a16="http://schemas.microsoft.com/office/drawing/2014/main" id="{1979AD31-216F-481D-989F-A1164783A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98590"/>
            <a:ext cx="3048000" cy="762000"/>
          </a:xfrm>
          <a:prstGeom prst="rect">
            <a:avLst/>
          </a:prstGeom>
        </p:spPr>
      </p:pic>
      <p:pic>
        <p:nvPicPr>
          <p:cNvPr id="1026" name="Picture 2" descr="APA - MYP/DP LibGuide - LibGuides at Nanjing International School">
            <a:hlinkClick r:id="rId4"/>
            <a:extLst>
              <a:ext uri="{FF2B5EF4-FFF2-40B4-BE49-F238E27FC236}">
                <a16:creationId xmlns:a16="http://schemas.microsoft.com/office/drawing/2014/main" id="{302902FA-63BF-418A-82A5-88432EB3D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3602" y="1814400"/>
            <a:ext cx="17430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ther Sites - Citation Management Tools - LibGuides at Butler University">
            <a:hlinkClick r:id="rId6"/>
            <a:extLst>
              <a:ext uri="{FF2B5EF4-FFF2-40B4-BE49-F238E27FC236}">
                <a16:creationId xmlns:a16="http://schemas.microsoft.com/office/drawing/2014/main" id="{4E8A98D5-9AC1-439E-A920-BA0C13D8D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00" y="5326663"/>
            <a:ext cx="2219324" cy="68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earch Tools: BibMe, a free automatic citation creator tool - TCFEX">
            <a:hlinkClick r:id="rId8"/>
            <a:extLst>
              <a:ext uri="{FF2B5EF4-FFF2-40B4-BE49-F238E27FC236}">
                <a16:creationId xmlns:a16="http://schemas.microsoft.com/office/drawing/2014/main" id="{B8C32372-1974-45E6-82C9-3FD07A524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360" y="4123019"/>
            <a:ext cx="1900238" cy="77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ite This For Me: Harvard, APA, MLA Reference Generator">
            <a:hlinkClick r:id="rId10"/>
            <a:extLst>
              <a:ext uri="{FF2B5EF4-FFF2-40B4-BE49-F238E27FC236}">
                <a16:creationId xmlns:a16="http://schemas.microsoft.com/office/drawing/2014/main" id="{0F9E985F-4D01-412C-A3F3-8BBFD368E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62" y="2676061"/>
            <a:ext cx="2407176" cy="51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ázek 5">
            <a:hlinkClick r:id="rId12"/>
            <a:extLst>
              <a:ext uri="{FF2B5EF4-FFF2-40B4-BE49-F238E27FC236}">
                <a16:creationId xmlns:a16="http://schemas.microsoft.com/office/drawing/2014/main" id="{6D7E0C75-E5C1-4D2C-AB8A-929177D5365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89560" y="3508706"/>
            <a:ext cx="4924425" cy="438150"/>
          </a:xfrm>
          <a:prstGeom prst="rect">
            <a:avLst/>
          </a:prstGeom>
        </p:spPr>
      </p:pic>
      <p:pic>
        <p:nvPicPr>
          <p:cNvPr id="1034" name="Picture 10">
            <a:hlinkClick r:id="rId14"/>
            <a:extLst>
              <a:ext uri="{FF2B5EF4-FFF2-40B4-BE49-F238E27FC236}">
                <a16:creationId xmlns:a16="http://schemas.microsoft.com/office/drawing/2014/main" id="{6D53D617-FF1E-4A21-9D08-05533EB90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344" y="4105353"/>
            <a:ext cx="1645436" cy="914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ursing and Healthcare Education Specialists">
            <a:hlinkClick r:id="rId16"/>
            <a:extLst>
              <a:ext uri="{FF2B5EF4-FFF2-40B4-BE49-F238E27FC236}">
                <a16:creationId xmlns:a16="http://schemas.microsoft.com/office/drawing/2014/main" id="{A0927234-D04A-4761-8CFA-D73E3B165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434" y="4695064"/>
            <a:ext cx="1110378" cy="1110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E2DDF589-08F3-4672-BA9F-B4F88E543B25}"/>
              </a:ext>
            </a:extLst>
          </p:cNvPr>
          <p:cNvSpPr txBox="1"/>
          <p:nvPr/>
        </p:nvSpPr>
        <p:spPr>
          <a:xfrm>
            <a:off x="8180153" y="2085848"/>
            <a:ext cx="107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ČSN ISO 690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085B391-924D-45F4-A042-B88FA75DCE07}"/>
              </a:ext>
            </a:extLst>
          </p:cNvPr>
          <p:cNvSpPr txBox="1"/>
          <p:nvPr/>
        </p:nvSpPr>
        <p:spPr>
          <a:xfrm>
            <a:off x="9653562" y="2657980"/>
            <a:ext cx="1696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MLA, APA, Chicago a 1000+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DFDA8CB6-AA8D-49AD-9CF9-E6C23283BED7}"/>
              </a:ext>
            </a:extLst>
          </p:cNvPr>
          <p:cNvSpPr txBox="1"/>
          <p:nvPr/>
        </p:nvSpPr>
        <p:spPr>
          <a:xfrm>
            <a:off x="7180729" y="3179935"/>
            <a:ext cx="2203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MLA, APA, Chicago, Harvard a 1000+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14048D5E-B6E8-4FB8-8AC5-79705E0D6875}"/>
              </a:ext>
            </a:extLst>
          </p:cNvPr>
          <p:cNvSpPr txBox="1"/>
          <p:nvPr/>
        </p:nvSpPr>
        <p:spPr>
          <a:xfrm>
            <a:off x="9306773" y="3841618"/>
            <a:ext cx="2203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ISO 690, ACS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96392A76-0526-432B-898D-1806AA82B5C0}"/>
              </a:ext>
            </a:extLst>
          </p:cNvPr>
          <p:cNvSpPr txBox="1"/>
          <p:nvPr/>
        </p:nvSpPr>
        <p:spPr>
          <a:xfrm>
            <a:off x="6154344" y="4803742"/>
            <a:ext cx="1696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MLA, APA, Chicago a 1000+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6785F207-6862-4979-973F-A957DACA6DD8}"/>
              </a:ext>
            </a:extLst>
          </p:cNvPr>
          <p:cNvSpPr txBox="1"/>
          <p:nvPr/>
        </p:nvSpPr>
        <p:spPr>
          <a:xfrm>
            <a:off x="6800113" y="6076579"/>
            <a:ext cx="1696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MLA, APA, Chicago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21205646-DA3D-4DB6-B613-6C0A7FCD34E6}"/>
              </a:ext>
            </a:extLst>
          </p:cNvPr>
          <p:cNvSpPr txBox="1"/>
          <p:nvPr/>
        </p:nvSpPr>
        <p:spPr>
          <a:xfrm>
            <a:off x="8499824" y="4881651"/>
            <a:ext cx="1696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MLA, APA, Chicago a 1000+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001FF4B5-6F63-43A1-929C-9A73D62B074C}"/>
              </a:ext>
            </a:extLst>
          </p:cNvPr>
          <p:cNvSpPr txBox="1"/>
          <p:nvPr/>
        </p:nvSpPr>
        <p:spPr>
          <a:xfrm>
            <a:off x="10438284" y="5805442"/>
            <a:ext cx="107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000" dirty="0"/>
              <a:t>APA</a:t>
            </a:r>
          </a:p>
        </p:txBody>
      </p:sp>
    </p:spTree>
    <p:extLst>
      <p:ext uri="{BB962C8B-B14F-4D97-AF65-F5344CB8AC3E}">
        <p14:creationId xmlns:p14="http://schemas.microsoft.com/office/powerpoint/2010/main" val="2100305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CITAČNÍ </a:t>
            </a:r>
            <a:r>
              <a:rPr lang="cs-CZ" dirty="0">
                <a:solidFill>
                  <a:schemeClr val="bg1"/>
                </a:solidFill>
              </a:rPr>
              <a:t>MANAŽERY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Komplexní správa citací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Automatické generování bibliografických citací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Import / Export</a:t>
            </a:r>
          </a:p>
          <a:p>
            <a:r>
              <a:rPr lang="cs-CZ" sz="2400" dirty="0">
                <a:solidFill>
                  <a:schemeClr val="bg1"/>
                </a:solidFill>
              </a:rPr>
              <a:t>Poznámkování + PDF</a:t>
            </a:r>
          </a:p>
          <a:p>
            <a:r>
              <a:rPr lang="cs-CZ" sz="2400" dirty="0">
                <a:solidFill>
                  <a:schemeClr val="bg1"/>
                </a:solidFill>
              </a:rPr>
              <a:t>Stáhnutí citačních stylů</a:t>
            </a:r>
          </a:p>
          <a:p>
            <a:r>
              <a:rPr lang="cs-CZ" sz="2400" dirty="0">
                <a:solidFill>
                  <a:schemeClr val="bg1"/>
                </a:solidFill>
              </a:rPr>
              <a:t>Externí nástroje</a:t>
            </a:r>
            <a:endParaRPr lang="cs-CZ" sz="2200" dirty="0">
              <a:solidFill>
                <a:schemeClr val="bg1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4594768-F200-44D8-AB5B-C58047EB8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711517"/>
            <a:ext cx="3817118" cy="898146"/>
          </a:xfrm>
          <a:prstGeom prst="rect">
            <a:avLst/>
          </a:prstGeom>
        </p:spPr>
      </p:pic>
      <p:pic>
        <p:nvPicPr>
          <p:cNvPr id="2050" name="Picture 2" descr="EndNote | The best reference management tool">
            <a:extLst>
              <a:ext uri="{FF2B5EF4-FFF2-40B4-BE49-F238E27FC236}">
                <a16:creationId xmlns:a16="http://schemas.microsoft.com/office/drawing/2014/main" id="{5B1C3751-2BBD-4127-AF4A-FADA9A940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591" y="2723134"/>
            <a:ext cx="2160814" cy="141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Zotero – Universitäts- und Landesbibliothek – TU Darmstadt">
            <a:extLst>
              <a:ext uri="{FF2B5EF4-FFF2-40B4-BE49-F238E27FC236}">
                <a16:creationId xmlns:a16="http://schemas.microsoft.com/office/drawing/2014/main" id="{8895A49E-1126-40C7-A838-601D11B89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628" y="3428997"/>
            <a:ext cx="2904207" cy="1452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endeley | Vikram Sarabhai Library, IIM Ahmedabad">
            <a:extLst>
              <a:ext uri="{FF2B5EF4-FFF2-40B4-BE49-F238E27FC236}">
                <a16:creationId xmlns:a16="http://schemas.microsoft.com/office/drawing/2014/main" id="{38F4BD1A-621D-4925-BD0B-D6D554625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33" y="4612250"/>
            <a:ext cx="21907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54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CITAČNÍ MANAŽER </a:t>
            </a:r>
            <a:r>
              <a:rPr lang="cs-CZ" dirty="0">
                <a:solidFill>
                  <a:schemeClr val="bg1"/>
                </a:solidFill>
              </a:rPr>
              <a:t>citace PRO PLUS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Online</a:t>
            </a:r>
          </a:p>
          <a:p>
            <a:r>
              <a:rPr lang="cs-CZ" sz="2400" dirty="0">
                <a:solidFill>
                  <a:schemeClr val="bg1"/>
                </a:solidFill>
              </a:rPr>
              <a:t>Správa bibliografických záznamů</a:t>
            </a:r>
          </a:p>
          <a:p>
            <a:r>
              <a:rPr lang="cs-CZ" sz="2400" dirty="0">
                <a:solidFill>
                  <a:schemeClr val="bg1"/>
                </a:solidFill>
              </a:rPr>
              <a:t>Snadná tvorba citací</a:t>
            </a:r>
          </a:p>
          <a:p>
            <a:r>
              <a:rPr lang="cs-CZ" sz="2400" dirty="0">
                <a:solidFill>
                  <a:schemeClr val="bg1"/>
                </a:solidFill>
              </a:rPr>
              <a:t>Doplňky: Prohlížeč, Word</a:t>
            </a:r>
          </a:p>
          <a:p>
            <a:endParaRPr lang="cs-CZ" sz="2200" dirty="0">
              <a:solidFill>
                <a:schemeClr val="bg1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787EBCB5-8E43-423A-ABC9-21D2F55AA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052" y="3110782"/>
            <a:ext cx="3742237" cy="63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19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56443A-8703-4E3A-8EE2-5F1BA08C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6" y="999460"/>
            <a:ext cx="5698067" cy="44798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cs-CZ" sz="5400" dirty="0">
                <a:solidFill>
                  <a:srgbClr val="2C3C43"/>
                </a:solidFill>
                <a:latin typeface="Franklin Gothic Heavy" panose="020B0903020102020204" pitchFamily="34" charset="0"/>
              </a:rPr>
              <a:t>PRAKTICKÁ UKÁZKA</a:t>
            </a:r>
            <a:endParaRPr lang="en-US" sz="5400" dirty="0">
              <a:solidFill>
                <a:srgbClr val="2C3C43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6461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DOPLNĚK </a:t>
            </a:r>
            <a:r>
              <a:rPr lang="cs-CZ" dirty="0">
                <a:solidFill>
                  <a:schemeClr val="bg1"/>
                </a:solidFill>
              </a:rPr>
              <a:t>DO WORDU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Dostupný uživatelům Citace PRO Plus</a:t>
            </a:r>
          </a:p>
          <a:p>
            <a:r>
              <a:rPr lang="cs-CZ" sz="2400" dirty="0">
                <a:solidFill>
                  <a:schemeClr val="bg1"/>
                </a:solidFill>
              </a:rPr>
              <a:t>Implementován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Word 2013 a vyšší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Office 365</a:t>
            </a:r>
          </a:p>
          <a:p>
            <a:pPr lvl="1"/>
            <a:r>
              <a:rPr lang="cs-CZ" sz="2200" dirty="0">
                <a:solidFill>
                  <a:schemeClr val="bg1"/>
                </a:solidFill>
              </a:rPr>
              <a:t>OS Windows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787EBCB5-8E43-423A-ABC9-21D2F55AA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052" y="3110782"/>
            <a:ext cx="3742237" cy="63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95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13BF0-4F7B-46B6-9B69-74EF8FD7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3973943" cy="1375608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rgbClr val="E9A73E"/>
                </a:solidFill>
              </a:rPr>
              <a:t>INSTALACE </a:t>
            </a:r>
            <a:r>
              <a:rPr lang="cs-CZ" dirty="0">
                <a:solidFill>
                  <a:schemeClr val="bg1"/>
                </a:solidFill>
              </a:rPr>
              <a:t>A PŘIHLÁŠENÍ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8F76394-5312-4F5E-AD23-A69B797B7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4203045" cy="4141598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Nainstalovat doplněk</a:t>
            </a:r>
          </a:p>
          <a:p>
            <a:r>
              <a:rPr lang="cs-CZ" sz="2400" dirty="0">
                <a:solidFill>
                  <a:schemeClr val="bg1"/>
                </a:solidFill>
              </a:rPr>
              <a:t>Vložit unikátní kód přímo</a:t>
            </a:r>
            <a:r>
              <a:rPr lang="cs-CZ" sz="2200" dirty="0">
                <a:solidFill>
                  <a:schemeClr val="bg1"/>
                </a:solidFill>
              </a:rPr>
              <a:t> ve Wordu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C5412BC-0E61-409F-B99D-0C99D541A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3224" y="921862"/>
            <a:ext cx="5535022" cy="5014276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4F1E24AA-09ED-4F58-B198-9FC70593FC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82" y="3741921"/>
            <a:ext cx="2472612" cy="247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9976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Vlastní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E9A73E"/>
      </a:accent1>
      <a:accent2>
        <a:srgbClr val="FFC973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200</Words>
  <Application>Microsoft Office PowerPoint</Application>
  <PresentationFormat>Širokoúhlá obrazovka</PresentationFormat>
  <Paragraphs>64</Paragraphs>
  <Slides>14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Franklin Gothic Heavy</vt:lpstr>
      <vt:lpstr>Franklin Gothic Medium</vt:lpstr>
      <vt:lpstr>Wingdings 3</vt:lpstr>
      <vt:lpstr>Fazeta</vt:lpstr>
      <vt:lpstr>CITAČNÍ MANAŽER CITACE PRO</vt:lpstr>
      <vt:lpstr>CITAČNÍ MANAŽERY</vt:lpstr>
      <vt:lpstr>CITAČNÍ SOFTWARE</vt:lpstr>
      <vt:lpstr>GENERÁTORY CITACÍ</vt:lpstr>
      <vt:lpstr>CITAČNÍ MANAŽERY</vt:lpstr>
      <vt:lpstr>CITAČNÍ MANAŽER citace PRO PLUS</vt:lpstr>
      <vt:lpstr>PRAKTICKÁ UKÁZKA</vt:lpstr>
      <vt:lpstr>DOPLNĚK DO WORDU</vt:lpstr>
      <vt:lpstr>INSTALACE A PŘIHLÁŠENÍ</vt:lpstr>
      <vt:lpstr>INSTALACE A PŘIHLÁŠENÍ</vt:lpstr>
      <vt:lpstr>ROZHRANNÍ DOPLŇKU</vt:lpstr>
      <vt:lpstr>ZÁKLADNÍ FUNKCIONALITA</vt:lpstr>
      <vt:lpstr>PABLIKANDO</vt:lpstr>
      <vt:lpstr>DOTAZY? lukas.konecny@citace.com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CITUJME EFEKTIVNĚ aneb problematika plagiátorství a citačních manažerů</dc:title>
  <dc:creator>Lukáš Konečný</dc:creator>
  <cp:lastModifiedBy>Lukáš Konečný</cp:lastModifiedBy>
  <cp:revision>9</cp:revision>
  <dcterms:created xsi:type="dcterms:W3CDTF">2022-01-23T15:39:55Z</dcterms:created>
  <dcterms:modified xsi:type="dcterms:W3CDTF">2022-02-22T08:31:16Z</dcterms:modified>
</cp:coreProperties>
</file>