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2"/>
  </p:notesMasterIdLst>
  <p:sldIdLst>
    <p:sldId id="256" r:id="rId2"/>
    <p:sldId id="342" r:id="rId3"/>
    <p:sldId id="365" r:id="rId4"/>
    <p:sldId id="366" r:id="rId5"/>
    <p:sldId id="367" r:id="rId6"/>
    <p:sldId id="368" r:id="rId7"/>
    <p:sldId id="369" r:id="rId8"/>
    <p:sldId id="370" r:id="rId9"/>
    <p:sldId id="371" r:id="rId10"/>
    <p:sldId id="372" r:id="rId11"/>
    <p:sldId id="373" r:id="rId12"/>
    <p:sldId id="376" r:id="rId13"/>
    <p:sldId id="379" r:id="rId14"/>
    <p:sldId id="375" r:id="rId15"/>
    <p:sldId id="377" r:id="rId16"/>
    <p:sldId id="378" r:id="rId17"/>
    <p:sldId id="380" r:id="rId18"/>
    <p:sldId id="382" r:id="rId19"/>
    <p:sldId id="383" r:id="rId20"/>
    <p:sldId id="384" r:id="rId21"/>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33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3" autoAdjust="0"/>
    <p:restoredTop sz="94660"/>
  </p:normalViewPr>
  <p:slideViewPr>
    <p:cSldViewPr>
      <p:cViewPr varScale="1">
        <p:scale>
          <a:sx n="109" d="100"/>
          <a:sy n="109" d="100"/>
        </p:scale>
        <p:origin x="12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A385BF0-08B9-4607-8834-9B19F53CD660}" type="datetimeFigureOut">
              <a:rPr lang="cs-CZ"/>
              <a:pPr>
                <a:defRPr/>
              </a:pPr>
              <a:t>20.09.2020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5E6F64-9B59-4394-86A8-7E3375E53C82}"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cs-CZ"/>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cs-CZ"/>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cs-CZ"/>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cs-CZ"/>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cs-CZ"/>
            </a:p>
          </p:txBody>
        </p:sp>
        <p:sp>
          <p:nvSpPr>
            <p:cNvPr id="7" name="Freeform 10"/>
            <p:cNvSpPr>
              <a:spLocks/>
            </p:cNvSpPr>
            <p:nvPr/>
          </p:nvSpPr>
          <p:spPr bwMode="hidden">
            <a:xfrm>
              <a:off x="0" y="0"/>
              <a:ext cx="5758" cy="1776"/>
            </a:xfrm>
            <a:custGeom>
              <a:avLst/>
              <a:gdLst>
                <a:gd name="T0" fmla="*/ 0 w 5740"/>
                <a:gd name="T1" fmla="*/ 0 h 1906"/>
                <a:gd name="T2" fmla="*/ 0 w 5740"/>
                <a:gd name="T3" fmla="*/ 213 h 1906"/>
                <a:gd name="T4" fmla="*/ 6325 w 5740"/>
                <a:gd name="T5" fmla="*/ 213 h 1906"/>
                <a:gd name="T6" fmla="*/ 63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7339" name="Rectangle 11"/>
          <p:cNvSpPr>
            <a:spLocks noGrp="1" noChangeArrowheads="1"/>
          </p:cNvSpPr>
          <p:nvPr>
            <p:ph type="ctrTitle" sz="quarter"/>
          </p:nvPr>
        </p:nvSpPr>
        <p:spPr>
          <a:xfrm>
            <a:off x="685800" y="1736725"/>
            <a:ext cx="7772400" cy="1920875"/>
          </a:xfrm>
        </p:spPr>
        <p:txBody>
          <a:bodyPr/>
          <a:lstStyle>
            <a:lvl1pPr>
              <a:defRPr/>
            </a:lvl1pPr>
          </a:lstStyle>
          <a:p>
            <a:pPr lvl="0"/>
            <a:r>
              <a:rPr lang="cs-CZ" noProof="0"/>
              <a:t>Klepnutím lze upravit styl předlohy nadpisů.</a:t>
            </a:r>
          </a:p>
        </p:txBody>
      </p:sp>
      <p:sp>
        <p:nvSpPr>
          <p:cNvPr id="2273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a:t>Klepnutím lze upravit styl předlohy podnadpisů.</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cs-CZ"/>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cs-CZ"/>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E221AF65-DEE5-4328-A4DA-C74C2A0D7267}" type="slidenum">
              <a:rPr lang="cs-CZ" altLang="cs-CZ"/>
              <a:pPr/>
              <a:t>‹#›</a:t>
            </a:fld>
            <a:endParaRPr lang="cs-CZ" altLang="cs-CZ"/>
          </a:p>
        </p:txBody>
      </p:sp>
    </p:spTree>
    <p:extLst>
      <p:ext uri="{BB962C8B-B14F-4D97-AF65-F5344CB8AC3E}">
        <p14:creationId xmlns:p14="http://schemas.microsoft.com/office/powerpoint/2010/main" val="366571394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fld id="{AB0E05D3-E055-477F-9532-E61A708FF91E}" type="slidenum">
              <a:rPr lang="cs-CZ" altLang="cs-CZ"/>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1729704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fld id="{0D3BA1B6-545C-4B2F-A5EE-3A09C795FE5F}" type="slidenum">
              <a:rPr lang="cs-CZ" altLang="cs-CZ"/>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8627006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2"/>
          <p:cNvSpPr>
            <a:spLocks noGrp="1" noChangeArrowheads="1"/>
          </p:cNvSpPr>
          <p:nvPr>
            <p:ph type="dt" sz="half" idx="10"/>
          </p:nvPr>
        </p:nvSpPr>
        <p:spPr>
          <a:ln/>
        </p:spPr>
        <p:txBody>
          <a:bodyPr/>
          <a:lstStyle>
            <a:lvl1pPr>
              <a:defRPr/>
            </a:lvl1pPr>
          </a:lstStyle>
          <a:p>
            <a:pPr>
              <a:defRPr/>
            </a:pPr>
            <a:endParaRPr lang="cs-CZ"/>
          </a:p>
        </p:txBody>
      </p:sp>
      <p:sp>
        <p:nvSpPr>
          <p:cNvPr id="7" name="Rectangle 3"/>
          <p:cNvSpPr>
            <a:spLocks noGrp="1" noChangeArrowheads="1"/>
          </p:cNvSpPr>
          <p:nvPr>
            <p:ph type="sldNum" sz="quarter" idx="11"/>
          </p:nvPr>
        </p:nvSpPr>
        <p:spPr>
          <a:ln/>
        </p:spPr>
        <p:txBody>
          <a:bodyPr/>
          <a:lstStyle>
            <a:lvl1pPr>
              <a:defRPr/>
            </a:lvl1pPr>
          </a:lstStyle>
          <a:p>
            <a:fld id="{BACC72B4-1BA8-4694-BC0D-AAA2101DE474}" type="slidenum">
              <a:rPr lang="cs-CZ" altLang="cs-CZ"/>
              <a:pPr/>
              <a:t>‹#›</a:t>
            </a:fld>
            <a:endParaRPr lang="cs-CZ" altLang="cs-CZ"/>
          </a:p>
        </p:txBody>
      </p:sp>
      <p:sp>
        <p:nvSpPr>
          <p:cNvPr id="8"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24138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fld id="{385EF696-7E27-4463-9E3B-5243A786F221}" type="slidenum">
              <a:rPr lang="cs-CZ" altLang="cs-CZ"/>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9268422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fld id="{2E8CD8C6-11C5-4F43-B4E4-A76CEF5D638D}" type="slidenum">
              <a:rPr lang="cs-CZ" altLang="cs-CZ"/>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458882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p:cNvSpPr>
            <a:spLocks noGrp="1" noChangeArrowheads="1"/>
          </p:cNvSpPr>
          <p:nvPr>
            <p:ph type="dt" sz="half"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fld id="{CB943568-30B6-48F1-8B17-3BCCC860E9E1}" type="slidenum">
              <a:rPr lang="cs-CZ" altLang="cs-CZ"/>
              <a:pPr/>
              <a:t>‹#›</a:t>
            </a:fld>
            <a:endParaRPr lang="cs-CZ" alt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6306681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2"/>
          <p:cNvSpPr>
            <a:spLocks noGrp="1" noChangeArrowheads="1"/>
          </p:cNvSpPr>
          <p:nvPr>
            <p:ph type="dt" sz="half" idx="10"/>
          </p:nvPr>
        </p:nvSpPr>
        <p:spPr>
          <a:ln/>
        </p:spPr>
        <p:txBody>
          <a:bodyPr/>
          <a:lstStyle>
            <a:lvl1pPr>
              <a:defRPr/>
            </a:lvl1pPr>
          </a:lstStyle>
          <a:p>
            <a:pPr>
              <a:defRPr/>
            </a:pPr>
            <a:endParaRPr lang="cs-CZ"/>
          </a:p>
        </p:txBody>
      </p:sp>
      <p:sp>
        <p:nvSpPr>
          <p:cNvPr id="8" name="Rectangle 3"/>
          <p:cNvSpPr>
            <a:spLocks noGrp="1" noChangeArrowheads="1"/>
          </p:cNvSpPr>
          <p:nvPr>
            <p:ph type="sldNum" sz="quarter" idx="11"/>
          </p:nvPr>
        </p:nvSpPr>
        <p:spPr>
          <a:ln/>
        </p:spPr>
        <p:txBody>
          <a:bodyPr/>
          <a:lstStyle>
            <a:lvl1pPr>
              <a:defRPr/>
            </a:lvl1pPr>
          </a:lstStyle>
          <a:p>
            <a:fld id="{64DA4BF3-B731-4C8B-8CAC-F3B8D950A2AE}" type="slidenum">
              <a:rPr lang="cs-CZ" altLang="cs-CZ"/>
              <a:pPr/>
              <a:t>‹#›</a:t>
            </a:fld>
            <a:endParaRPr lang="cs-CZ" altLang="cs-CZ"/>
          </a:p>
        </p:txBody>
      </p:sp>
      <p:sp>
        <p:nvSpPr>
          <p:cNvPr id="9"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0530021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2"/>
          <p:cNvSpPr>
            <a:spLocks noGrp="1" noChangeArrowheads="1"/>
          </p:cNvSpPr>
          <p:nvPr>
            <p:ph type="dt" sz="half" idx="10"/>
          </p:nvPr>
        </p:nvSpPr>
        <p:spPr>
          <a:ln/>
        </p:spPr>
        <p:txBody>
          <a:bodyPr/>
          <a:lstStyle>
            <a:lvl1pPr>
              <a:defRPr/>
            </a:lvl1pPr>
          </a:lstStyle>
          <a:p>
            <a:pPr>
              <a:defRPr/>
            </a:pPr>
            <a:endParaRPr lang="cs-CZ"/>
          </a:p>
        </p:txBody>
      </p:sp>
      <p:sp>
        <p:nvSpPr>
          <p:cNvPr id="4" name="Rectangle 3"/>
          <p:cNvSpPr>
            <a:spLocks noGrp="1" noChangeArrowheads="1"/>
          </p:cNvSpPr>
          <p:nvPr>
            <p:ph type="sldNum" sz="quarter" idx="11"/>
          </p:nvPr>
        </p:nvSpPr>
        <p:spPr>
          <a:ln/>
        </p:spPr>
        <p:txBody>
          <a:bodyPr/>
          <a:lstStyle>
            <a:lvl1pPr>
              <a:defRPr/>
            </a:lvl1pPr>
          </a:lstStyle>
          <a:p>
            <a:fld id="{35BE993C-6BE9-4B5D-86E3-A236F07C1B54}" type="slidenum">
              <a:rPr lang="cs-CZ" altLang="cs-CZ"/>
              <a:pPr/>
              <a:t>‹#›</a:t>
            </a:fld>
            <a:endParaRPr lang="cs-CZ" altLang="cs-CZ"/>
          </a:p>
        </p:txBody>
      </p:sp>
      <p:sp>
        <p:nvSpPr>
          <p:cNvPr id="5"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0440836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cs-CZ"/>
          </a:p>
        </p:txBody>
      </p:sp>
      <p:sp>
        <p:nvSpPr>
          <p:cNvPr id="3" name="Rectangle 3"/>
          <p:cNvSpPr>
            <a:spLocks noGrp="1" noChangeArrowheads="1"/>
          </p:cNvSpPr>
          <p:nvPr>
            <p:ph type="sldNum" sz="quarter" idx="11"/>
          </p:nvPr>
        </p:nvSpPr>
        <p:spPr>
          <a:ln/>
        </p:spPr>
        <p:txBody>
          <a:bodyPr/>
          <a:lstStyle>
            <a:lvl1pPr>
              <a:defRPr/>
            </a:lvl1pPr>
          </a:lstStyle>
          <a:p>
            <a:fld id="{B0913134-C8F9-43A5-A7BA-E36E90478E7D}" type="slidenum">
              <a:rPr lang="cs-CZ" altLang="cs-CZ"/>
              <a:pPr/>
              <a:t>‹#›</a:t>
            </a:fld>
            <a:endParaRPr lang="cs-CZ" altLang="cs-CZ"/>
          </a:p>
        </p:txBody>
      </p:sp>
      <p:sp>
        <p:nvSpPr>
          <p:cNvPr id="4"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6644439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2"/>
          <p:cNvSpPr>
            <a:spLocks noGrp="1" noChangeArrowheads="1"/>
          </p:cNvSpPr>
          <p:nvPr>
            <p:ph type="dt" sz="half"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fld id="{EC72B8F4-0E09-4E4F-B8F6-393EF4F27B2E}" type="slidenum">
              <a:rPr lang="cs-CZ" altLang="cs-CZ"/>
              <a:pPr/>
              <a:t>‹#›</a:t>
            </a:fld>
            <a:endParaRPr lang="cs-CZ" alt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3178221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2"/>
          <p:cNvSpPr>
            <a:spLocks noGrp="1" noChangeArrowheads="1"/>
          </p:cNvSpPr>
          <p:nvPr>
            <p:ph type="dt" sz="half"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fld id="{0381287A-3547-44DA-A694-1888AC37B6D1}" type="slidenum">
              <a:rPr lang="cs-CZ" altLang="cs-CZ"/>
              <a:pPr/>
              <a:t>‹#›</a:t>
            </a:fld>
            <a:endParaRPr lang="cs-CZ" alt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6623371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6307" name="Rectangle 3"/>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3BF3C59-6BC3-4121-B561-B833B6ACBBBE}" type="slidenum">
              <a:rPr lang="cs-CZ" altLang="cs-CZ"/>
              <a:pPr/>
              <a:t>‹#›</a:t>
            </a:fld>
            <a:endParaRPr lang="cs-CZ" altLang="cs-CZ"/>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2631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cs-CZ"/>
              </a:p>
            </p:txBody>
          </p:sp>
          <p:sp>
            <p:nvSpPr>
              <p:cNvPr id="22631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cs-CZ"/>
              </a:p>
            </p:txBody>
          </p:sp>
          <p:sp>
            <p:nvSpPr>
              <p:cNvPr id="22631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cs-CZ"/>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1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cs-CZ"/>
              </a:p>
            </p:txBody>
          </p:sp>
        </p:grpSp>
        <p:sp>
          <p:nvSpPr>
            <p:cNvPr id="22631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cs-CZ"/>
            </a:p>
          </p:txBody>
        </p:sp>
        <p:sp>
          <p:nvSpPr>
            <p:cNvPr id="1034" name="Freeform 12"/>
            <p:cNvSpPr>
              <a:spLocks/>
            </p:cNvSpPr>
            <p:nvPr/>
          </p:nvSpPr>
          <p:spPr bwMode="hidden">
            <a:xfrm>
              <a:off x="0" y="0"/>
              <a:ext cx="5758" cy="1776"/>
            </a:xfrm>
            <a:custGeom>
              <a:avLst/>
              <a:gdLst>
                <a:gd name="T0" fmla="*/ 0 w 5740"/>
                <a:gd name="T1" fmla="*/ 0 h 1906"/>
                <a:gd name="T2" fmla="*/ 0 w 5740"/>
                <a:gd name="T3" fmla="*/ 213 h 1906"/>
                <a:gd name="T4" fmla="*/ 6325 w 5740"/>
                <a:gd name="T5" fmla="*/ 213 h 1906"/>
                <a:gd name="T6" fmla="*/ 63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6317" name="Rectangle 13"/>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226318" name="Rectangle 14"/>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cs-CZ"/>
          </a:p>
        </p:txBody>
      </p:sp>
      <p:sp>
        <p:nvSpPr>
          <p:cNvPr id="226319" name="Rectangle 15"/>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224"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6317"/>
                                        </p:tgtEl>
                                        <p:attrNameLst>
                                          <p:attrName>style.visibility</p:attrName>
                                        </p:attrNameLst>
                                      </p:cBhvr>
                                      <p:to>
                                        <p:strVal val="visible"/>
                                      </p:to>
                                    </p:set>
                                    <p:anim calcmode="lin" valueType="num">
                                      <p:cBhvr>
                                        <p:cTn id="7" dur="1000" fill="hold"/>
                                        <p:tgtEl>
                                          <p:spTgt spid="226317"/>
                                        </p:tgtEl>
                                        <p:attrNameLst>
                                          <p:attrName>ppt_x</p:attrName>
                                        </p:attrNameLst>
                                      </p:cBhvr>
                                      <p:tavLst>
                                        <p:tav tm="0">
                                          <p:val>
                                            <p:strVal val="#ppt_x-.2"/>
                                          </p:val>
                                        </p:tav>
                                        <p:tav tm="100000">
                                          <p:val>
                                            <p:strVal val="#ppt_x"/>
                                          </p:val>
                                        </p:tav>
                                      </p:tavLst>
                                    </p:anim>
                                    <p:anim calcmode="lin" valueType="num">
                                      <p:cBhvr>
                                        <p:cTn id="8" dur="1000" fill="hold"/>
                                        <p:tgtEl>
                                          <p:spTgt spid="2263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63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6319">
                                            <p:txEl>
                                              <p:pRg st="0" end="0"/>
                                            </p:txEl>
                                          </p:spTgt>
                                        </p:tgtEl>
                                        <p:attrNameLst>
                                          <p:attrName>style.visibility</p:attrName>
                                        </p:attrNameLst>
                                      </p:cBhvr>
                                      <p:to>
                                        <p:strVal val="visible"/>
                                      </p:to>
                                    </p:set>
                                    <p:animEffect transition="in" filter="fade">
                                      <p:cBhvr>
                                        <p:cTn id="14" dur="500"/>
                                        <p:tgtEl>
                                          <p:spTgt spid="226319">
                                            <p:txEl>
                                              <p:pRg st="0" end="0"/>
                                            </p:txEl>
                                          </p:spTgt>
                                        </p:tgtEl>
                                      </p:cBhvr>
                                    </p:animEffect>
                                    <p:anim calcmode="lin" valueType="num">
                                      <p:cBhvr>
                                        <p:cTn id="15" dur="500" fill="hold"/>
                                        <p:tgtEl>
                                          <p:spTgt spid="2263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63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26319">
                                            <p:txEl>
                                              <p:pRg st="1" end="1"/>
                                            </p:txEl>
                                          </p:spTgt>
                                        </p:tgtEl>
                                        <p:attrNameLst>
                                          <p:attrName>style.visibility</p:attrName>
                                        </p:attrNameLst>
                                      </p:cBhvr>
                                      <p:to>
                                        <p:strVal val="visible"/>
                                      </p:to>
                                    </p:set>
                                    <p:animEffect transition="in" filter="fade">
                                      <p:cBhvr>
                                        <p:cTn id="19" dur="500"/>
                                        <p:tgtEl>
                                          <p:spTgt spid="226319">
                                            <p:txEl>
                                              <p:pRg st="1" end="1"/>
                                            </p:txEl>
                                          </p:spTgt>
                                        </p:tgtEl>
                                      </p:cBhvr>
                                    </p:animEffect>
                                    <p:anim calcmode="lin" valueType="num">
                                      <p:cBhvr>
                                        <p:cTn id="20" dur="500" fill="hold"/>
                                        <p:tgtEl>
                                          <p:spTgt spid="2263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263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26319">
                                            <p:txEl>
                                              <p:pRg st="2" end="2"/>
                                            </p:txEl>
                                          </p:spTgt>
                                        </p:tgtEl>
                                        <p:attrNameLst>
                                          <p:attrName>style.visibility</p:attrName>
                                        </p:attrNameLst>
                                      </p:cBhvr>
                                      <p:to>
                                        <p:strVal val="visible"/>
                                      </p:to>
                                    </p:set>
                                    <p:animEffect transition="in" filter="fade">
                                      <p:cBhvr>
                                        <p:cTn id="24" dur="500"/>
                                        <p:tgtEl>
                                          <p:spTgt spid="226319">
                                            <p:txEl>
                                              <p:pRg st="2" end="2"/>
                                            </p:txEl>
                                          </p:spTgt>
                                        </p:tgtEl>
                                      </p:cBhvr>
                                    </p:animEffect>
                                    <p:anim calcmode="lin" valueType="num">
                                      <p:cBhvr>
                                        <p:cTn id="25" dur="500" fill="hold"/>
                                        <p:tgtEl>
                                          <p:spTgt spid="2263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2631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26319">
                                            <p:txEl>
                                              <p:pRg st="3" end="3"/>
                                            </p:txEl>
                                          </p:spTgt>
                                        </p:tgtEl>
                                        <p:attrNameLst>
                                          <p:attrName>style.visibility</p:attrName>
                                        </p:attrNameLst>
                                      </p:cBhvr>
                                      <p:to>
                                        <p:strVal val="visible"/>
                                      </p:to>
                                    </p:set>
                                    <p:animEffect transition="in" filter="fade">
                                      <p:cBhvr>
                                        <p:cTn id="29" dur="500"/>
                                        <p:tgtEl>
                                          <p:spTgt spid="226319">
                                            <p:txEl>
                                              <p:pRg st="3" end="3"/>
                                            </p:txEl>
                                          </p:spTgt>
                                        </p:tgtEl>
                                      </p:cBhvr>
                                    </p:animEffect>
                                    <p:anim calcmode="lin" valueType="num">
                                      <p:cBhvr>
                                        <p:cTn id="30" dur="500" fill="hold"/>
                                        <p:tgtEl>
                                          <p:spTgt spid="22631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2631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26319">
                                            <p:txEl>
                                              <p:pRg st="4" end="4"/>
                                            </p:txEl>
                                          </p:spTgt>
                                        </p:tgtEl>
                                        <p:attrNameLst>
                                          <p:attrName>style.visibility</p:attrName>
                                        </p:attrNameLst>
                                      </p:cBhvr>
                                      <p:to>
                                        <p:strVal val="visible"/>
                                      </p:to>
                                    </p:set>
                                    <p:animEffect transition="in" filter="fade">
                                      <p:cBhvr>
                                        <p:cTn id="34" dur="500"/>
                                        <p:tgtEl>
                                          <p:spTgt spid="226319">
                                            <p:txEl>
                                              <p:pRg st="4" end="4"/>
                                            </p:txEl>
                                          </p:spTgt>
                                        </p:tgtEl>
                                      </p:cBhvr>
                                    </p:animEffect>
                                    <p:anim calcmode="lin" valueType="num">
                                      <p:cBhvr>
                                        <p:cTn id="35" dur="500" fill="hold"/>
                                        <p:tgtEl>
                                          <p:spTgt spid="22631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263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7" grpId="0"/>
      <p:bldP spid="226319" grpId="0" build="p">
        <p:tmplLst>
          <p:tmpl lvl="1">
            <p:tnLst>
              <p:par>
                <p:cTn presetID="44" presetClass="entr" presetSubtype="0" fill="hold" nodeType="clickEffect">
                  <p:stCondLst>
                    <p:cond delay="0"/>
                  </p:stCondLst>
                  <p:childTnLst>
                    <p:set>
                      <p:cBhvr>
                        <p:cTn dur="1" fill="hold">
                          <p:stCondLst>
                            <p:cond delay="0"/>
                          </p:stCondLst>
                        </p:cTn>
                        <p:tgtEl>
                          <p:spTgt spid="226319"/>
                        </p:tgtEl>
                        <p:attrNameLst>
                          <p:attrName>style.visibility</p:attrName>
                        </p:attrNameLst>
                      </p:cBhvr>
                      <p:to>
                        <p:strVal val="visible"/>
                      </p:to>
                    </p:set>
                    <p:animEffect transition="in" filter="fade">
                      <p:cBhvr>
                        <p:cTn dur="500"/>
                        <p:tgtEl>
                          <p:spTgt spid="226319"/>
                        </p:tgtEl>
                      </p:cBhvr>
                    </p:animEffect>
                    <p:anim calcmode="lin" valueType="num">
                      <p:cBhvr>
                        <p:cTn dur="500" fill="hold"/>
                        <p:tgtEl>
                          <p:spTgt spid="226319"/>
                        </p:tgtEl>
                        <p:attrNameLst>
                          <p:attrName>ppt_x</p:attrName>
                        </p:attrNameLst>
                      </p:cBhvr>
                      <p:tavLst>
                        <p:tav tm="0">
                          <p:val>
                            <p:strVal val="#ppt_x"/>
                          </p:val>
                        </p:tav>
                        <p:tav tm="100000">
                          <p:val>
                            <p:strVal val="#ppt_x"/>
                          </p:val>
                        </p:tav>
                      </p:tavLst>
                    </p:anim>
                    <p:anim calcmode="lin" valueType="num">
                      <p:cBhvr>
                        <p:cTn dur="500" fill="hold"/>
                        <p:tgtEl>
                          <p:spTgt spid="22631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26319"/>
                        </p:tgtEl>
                        <p:attrNameLst>
                          <p:attrName>style.visibility</p:attrName>
                        </p:attrNameLst>
                      </p:cBhvr>
                      <p:to>
                        <p:strVal val="visible"/>
                      </p:to>
                    </p:set>
                    <p:animEffect transition="in" filter="fade">
                      <p:cBhvr>
                        <p:cTn dur="500"/>
                        <p:tgtEl>
                          <p:spTgt spid="226319"/>
                        </p:tgtEl>
                      </p:cBhvr>
                    </p:animEffect>
                    <p:anim calcmode="lin" valueType="num">
                      <p:cBhvr>
                        <p:cTn dur="500" fill="hold"/>
                        <p:tgtEl>
                          <p:spTgt spid="226319"/>
                        </p:tgtEl>
                        <p:attrNameLst>
                          <p:attrName>ppt_x</p:attrName>
                        </p:attrNameLst>
                      </p:cBhvr>
                      <p:tavLst>
                        <p:tav tm="0">
                          <p:val>
                            <p:strVal val="#ppt_x"/>
                          </p:val>
                        </p:tav>
                        <p:tav tm="100000">
                          <p:val>
                            <p:strVal val="#ppt_x"/>
                          </p:val>
                        </p:tav>
                      </p:tavLst>
                    </p:anim>
                    <p:anim calcmode="lin" valueType="num">
                      <p:cBhvr>
                        <p:cTn dur="500" fill="hold"/>
                        <p:tgtEl>
                          <p:spTgt spid="22631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26319"/>
                        </p:tgtEl>
                        <p:attrNameLst>
                          <p:attrName>style.visibility</p:attrName>
                        </p:attrNameLst>
                      </p:cBhvr>
                      <p:to>
                        <p:strVal val="visible"/>
                      </p:to>
                    </p:set>
                    <p:animEffect transition="in" filter="fade">
                      <p:cBhvr>
                        <p:cTn dur="500"/>
                        <p:tgtEl>
                          <p:spTgt spid="226319"/>
                        </p:tgtEl>
                      </p:cBhvr>
                    </p:animEffect>
                    <p:anim calcmode="lin" valueType="num">
                      <p:cBhvr>
                        <p:cTn dur="500" fill="hold"/>
                        <p:tgtEl>
                          <p:spTgt spid="226319"/>
                        </p:tgtEl>
                        <p:attrNameLst>
                          <p:attrName>ppt_x</p:attrName>
                        </p:attrNameLst>
                      </p:cBhvr>
                      <p:tavLst>
                        <p:tav tm="0">
                          <p:val>
                            <p:strVal val="#ppt_x"/>
                          </p:val>
                        </p:tav>
                        <p:tav tm="100000">
                          <p:val>
                            <p:strVal val="#ppt_x"/>
                          </p:val>
                        </p:tav>
                      </p:tavLst>
                    </p:anim>
                    <p:anim calcmode="lin" valueType="num">
                      <p:cBhvr>
                        <p:cTn dur="500" fill="hold"/>
                        <p:tgtEl>
                          <p:spTgt spid="22631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26319"/>
                        </p:tgtEl>
                        <p:attrNameLst>
                          <p:attrName>style.visibility</p:attrName>
                        </p:attrNameLst>
                      </p:cBhvr>
                      <p:to>
                        <p:strVal val="visible"/>
                      </p:to>
                    </p:set>
                    <p:animEffect transition="in" filter="fade">
                      <p:cBhvr>
                        <p:cTn dur="500"/>
                        <p:tgtEl>
                          <p:spTgt spid="226319"/>
                        </p:tgtEl>
                      </p:cBhvr>
                    </p:animEffect>
                    <p:anim calcmode="lin" valueType="num">
                      <p:cBhvr>
                        <p:cTn dur="500" fill="hold"/>
                        <p:tgtEl>
                          <p:spTgt spid="226319"/>
                        </p:tgtEl>
                        <p:attrNameLst>
                          <p:attrName>ppt_x</p:attrName>
                        </p:attrNameLst>
                      </p:cBhvr>
                      <p:tavLst>
                        <p:tav tm="0">
                          <p:val>
                            <p:strVal val="#ppt_x"/>
                          </p:val>
                        </p:tav>
                        <p:tav tm="100000">
                          <p:val>
                            <p:strVal val="#ppt_x"/>
                          </p:val>
                        </p:tav>
                      </p:tavLst>
                    </p:anim>
                    <p:anim calcmode="lin" valueType="num">
                      <p:cBhvr>
                        <p:cTn dur="500" fill="hold"/>
                        <p:tgtEl>
                          <p:spTgt spid="22631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26319"/>
                        </p:tgtEl>
                        <p:attrNameLst>
                          <p:attrName>style.visibility</p:attrName>
                        </p:attrNameLst>
                      </p:cBhvr>
                      <p:to>
                        <p:strVal val="visible"/>
                      </p:to>
                    </p:set>
                    <p:animEffect transition="in" filter="fade">
                      <p:cBhvr>
                        <p:cTn dur="500"/>
                        <p:tgtEl>
                          <p:spTgt spid="226319"/>
                        </p:tgtEl>
                      </p:cBhvr>
                    </p:animEffect>
                    <p:anim calcmode="lin" valueType="num">
                      <p:cBhvr>
                        <p:cTn dur="500" fill="hold"/>
                        <p:tgtEl>
                          <p:spTgt spid="226319"/>
                        </p:tgtEl>
                        <p:attrNameLst>
                          <p:attrName>ppt_x</p:attrName>
                        </p:attrNameLst>
                      </p:cBhvr>
                      <p:tavLst>
                        <p:tav tm="0">
                          <p:val>
                            <p:strVal val="#ppt_x"/>
                          </p:val>
                        </p:tav>
                        <p:tav tm="100000">
                          <p:val>
                            <p:strVal val="#ppt_x"/>
                          </p:val>
                        </p:tav>
                      </p:tavLst>
                    </p:anim>
                    <p:anim calcmode="lin" valueType="num">
                      <p:cBhvr>
                        <p:cTn dur="500" fill="hold"/>
                        <p:tgtEl>
                          <p:spTgt spid="226319"/>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Brainstroming_outline.docx" TargetMode="External"/><Relationship Id="rId2" Type="http://schemas.openxmlformats.org/officeDocument/2006/relationships/hyperlink" Target="AEP1_Overview.doc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BIv9054dBBI?feature=oembed" TargetMode="External"/><Relationship Id="rId4" Type="http://schemas.openxmlformats.org/officeDocument/2006/relationships/hyperlink" Target="https://www.youtube.com/watch?v=BIv9054dBB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H9e0RIhgOlU" TargetMode="External"/><Relationship Id="rId5" Type="http://schemas.openxmlformats.org/officeDocument/2006/relationships/hyperlink" Target="https://www.youtube.com/watch?v=H9e0RIhgOlU"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UMV_prednaska_01_mat_chyby.pdf" TargetMode="External"/><Relationship Id="rId3" Type="http://schemas.openxmlformats.org/officeDocument/2006/relationships/hyperlink" Target="AEP%20Needs%20Analysis%20Survey.pdf" TargetMode="External"/><Relationship Id="rId7" Type="http://schemas.openxmlformats.org/officeDocument/2006/relationships/hyperlink" Target="FAV_obory_handout.pdf" TargetMode="External"/><Relationship Id="rId2" Type="http://schemas.openxmlformats.org/officeDocument/2006/relationships/hyperlink" Target="AEP2HW1.pdf" TargetMode="External"/><Relationship Id="rId1" Type="http://schemas.openxmlformats.org/officeDocument/2006/relationships/slideLayout" Target="../slideLayouts/slideLayout7.xml"/><Relationship Id="rId6" Type="http://schemas.openxmlformats.org/officeDocument/2006/relationships/hyperlink" Target="https://elt.oup.com/feature/global/oxford-online-placement/test-format?cc=cz&amp;selLanguage=cs" TargetMode="External"/><Relationship Id="rId5" Type="http://schemas.openxmlformats.org/officeDocument/2006/relationships/hyperlink" Target="https://europa.eu/europass/cs/common-european-framework-reference" TargetMode="External"/><Relationship Id="rId4" Type="http://schemas.openxmlformats.org/officeDocument/2006/relationships/hyperlink" Target="CEFR%20self-assessment%20grid%20EN.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uefap.com/speaking/symbols/symbols.htm" TargetMode="External"/><Relationship Id="rId3" Type="http://schemas.openxmlformats.org/officeDocument/2006/relationships/hyperlink" Target="http://math4u.vsb.cz/the-map-of-mathematics" TargetMode="External"/><Relationship Id="rId7" Type="http://schemas.openxmlformats.org/officeDocument/2006/relationships/hyperlink" Target="https://www.youtube.com/watch?v=1ia0LARVYT8" TargetMode="External"/><Relationship Id="rId2" Type="http://schemas.openxmlformats.org/officeDocument/2006/relationships/hyperlink" Target="Map_of_M.png" TargetMode="External"/><Relationship Id="rId1" Type="http://schemas.openxmlformats.org/officeDocument/2006/relationships/slideLayout" Target="../slideLayouts/slideLayout7.xml"/><Relationship Id="rId6" Type="http://schemas.openxmlformats.org/officeDocument/2006/relationships/hyperlink" Target="https://www.youtube.com/watch?v=tAravw4Y4N0&amp;ab_channel=InsightsintoMathematics" TargetMode="External"/><Relationship Id="rId11" Type="http://schemas.openxmlformats.org/officeDocument/2006/relationships/hyperlink" Target="https://library.oapen.org/bitstream/id/cc45409d-e30f-4489-9510-0793249cf72a/646659.pdf" TargetMode="External"/><Relationship Id="rId5" Type="http://schemas.openxmlformats.org/officeDocument/2006/relationships/hyperlink" Target="https://d3bxy9euw4e147.cloudfront.net/oscms-prodcms/media/documents/AlgebraAndTrigonometry-OP_1tE6R5r.pdf" TargetMode="External"/><Relationship Id="rId10" Type="http://schemas.openxmlformats.org/officeDocument/2006/relationships/hyperlink" Target="Teaching-Mathematics-Secondary-Level.pdf" TargetMode="External"/><Relationship Id="rId4" Type="http://schemas.openxmlformats.org/officeDocument/2006/relationships/hyperlink" Target="https://www.youtube.com/watch?v=OmJ-4B-mS-Y&amp;ab_channel=DomainofScience" TargetMode="External"/><Relationship Id="rId9" Type="http://schemas.openxmlformats.org/officeDocument/2006/relationships/hyperlink" Target="http://timssandpirls.bc.edu/timss2015/encyclopedia/countries/czech-republic/the-mathematics-curriculum-in-primary-and-lower-secondary-grade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c568Iy0Gnoc&amp;ab_channel=RidateWalid" TargetMode="External"/><Relationship Id="rId3" Type="http://schemas.openxmlformats.org/officeDocument/2006/relationships/hyperlink" Target="https://www.popularmechanics.com/science/g2816/5-simple-math-problems/" TargetMode="External"/><Relationship Id="rId7" Type="http://schemas.openxmlformats.org/officeDocument/2006/relationships/hyperlink" Target="https://www.cobaltrecruitment.co.uk/blog/2017/03/top-10-most-impressive-civil-engineering-projects-of-all-time" TargetMode="External"/><Relationship Id="rId2" Type="http://schemas.openxmlformats.org/officeDocument/2006/relationships/hyperlink" Target="http://www.suitcaseofdreams.net/Infinity_Paradox.htm" TargetMode="External"/><Relationship Id="rId1" Type="http://schemas.openxmlformats.org/officeDocument/2006/relationships/slideLayout" Target="../slideLayouts/slideLayout7.xml"/><Relationship Id="rId6" Type="http://schemas.openxmlformats.org/officeDocument/2006/relationships/hyperlink" Target="https://ascelibrary.org/doi/10.1061/%28ASCE%29LM.1943-5630.0000199" TargetMode="External"/><Relationship Id="rId5" Type="http://schemas.openxmlformats.org/officeDocument/2006/relationships/hyperlink" Target="Miscalculations_(ASCE)LM.1943-5630.0000199.pdf" TargetMode="External"/><Relationship Id="rId4" Type="http://schemas.openxmlformats.org/officeDocument/2006/relationships/hyperlink" Target="https://www.youtube.com/watch?v=me6Dnl2DOtM&amp;ab_channel=NobleKreative" TargetMode="External"/><Relationship Id="rId9" Type="http://schemas.openxmlformats.org/officeDocument/2006/relationships/hyperlink" Target="https://www.youtube.com/watch?v=sIx-3YOR6FU&amp;ab_channel=CTSTYL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howthingswork.org/tag/mathematics/" TargetMode="External"/><Relationship Id="rId13" Type="http://schemas.openxmlformats.org/officeDocument/2006/relationships/hyperlink" Target="https://ocw.mit.edu/courses/mathematics/" TargetMode="External"/><Relationship Id="rId3" Type="http://schemas.openxmlformats.org/officeDocument/2006/relationships/hyperlink" Target="https://www.edx.org/search?q=maths" TargetMode="External"/><Relationship Id="rId7" Type="http://schemas.openxmlformats.org/officeDocument/2006/relationships/hyperlink" Target="https://www.mathsisfun.com/index.htm" TargetMode="External"/><Relationship Id="rId12" Type="http://schemas.openxmlformats.org/officeDocument/2006/relationships/hyperlink" Target="https://www.ms.u-tokyo.ac.jp/publication_e/index_e.html" TargetMode="External"/><Relationship Id="rId2" Type="http://schemas.openxmlformats.org/officeDocument/2006/relationships/hyperlink" Target="https://www.collinsdictionary.com/word-lists/mathematics-mathematical-terms" TargetMode="External"/><Relationship Id="rId1" Type="http://schemas.openxmlformats.org/officeDocument/2006/relationships/slideLayout" Target="../slideLayouts/slideLayout7.xml"/><Relationship Id="rId6" Type="http://schemas.openxmlformats.org/officeDocument/2006/relationships/hyperlink" Target="https://www.coursera.org/lecture/mathematical-thinking/supplement-how-to-read-mathematical-formulas-Fgfod" TargetMode="External"/><Relationship Id="rId11" Type="http://schemas.openxmlformats.org/officeDocument/2006/relationships/hyperlink" Target="https://online-learning.harvard.edu/subject/mathematics" TargetMode="External"/><Relationship Id="rId5" Type="http://schemas.openxmlformats.org/officeDocument/2006/relationships/hyperlink" Target="https://science.howstuffworks.com/math-concepts/fractals.htm" TargetMode="External"/><Relationship Id="rId10" Type="http://schemas.openxmlformats.org/officeDocument/2006/relationships/hyperlink" Target="tps://www.cedefop.europa.eu/files/3072_en.pdf" TargetMode="External"/><Relationship Id="rId4" Type="http://schemas.openxmlformats.org/officeDocument/2006/relationships/hyperlink" Target="https://www.ted.com/talks?language=cs&amp;sort=relevance&amp;q=Arthur+Benjamin" TargetMode="External"/><Relationship Id="rId9" Type="http://schemas.openxmlformats.org/officeDocument/2006/relationships/hyperlink" Target="EUstats_3072_en_changes_graphs.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efr.duolingo.com/" TargetMode="External"/><Relationship Id="rId2" Type="http://schemas.openxmlformats.org/officeDocument/2006/relationships/hyperlink" Target="http://www.roadtogrammar.com/textanalysis/" TargetMode="External"/><Relationship Id="rId1" Type="http://schemas.openxmlformats.org/officeDocument/2006/relationships/slideLayout" Target="../slideLayouts/slideLayout7.xml"/><Relationship Id="rId5" Type="http://schemas.openxmlformats.org/officeDocument/2006/relationships/hyperlink" Target="Demo_text_level.docx" TargetMode="External"/><Relationship Id="rId4" Type="http://schemas.openxmlformats.org/officeDocument/2006/relationships/hyperlink" Target="https://languageresearch.cambridge.org/wordlists/text-inspecto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765175"/>
            <a:ext cx="7920038" cy="2735263"/>
          </a:xfrm>
        </p:spPr>
        <p:txBody>
          <a:bodyPr/>
          <a:lstStyle/>
          <a:p>
            <a:pPr eaLnBrk="1" hangingPunct="1">
              <a:defRPr/>
            </a:pPr>
            <a:r>
              <a:rPr lang="cs-CZ" sz="4000" b="0" dirty="0">
                <a:latin typeface="Arial" panose="020B0604020202020204" pitchFamily="34" charset="0"/>
                <a:cs typeface="Arial" panose="020B0604020202020204" pitchFamily="34" charset="0"/>
              </a:rPr>
              <a:t/>
            </a:r>
            <a:br>
              <a:rPr lang="cs-CZ" sz="4000" b="0" dirty="0">
                <a:latin typeface="Arial" panose="020B0604020202020204" pitchFamily="34" charset="0"/>
                <a:cs typeface="Arial" panose="020B0604020202020204" pitchFamily="34" charset="0"/>
              </a:rPr>
            </a:br>
            <a:r>
              <a:rPr lang="cs-CZ" sz="4000" b="0" dirty="0">
                <a:latin typeface="Arial" panose="020B0604020202020204" pitchFamily="34" charset="0"/>
                <a:cs typeface="Arial" panose="020B0604020202020204" pitchFamily="34" charset="0"/>
              </a:rPr>
              <a:t/>
            </a:r>
            <a:br>
              <a:rPr lang="cs-CZ" sz="4000" b="0" dirty="0">
                <a:latin typeface="Arial" panose="020B0604020202020204" pitchFamily="34" charset="0"/>
                <a:cs typeface="Arial" panose="020B0604020202020204" pitchFamily="34" charset="0"/>
              </a:rPr>
            </a:br>
            <a:r>
              <a:rPr lang="cs-CZ" sz="4000" b="0" dirty="0">
                <a:latin typeface="Arial" panose="020B0604020202020204" pitchFamily="34" charset="0"/>
                <a:cs typeface="Arial" panose="020B0604020202020204" pitchFamily="34" charset="0"/>
              </a:rPr>
              <a:t/>
            </a:r>
            <a:br>
              <a:rPr lang="cs-CZ" sz="4000" b="0" dirty="0">
                <a:latin typeface="Arial" panose="020B0604020202020204" pitchFamily="34" charset="0"/>
                <a:cs typeface="Arial" panose="020B0604020202020204" pitchFamily="34" charset="0"/>
              </a:rPr>
            </a:br>
            <a:r>
              <a:rPr lang="en-US" sz="4000" b="0" dirty="0">
                <a:latin typeface="Arial" panose="020B0604020202020204" pitchFamily="34" charset="0"/>
                <a:cs typeface="Arial" panose="020B0604020202020204" pitchFamily="34" charset="0"/>
              </a:rPr>
              <a:t>Innovation of the Content </a:t>
            </a:r>
            <a:br>
              <a:rPr lang="en-US" sz="4000" b="0" dirty="0">
                <a:latin typeface="Arial" panose="020B0604020202020204" pitchFamily="34" charset="0"/>
                <a:cs typeface="Arial" panose="020B0604020202020204" pitchFamily="34" charset="0"/>
              </a:rPr>
            </a:br>
            <a:r>
              <a:rPr lang="en-US" sz="4000" b="0" dirty="0">
                <a:latin typeface="Arial" panose="020B0604020202020204" pitchFamily="34" charset="0"/>
                <a:cs typeface="Arial" panose="020B0604020202020204" pitchFamily="34" charset="0"/>
              </a:rPr>
              <a:t>of Academic English Courses </a:t>
            </a:r>
            <a:br>
              <a:rPr lang="en-US" sz="4000" b="0" dirty="0">
                <a:latin typeface="Arial" panose="020B0604020202020204" pitchFamily="34" charset="0"/>
                <a:cs typeface="Arial" panose="020B0604020202020204" pitchFamily="34" charset="0"/>
              </a:rPr>
            </a:br>
            <a:r>
              <a:rPr lang="en-US" sz="4000" b="0" dirty="0">
                <a:latin typeface="Arial" panose="020B0604020202020204" pitchFamily="34" charset="0"/>
                <a:cs typeface="Arial" panose="020B0604020202020204" pitchFamily="34" charset="0"/>
              </a:rPr>
              <a:t>at the University of West Bohemia (UWB)</a:t>
            </a:r>
            <a:r>
              <a:rPr lang="cs-CZ" sz="4000" dirty="0">
                <a:latin typeface="Arial" panose="020B0604020202020204" pitchFamily="34" charset="0"/>
                <a:cs typeface="Arial" panose="020B0604020202020204" pitchFamily="34" charset="0"/>
              </a:rPr>
              <a:t/>
            </a:r>
            <a:br>
              <a:rPr lang="cs-CZ" sz="4000" dirty="0">
                <a:latin typeface="Arial" panose="020B0604020202020204" pitchFamily="34" charset="0"/>
                <a:cs typeface="Arial" panose="020B0604020202020204" pitchFamily="34" charset="0"/>
              </a:rPr>
            </a:br>
            <a:r>
              <a:rPr lang="cs-CZ" sz="3200" dirty="0">
                <a:latin typeface="Arial" panose="020B0604020202020204" pitchFamily="34" charset="0"/>
                <a:cs typeface="Arial" panose="020B0604020202020204" pitchFamily="34" charset="0"/>
              </a:rPr>
              <a:t/>
            </a:r>
            <a:br>
              <a:rPr lang="cs-CZ" sz="3200" dirty="0">
                <a:latin typeface="Arial" panose="020B0604020202020204" pitchFamily="34" charset="0"/>
                <a:cs typeface="Arial" panose="020B0604020202020204" pitchFamily="34" charset="0"/>
              </a:rPr>
            </a:br>
            <a:r>
              <a:rPr lang="en-US" sz="4000" b="0" dirty="0">
                <a:solidFill>
                  <a:schemeClr val="accent1"/>
                </a:solidFill>
                <a:latin typeface="Arial" panose="020B0604020202020204" pitchFamily="34" charset="0"/>
                <a:cs typeface="Arial" panose="020B0604020202020204" pitchFamily="34" charset="0"/>
              </a:rPr>
              <a:t/>
            </a:r>
            <a:br>
              <a:rPr lang="en-US" sz="4000" b="0" dirty="0">
                <a:solidFill>
                  <a:schemeClr val="accent1"/>
                </a:solidFill>
                <a:latin typeface="Arial" panose="020B0604020202020204" pitchFamily="34" charset="0"/>
                <a:cs typeface="Arial" panose="020B0604020202020204" pitchFamily="34" charset="0"/>
              </a:rPr>
            </a:br>
            <a:endParaRPr lang="cs-CZ" sz="4000" b="0" dirty="0">
              <a:solidFill>
                <a:schemeClr val="accent1"/>
              </a:solidFill>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1476375" y="3860800"/>
            <a:ext cx="6367463" cy="2663825"/>
          </a:xfrm>
        </p:spPr>
        <p:txBody>
          <a:bodyPr/>
          <a:lstStyle/>
          <a:p>
            <a:pPr eaLnBrk="1" hangingPunct="1">
              <a:defRPr/>
            </a:pPr>
            <a:r>
              <a:rPr lang="cs-CZ" sz="2800" b="1" dirty="0">
                <a:solidFill>
                  <a:schemeClr val="hlink"/>
                </a:solidFill>
                <a:latin typeface="Arial" panose="020B0604020202020204" pitchFamily="34" charset="0"/>
                <a:cs typeface="Arial" panose="020B0604020202020204" pitchFamily="34" charset="0"/>
              </a:rPr>
              <a:t>Svatava </a:t>
            </a:r>
            <a:r>
              <a:rPr lang="cs-CZ" sz="2800" b="1" dirty="0" err="1">
                <a:solidFill>
                  <a:schemeClr val="hlink"/>
                </a:solidFill>
                <a:latin typeface="Arial" panose="020B0604020202020204" pitchFamily="34" charset="0"/>
                <a:cs typeface="Arial" panose="020B0604020202020204" pitchFamily="34" charset="0"/>
              </a:rPr>
              <a:t>Heinlová</a:t>
            </a:r>
            <a:endParaRPr lang="cs-CZ" sz="2800" b="1" dirty="0">
              <a:solidFill>
                <a:schemeClr val="hlink"/>
              </a:solidFill>
              <a:latin typeface="Arial" panose="020B0604020202020204" pitchFamily="34" charset="0"/>
              <a:cs typeface="Arial" panose="020B0604020202020204" pitchFamily="34" charset="0"/>
            </a:endParaRPr>
          </a:p>
          <a:p>
            <a:pPr eaLnBrk="1" hangingPunct="1">
              <a:defRPr/>
            </a:pPr>
            <a:r>
              <a:rPr lang="cs-CZ" sz="2800" b="1" dirty="0">
                <a:solidFill>
                  <a:schemeClr val="hlink"/>
                </a:solidFill>
                <a:latin typeface="Arial" panose="020B0604020202020204" pitchFamily="34" charset="0"/>
                <a:cs typeface="Arial" panose="020B0604020202020204" pitchFamily="34" charset="0"/>
              </a:rPr>
              <a:t>Jitka </a:t>
            </a:r>
            <a:r>
              <a:rPr lang="cs-CZ" sz="2800" b="1" dirty="0" err="1">
                <a:solidFill>
                  <a:schemeClr val="hlink"/>
                </a:solidFill>
                <a:latin typeface="Arial" panose="020B0604020202020204" pitchFamily="34" charset="0"/>
                <a:cs typeface="Arial" panose="020B0604020202020204" pitchFamily="34" charset="0"/>
              </a:rPr>
              <a:t>Hamarová</a:t>
            </a:r>
            <a:endParaRPr lang="cs-CZ" sz="2800" b="1" dirty="0">
              <a:solidFill>
                <a:schemeClr val="hlink"/>
              </a:solidFill>
              <a:latin typeface="Arial" panose="020B0604020202020204" pitchFamily="34" charset="0"/>
              <a:cs typeface="Arial" panose="020B0604020202020204" pitchFamily="34" charset="0"/>
            </a:endParaRPr>
          </a:p>
          <a:p>
            <a:pPr eaLnBrk="1" hangingPunct="1">
              <a:defRPr/>
            </a:pPr>
            <a:r>
              <a:rPr lang="cs-CZ" sz="2800" b="1" dirty="0">
                <a:solidFill>
                  <a:schemeClr val="hlink"/>
                </a:solidFill>
                <a:latin typeface="Arial" panose="020B0604020202020204" pitchFamily="34" charset="0"/>
                <a:cs typeface="Arial" panose="020B0604020202020204" pitchFamily="34" charset="0"/>
              </a:rPr>
              <a:t>Jaroslava </a:t>
            </a:r>
            <a:r>
              <a:rPr lang="cs-CZ" sz="2800" b="1" dirty="0" err="1">
                <a:solidFill>
                  <a:schemeClr val="hlink"/>
                </a:solidFill>
                <a:latin typeface="Arial" panose="020B0604020202020204" pitchFamily="34" charset="0"/>
                <a:cs typeface="Arial" panose="020B0604020202020204" pitchFamily="34" charset="0"/>
              </a:rPr>
              <a:t>Presslová</a:t>
            </a:r>
            <a:endParaRPr lang="cs-CZ" sz="2800" b="1" dirty="0">
              <a:solidFill>
                <a:schemeClr val="hlink"/>
              </a:solidFill>
              <a:latin typeface="Arial" panose="020B0604020202020204" pitchFamily="34" charset="0"/>
              <a:cs typeface="Arial" panose="020B0604020202020204" pitchFamily="34" charset="0"/>
            </a:endParaRPr>
          </a:p>
          <a:p>
            <a:pPr eaLnBrk="1" hangingPunct="1">
              <a:defRPr/>
            </a:pPr>
            <a:r>
              <a:rPr lang="cs-CZ" sz="2800" b="1" dirty="0">
                <a:solidFill>
                  <a:schemeClr val="hlink"/>
                </a:solidFill>
                <a:latin typeface="Arial" panose="020B0604020202020204" pitchFamily="34" charset="0"/>
                <a:cs typeface="Arial" panose="020B0604020202020204" pitchFamily="34" charset="0"/>
              </a:rPr>
              <a:t>Věra Polanová</a:t>
            </a:r>
          </a:p>
          <a:p>
            <a:pPr eaLnBrk="1" hangingPunct="1">
              <a:defRPr/>
            </a:pPr>
            <a:endParaRPr lang="cs-CZ" sz="2800" b="1" dirty="0">
              <a:solidFill>
                <a:schemeClr val="hlink"/>
              </a:solidFill>
              <a:latin typeface="Arial" panose="020B0604020202020204" pitchFamily="34" charset="0"/>
              <a:cs typeface="Arial" panose="020B0604020202020204" pitchFamily="34" charset="0"/>
            </a:endParaRPr>
          </a:p>
          <a:p>
            <a:pPr eaLnBrk="1" hangingPunct="1">
              <a:defRPr/>
            </a:pPr>
            <a:endParaRPr lang="cs-CZ" sz="2800" b="1" dirty="0">
              <a:solidFill>
                <a:schemeClr val="hlink"/>
              </a:solidFill>
              <a:latin typeface="Arial" panose="020B0604020202020204" pitchFamily="34" charset="0"/>
              <a:cs typeface="Arial" panose="020B0604020202020204" pitchFamily="34" charset="0"/>
            </a:endParaRPr>
          </a:p>
          <a:p>
            <a:pPr eaLnBrk="1" hangingPunct="1">
              <a:defRPr/>
            </a:pPr>
            <a:endParaRPr lang="cs-CZ" sz="2800" b="1" dirty="0">
              <a:solidFill>
                <a:schemeClr val="hlink"/>
              </a:solidFill>
              <a:latin typeface="Arial" panose="020B0604020202020204" pitchFamily="34" charset="0"/>
              <a:cs typeface="Arial" panose="020B0604020202020204" pitchFamily="34" charset="0"/>
            </a:endParaRPr>
          </a:p>
          <a:p>
            <a:pPr eaLnBrk="1" hangingPunct="1">
              <a:defRPr/>
            </a:pPr>
            <a:endParaRPr lang="cs-CZ" sz="2800" b="1" dirty="0">
              <a:solidFill>
                <a:schemeClr val="hlink"/>
              </a:solidFill>
              <a:latin typeface="Arial" panose="020B0604020202020204" pitchFamily="34" charset="0"/>
              <a:cs typeface="Arial" panose="020B0604020202020204" pitchFamily="34" charset="0"/>
            </a:endParaRPr>
          </a:p>
          <a:p>
            <a:pPr eaLnBrk="1" hangingPunct="1">
              <a:defRPr/>
            </a:pPr>
            <a:endParaRPr lang="en-US" sz="2800" b="1" dirty="0">
              <a:solidFill>
                <a:schemeClr val="hlink"/>
              </a:solidFill>
              <a:latin typeface="Arial" panose="020B0604020202020204" pitchFamily="34" charset="0"/>
              <a:cs typeface="Arial" panose="020B0604020202020204" pitchFamily="34" charset="0"/>
            </a:endParaRPr>
          </a:p>
          <a:p>
            <a:pPr algn="l" eaLnBrk="1" hangingPunct="1">
              <a:defRPr/>
            </a:pPr>
            <a:r>
              <a:rPr lang="cs-CZ" sz="2800" dirty="0">
                <a:latin typeface="Arial" panose="020B0604020202020204" pitchFamily="34" charset="0"/>
                <a:cs typeface="Arial" panose="020B0604020202020204" pitchFamily="34" charset="0"/>
              </a:rPr>
              <a:t> </a:t>
            </a:r>
            <a:endParaRPr lang="cs-CZ" sz="2800" dirty="0">
              <a:solidFill>
                <a:schemeClr val="hlink"/>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délník 1"/>
          <p:cNvSpPr>
            <a:spLocks noChangeArrowheads="1"/>
          </p:cNvSpPr>
          <p:nvPr/>
        </p:nvSpPr>
        <p:spPr bwMode="auto">
          <a:xfrm>
            <a:off x="395288" y="404813"/>
            <a:ext cx="81375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Step 4: Planning</a:t>
            </a:r>
            <a:endParaRPr lang="en-US" altLang="cs-CZ" sz="400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en-US"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en-US" altLang="cs-CZ">
              <a:latin typeface="Arial" panose="020B0604020202020204" pitchFamily="34" charset="0"/>
              <a:cs typeface="Arial" panose="020B0604020202020204" pitchFamily="34" charset="0"/>
            </a:endParaRPr>
          </a:p>
          <a:p>
            <a:r>
              <a:rPr lang="en-US" altLang="cs-CZ">
                <a:latin typeface="Arial" panose="020B0604020202020204" pitchFamily="34" charset="0"/>
                <a:cs typeface="Arial" panose="020B0604020202020204" pitchFamily="34" charset="0"/>
              </a:rPr>
              <a:t> Adjusting the </a:t>
            </a:r>
            <a:r>
              <a:rPr lang="en-US" altLang="cs-CZ">
                <a:latin typeface="Arial" panose="020B0604020202020204" pitchFamily="34" charset="0"/>
                <a:cs typeface="Arial" panose="020B0604020202020204" pitchFamily="34" charset="0"/>
                <a:hlinkClick r:id="rId2" action="ppaction://hlinkfile"/>
              </a:rPr>
              <a:t>existing syllabus</a:t>
            </a:r>
            <a:endParaRPr lang="en-US" altLang="cs-CZ">
              <a:latin typeface="Arial" panose="020B0604020202020204" pitchFamily="34" charset="0"/>
              <a:cs typeface="Arial" panose="020B0604020202020204" pitchFamily="34" charset="0"/>
            </a:endParaRPr>
          </a:p>
          <a:p>
            <a:endParaRPr lang="en-US" altLang="cs-CZ">
              <a:latin typeface="Arial" panose="020B0604020202020204" pitchFamily="34" charset="0"/>
              <a:cs typeface="Arial" panose="020B0604020202020204" pitchFamily="34" charset="0"/>
            </a:endParaRPr>
          </a:p>
          <a:p>
            <a:r>
              <a:rPr lang="en-US"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hlinkClick r:id="rId3" action="ppaction://hlinkfile"/>
              </a:rPr>
              <a:t>Brainstorming → Outline</a:t>
            </a:r>
            <a:endParaRPr lang="en-US"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	</a:t>
            </a: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délník 1"/>
          <p:cNvSpPr>
            <a:spLocks noChangeArrowheads="1"/>
          </p:cNvSpPr>
          <p:nvPr/>
        </p:nvSpPr>
        <p:spPr bwMode="auto">
          <a:xfrm>
            <a:off x="395288" y="404813"/>
            <a:ext cx="8424862" cy="733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Step 5: New Units</a:t>
            </a:r>
          </a:p>
          <a:p>
            <a:pPr eaLnBrk="1" hangingPunct="1">
              <a:lnSpc>
                <a:spcPct val="90000"/>
              </a:lnSpc>
              <a:spcBef>
                <a:spcPct val="0"/>
              </a:spcBef>
              <a:buClrTx/>
              <a:buSzTx/>
              <a:buFont typeface="Wingdings" panose="05000000000000000000" pitchFamily="2" charset="2"/>
              <a:buNone/>
            </a:pPr>
            <a:endParaRPr lang="en-US" altLang="cs-CZ">
              <a:latin typeface="Arial" panose="020B0604020202020204" pitchFamily="34" charset="0"/>
              <a:cs typeface="Arial" panose="020B0604020202020204" pitchFamily="34" charset="0"/>
            </a:endParaRPr>
          </a:p>
          <a:p>
            <a:r>
              <a:rPr lang="en-US" altLang="cs-CZ">
                <a:latin typeface="Arial" panose="020B0604020202020204" pitchFamily="34" charset="0"/>
                <a:cs typeface="Arial" panose="020B0604020202020204" pitchFamily="34" charset="0"/>
              </a:rPr>
              <a:t> Creating the units: student-centered, communicative, coherent</a:t>
            </a:r>
            <a:r>
              <a:rPr lang="cs-CZ" altLang="cs-CZ">
                <a:latin typeface="Arial" panose="020B0604020202020204" pitchFamily="34" charset="0"/>
                <a:cs typeface="Arial" panose="020B0604020202020204" pitchFamily="34" charset="0"/>
              </a:rPr>
              <a:t>,</a:t>
            </a:r>
            <a:r>
              <a:rPr lang="en-US" altLang="cs-CZ">
                <a:latin typeface="Arial" panose="020B0604020202020204" pitchFamily="34" charset="0"/>
                <a:cs typeface="Arial" panose="020B0604020202020204" pitchFamily="34" charset="0"/>
              </a:rPr>
              <a:t> all skills involved </a:t>
            </a:r>
          </a:p>
          <a:p>
            <a:r>
              <a:rPr lang="en-US" altLang="cs-CZ">
                <a:latin typeface="Arial" panose="020B0604020202020204" pitchFamily="34" charset="0"/>
                <a:cs typeface="Arial" panose="020B0604020202020204" pitchFamily="34" charset="0"/>
              </a:rPr>
              <a:t> Consultations with content teachers</a:t>
            </a:r>
          </a:p>
          <a:p>
            <a:r>
              <a:rPr lang="en-US" altLang="cs-CZ">
                <a:latin typeface="Arial" panose="020B0604020202020204" pitchFamily="34" charset="0"/>
                <a:cs typeface="Arial" panose="020B0604020202020204" pitchFamily="34" charset="0"/>
              </a:rPr>
              <a:t> Proofreading</a:t>
            </a:r>
          </a:p>
          <a:p>
            <a:r>
              <a:rPr lang="en-US" altLang="cs-CZ">
                <a:latin typeface="Arial" panose="020B0604020202020204" pitchFamily="34" charset="0"/>
                <a:cs typeface="Arial" panose="020B0604020202020204" pitchFamily="34" charset="0"/>
              </a:rPr>
              <a:t> Recordings</a:t>
            </a:r>
          </a:p>
          <a:p>
            <a:r>
              <a:rPr lang="en-US" altLang="cs-CZ">
                <a:latin typeface="Arial" panose="020B0604020202020204" pitchFamily="34" charset="0"/>
                <a:cs typeface="Arial" panose="020B0604020202020204" pitchFamily="34" charset="0"/>
              </a:rPr>
              <a:t> Adjusting layout</a:t>
            </a:r>
          </a:p>
          <a:p>
            <a:r>
              <a:rPr lang="en-US" altLang="cs-CZ">
                <a:latin typeface="Arial" panose="020B0604020202020204" pitchFamily="34" charset="0"/>
                <a:cs typeface="Arial" panose="020B0604020202020204" pitchFamily="34" charset="0"/>
              </a:rPr>
              <a:t> Piloting</a:t>
            </a:r>
          </a:p>
          <a:p>
            <a:pPr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	</a:t>
            </a:r>
            <a:endParaRPr lang="cs-CZ" altLang="cs-CZ">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délník 1"/>
          <p:cNvSpPr>
            <a:spLocks noChangeArrowheads="1"/>
          </p:cNvSpPr>
          <p:nvPr/>
        </p:nvSpPr>
        <p:spPr bwMode="auto">
          <a:xfrm>
            <a:off x="395288" y="404813"/>
            <a:ext cx="81375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Example of </a:t>
            </a:r>
            <a:r>
              <a:rPr lang="en-GB" altLang="cs-CZ" sz="4000" b="1">
                <a:solidFill>
                  <a:schemeClr val="hlink"/>
                </a:solidFill>
                <a:latin typeface="Arial" panose="020B0604020202020204" pitchFamily="34" charset="0"/>
                <a:cs typeface="Arial" panose="020B0604020202020204" pitchFamily="34" charset="0"/>
              </a:rPr>
              <a:t>Innovated</a:t>
            </a:r>
            <a:r>
              <a:rPr lang="en-US" altLang="cs-CZ" sz="4000" b="1">
                <a:solidFill>
                  <a:schemeClr val="hlink"/>
                </a:solidFill>
                <a:latin typeface="Arial" panose="020B0604020202020204" pitchFamily="34" charset="0"/>
                <a:cs typeface="Arial" panose="020B0604020202020204" pitchFamily="34" charset="0"/>
              </a:rPr>
              <a:t> Materials</a:t>
            </a: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
        <p:nvSpPr>
          <p:cNvPr id="14339" name="Obdélník 2"/>
          <p:cNvSpPr>
            <a:spLocks noChangeArrowheads="1"/>
          </p:cNvSpPr>
          <p:nvPr/>
        </p:nvSpPr>
        <p:spPr bwMode="auto">
          <a:xfrm>
            <a:off x="4624388" y="6269038"/>
            <a:ext cx="4519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cs-CZ" altLang="cs-CZ" sz="1800">
                <a:latin typeface="Arial" panose="020B0604020202020204" pitchFamily="34" charset="0"/>
                <a:cs typeface="Arial" panose="020B0604020202020204" pitchFamily="34" charset="0"/>
              </a:rPr>
              <a:t>https://unsplash.com/photos/OLwoFZ_g-ig</a:t>
            </a:r>
          </a:p>
        </p:txBody>
      </p:sp>
      <p:pic>
        <p:nvPicPr>
          <p:cNvPr id="14340" name="Picture 2" descr="A hand holding a cellphon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38" y="1333500"/>
            <a:ext cx="7045325"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délník 1"/>
          <p:cNvSpPr>
            <a:spLocks noChangeArrowheads="1"/>
          </p:cNvSpPr>
          <p:nvPr/>
        </p:nvSpPr>
        <p:spPr bwMode="auto">
          <a:xfrm>
            <a:off x="395288" y="404813"/>
            <a:ext cx="8424862" cy="844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Study Shows Teen Pregnancy Drops Significantly After Age 19</a:t>
            </a:r>
            <a:endParaRPr lang="en-US" altLang="cs-CZ" sz="2800">
              <a:latin typeface="Arial" panose="020B0604020202020204" pitchFamily="34" charset="0"/>
              <a:cs typeface="Arial" panose="020B0604020202020204" pitchFamily="34" charset="0"/>
            </a:endParaRPr>
          </a:p>
          <a:p>
            <a:pPr>
              <a:buFont typeface="Wingdings" panose="05000000000000000000" pitchFamily="2" charset="2"/>
              <a:buNone/>
            </a:pPr>
            <a:r>
              <a:rPr lang="en-US" altLang="cs-CZ" sz="2600">
                <a:latin typeface="Arial" panose="020B0604020202020204" pitchFamily="34" charset="0"/>
                <a:cs typeface="Arial" panose="020B0604020202020204" pitchFamily="34" charset="0"/>
              </a:rPr>
              <a:t>A new study reveals teen pregnancy rates drop significantly after age 19.</a:t>
            </a:r>
          </a:p>
          <a:p>
            <a:pPr>
              <a:buFont typeface="Wingdings" panose="05000000000000000000" pitchFamily="2" charset="2"/>
              <a:buNone/>
            </a:pPr>
            <a:r>
              <a:rPr lang="en-US" altLang="cs-CZ" sz="2600">
                <a:latin typeface="Arial" panose="020B0604020202020204" pitchFamily="34" charset="0"/>
                <a:cs typeface="Arial" panose="020B0604020202020204" pitchFamily="34" charset="0"/>
              </a:rPr>
              <a:t>The startling correlation was reported after a 5 year study of millions of family planning centers nationwide. The research team was led by Dr. Sandra McKinnon. (…)</a:t>
            </a:r>
          </a:p>
          <a:p>
            <a:pPr>
              <a:buFont typeface="Wingdings" panose="05000000000000000000" pitchFamily="2" charset="2"/>
              <a:buNone/>
            </a:pPr>
            <a:r>
              <a:rPr lang="en-US" altLang="cs-CZ" sz="2600">
                <a:latin typeface="Arial" panose="020B0604020202020204" pitchFamily="34" charset="0"/>
                <a:cs typeface="Arial" panose="020B0604020202020204" pitchFamily="34" charset="0"/>
              </a:rPr>
              <a:t>“Our study found that teen pregnancy rates are nearly non-existing when a woman reaches the age of 20,” McKinnon said. “If you encourage your adolescent to abstain from sexual intercourse until they reach this age, the chances of them becoming teen mothers are incredibly slim.” (…)</a:t>
            </a:r>
          </a:p>
          <a:p>
            <a:pPr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	</a:t>
            </a:r>
            <a:endParaRPr lang="cs-CZ" altLang="cs-CZ">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délník 1"/>
          <p:cNvSpPr>
            <a:spLocks noChangeArrowheads="1"/>
          </p:cNvSpPr>
          <p:nvPr/>
        </p:nvSpPr>
        <p:spPr bwMode="auto">
          <a:xfrm>
            <a:off x="368300" y="404813"/>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dirty="0">
                <a:solidFill>
                  <a:schemeClr val="hlink"/>
                </a:solidFill>
                <a:latin typeface="Arial" panose="020B0604020202020204" pitchFamily="34" charset="0"/>
                <a:cs typeface="Arial" panose="020B0604020202020204" pitchFamily="34" charset="0"/>
              </a:rPr>
              <a:t>Endless Curiosity: </a:t>
            </a:r>
            <a:endParaRPr lang="cs-CZ" altLang="cs-CZ" sz="4000" b="1" dirty="0" smtClean="0">
              <a:solidFill>
                <a:schemeClr val="hlink"/>
              </a:solidFill>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r>
              <a:rPr lang="en-US" altLang="cs-CZ" sz="4000" b="1" dirty="0" smtClean="0">
                <a:solidFill>
                  <a:schemeClr val="hlink"/>
                </a:solidFill>
                <a:latin typeface="Arial" panose="020B0604020202020204" pitchFamily="34" charset="0"/>
                <a:cs typeface="Arial" panose="020B0604020202020204" pitchFamily="34" charset="0"/>
              </a:rPr>
              <a:t>The </a:t>
            </a:r>
            <a:r>
              <a:rPr lang="en-US" altLang="cs-CZ" sz="4000" b="1" dirty="0">
                <a:solidFill>
                  <a:schemeClr val="hlink"/>
                </a:solidFill>
                <a:latin typeface="Arial" panose="020B0604020202020204" pitchFamily="34" charset="0"/>
                <a:cs typeface="Arial" panose="020B0604020202020204" pitchFamily="34" charset="0"/>
              </a:rPr>
              <a:t>Science of Fake News</a:t>
            </a:r>
          </a:p>
        </p:txBody>
      </p:sp>
      <p:pic>
        <p:nvPicPr>
          <p:cNvPr id="2" name="Online Media 1" title="Endless Curiosity: The Science of Fake News">
            <a:hlinkClick r:id="" action="ppaction://media"/>
          </p:cNvPr>
          <p:cNvPicPr>
            <a:picLocks noRot="1" noChangeAspect="1"/>
          </p:cNvPicPr>
          <p:nvPr>
            <a:videoFile r:link="rId1"/>
          </p:nvPr>
        </p:nvPicPr>
        <p:blipFill>
          <a:blip r:embed="rId3"/>
          <a:stretch>
            <a:fillRect/>
          </a:stretch>
        </p:blipFill>
        <p:spPr>
          <a:xfrm>
            <a:off x="420688" y="1752600"/>
            <a:ext cx="8321675" cy="4681538"/>
          </a:xfrm>
          <a:prstGeom prst="rect">
            <a:avLst/>
          </a:prstGeom>
        </p:spPr>
      </p:pic>
      <p:sp>
        <p:nvSpPr>
          <p:cNvPr id="3" name="Obdélník 2"/>
          <p:cNvSpPr/>
          <p:nvPr/>
        </p:nvSpPr>
        <p:spPr>
          <a:xfrm>
            <a:off x="358283" y="6434138"/>
            <a:ext cx="8434880" cy="369332"/>
          </a:xfrm>
          <a:prstGeom prst="rect">
            <a:avLst/>
          </a:prstGeom>
        </p:spPr>
        <p:txBody>
          <a:bodyPr wrap="square">
            <a:spAutoFit/>
          </a:bodyPr>
          <a:lstStyle/>
          <a:p>
            <a:pPr algn="ctr"/>
            <a:r>
              <a:rPr lang="en-US" dirty="0">
                <a:hlinkClick r:id="rId4"/>
              </a:rPr>
              <a:t>https://www.youtube.com/watch?v=BIv9054dBBI</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délník 1"/>
          <p:cNvSpPr>
            <a:spLocks noChangeArrowheads="1"/>
          </p:cNvSpPr>
          <p:nvPr/>
        </p:nvSpPr>
        <p:spPr bwMode="auto">
          <a:xfrm>
            <a:off x="107504" y="1628800"/>
            <a:ext cx="8640960" cy="4721292"/>
          </a:xfrm>
          <a:prstGeom prst="rect">
            <a:avLst/>
          </a:prstGeom>
          <a:noFill/>
          <a:ln>
            <a:noFill/>
          </a:ln>
        </p:spPr>
        <p:txBody>
          <a:bodyPr numCol="2">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rumors</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hoaxes</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propaganda</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misinformation</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social network</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hashtag</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bot</a:t>
            </a:r>
          </a:p>
          <a:p>
            <a:pPr algn="ctr">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meteorologist</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weather</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indiscriminately</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loud‑mouthed bot</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junk</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headline</a:t>
            </a:r>
          </a:p>
          <a:p>
            <a:pPr algn="ctr">
              <a:buFont typeface="Wingdings" panose="05000000000000000000" pitchFamily="2" charset="2"/>
              <a:buNone/>
              <a:defRPr/>
            </a:pPr>
            <a:r>
              <a:rPr lang="en-US" dirty="0">
                <a:latin typeface="Arial" panose="020B0604020202020204" pitchFamily="34" charset="0"/>
                <a:cs typeface="Arial" panose="020B0604020202020204" pitchFamily="34" charset="0"/>
              </a:rPr>
              <a:t>Google </a:t>
            </a:r>
            <a:endParaRPr lang="cs-CZ" dirty="0">
              <a:latin typeface="Arial" panose="020B0604020202020204" pitchFamily="34" charset="0"/>
              <a:cs typeface="Arial" panose="020B0604020202020204" pitchFamily="34" charset="0"/>
            </a:endParaRPr>
          </a:p>
          <a:p>
            <a:pPr algn="ctr">
              <a:buFont typeface="Wingdings" panose="05000000000000000000" pitchFamily="2" charset="2"/>
              <a:buNone/>
              <a:defRPr/>
            </a:pPr>
            <a:endParaRPr lang="cs-CZ" dirty="0">
              <a:latin typeface="Arial" panose="020B0604020202020204" pitchFamily="34" charset="0"/>
              <a:cs typeface="Arial" panose="020B0604020202020204" pitchFamily="34" charset="0"/>
            </a:endParaRPr>
          </a:p>
        </p:txBody>
      </p:sp>
      <p:sp>
        <p:nvSpPr>
          <p:cNvPr id="17411" name="TextBox 3"/>
          <p:cNvSpPr txBox="1">
            <a:spLocks noChangeArrowheads="1"/>
          </p:cNvSpPr>
          <p:nvPr/>
        </p:nvSpPr>
        <p:spPr bwMode="auto">
          <a:xfrm>
            <a:off x="468313" y="484188"/>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cs-CZ" sz="4000" b="1">
                <a:solidFill>
                  <a:schemeClr val="hlink"/>
                </a:solidFill>
                <a:latin typeface="Arial" panose="020B0604020202020204" pitchFamily="34" charset="0"/>
                <a:cs typeface="Arial" panose="020B0604020202020204" pitchFamily="34" charset="0"/>
              </a:rPr>
              <a:t>An Activity: Description</a:t>
            </a:r>
            <a:endParaRPr lang="cs-CZ" altLang="cs-CZ" sz="4000" b="1">
              <a:solidFill>
                <a:schemeClr val="hlink"/>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661988"/>
            <a:ext cx="683895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délník 1"/>
          <p:cNvSpPr>
            <a:spLocks noChangeArrowheads="1"/>
          </p:cNvSpPr>
          <p:nvPr/>
        </p:nvSpPr>
        <p:spPr bwMode="auto">
          <a:xfrm>
            <a:off x="395288" y="4048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pic>
        <p:nvPicPr>
          <p:cNvPr id="19459" name="Screen Recordi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836613"/>
            <a:ext cx="108140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9e0RIhgOlU"/>
          <p:cNvPicPr>
            <a:picLocks noRot="1" noChangeAspect="1"/>
          </p:cNvPicPr>
          <p:nvPr>
            <a:videoFile r:link="rId1"/>
          </p:nvPr>
        </p:nvPicPr>
        <p:blipFill>
          <a:blip r:embed="rId4"/>
          <a:stretch>
            <a:fillRect/>
          </a:stretch>
        </p:blipFill>
        <p:spPr>
          <a:xfrm>
            <a:off x="0" y="857250"/>
            <a:ext cx="9144000" cy="5143500"/>
          </a:xfrm>
          <a:prstGeom prst="rect">
            <a:avLst/>
          </a:prstGeom>
        </p:spPr>
      </p:pic>
      <p:sp>
        <p:nvSpPr>
          <p:cNvPr id="3" name="Obdélník 2"/>
          <p:cNvSpPr/>
          <p:nvPr/>
        </p:nvSpPr>
        <p:spPr>
          <a:xfrm>
            <a:off x="539552" y="6185737"/>
            <a:ext cx="7560840" cy="369332"/>
          </a:xfrm>
          <a:prstGeom prst="rect">
            <a:avLst/>
          </a:prstGeom>
        </p:spPr>
        <p:txBody>
          <a:bodyPr wrap="square">
            <a:spAutoFit/>
          </a:bodyPr>
          <a:lstStyle/>
          <a:p>
            <a:pPr algn="ctr"/>
            <a:r>
              <a:rPr lang="en-US" dirty="0">
                <a:hlinkClick r:id="rId5"/>
              </a:rPr>
              <a:t>https://www.youtube.com/watch?v=H9e0RIhgOlU</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délník 1"/>
          <p:cNvSpPr>
            <a:spLocks noChangeArrowheads="1"/>
          </p:cNvSpPr>
          <p:nvPr/>
        </p:nvSpPr>
        <p:spPr bwMode="auto">
          <a:xfrm>
            <a:off x="395288" y="404813"/>
            <a:ext cx="81375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Factitious</a:t>
            </a: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
        <p:nvSpPr>
          <p:cNvPr id="20483" name="Obdélník 2"/>
          <p:cNvSpPr>
            <a:spLocks noChangeArrowheads="1"/>
          </p:cNvSpPr>
          <p:nvPr/>
        </p:nvSpPr>
        <p:spPr bwMode="auto">
          <a:xfrm>
            <a:off x="4572000" y="6269038"/>
            <a:ext cx="4595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cs-CZ" altLang="cs-CZ" sz="1800">
                <a:latin typeface="Arial" panose="020B0604020202020204" pitchFamily="34" charset="0"/>
                <a:cs typeface="Arial" panose="020B0604020202020204" pitchFamily="34" charset="0"/>
              </a:rPr>
              <a:t>https://unsplash.com/photos/vdXMSiX-n6M</a:t>
            </a:r>
          </a:p>
        </p:txBody>
      </p:sp>
      <p:pic>
        <p:nvPicPr>
          <p:cNvPr id="20484" name="Picture 3" descr="A group of people sitting in front of a computer&#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25538"/>
            <a:ext cx="6769100"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délník 1"/>
          <p:cNvSpPr>
            <a:spLocks noChangeArrowheads="1"/>
          </p:cNvSpPr>
          <p:nvPr/>
        </p:nvSpPr>
        <p:spPr bwMode="auto">
          <a:xfrm>
            <a:off x="395288" y="404813"/>
            <a:ext cx="8424862" cy="66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cs-CZ" altLang="cs-CZ" sz="4000" b="1">
                <a:solidFill>
                  <a:schemeClr val="hlink"/>
                </a:solidFill>
                <a:latin typeface="Arial" panose="020B0604020202020204" pitchFamily="34" charset="0"/>
                <a:cs typeface="Arial" panose="020B0604020202020204" pitchFamily="34" charset="0"/>
              </a:rPr>
              <a:t>Summary</a:t>
            </a:r>
            <a:endParaRPr lang="en-US" altLang="cs-CZ" sz="4000" b="1">
              <a:solidFill>
                <a:schemeClr val="hlink"/>
              </a:solidFill>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en-US" altLang="cs-CZ">
              <a:latin typeface="Arial" panose="020B0604020202020204" pitchFamily="34" charset="0"/>
              <a:cs typeface="Arial" panose="020B0604020202020204" pitchFamily="34" charset="0"/>
            </a:endParaRPr>
          </a:p>
          <a:p>
            <a:r>
              <a:rPr lang="en-US" altLang="cs-CZ">
                <a:latin typeface="Arial" panose="020B0604020202020204" pitchFamily="34" charset="0"/>
                <a:cs typeface="Arial" panose="020B0604020202020204" pitchFamily="34" charset="0"/>
              </a:rPr>
              <a:t> </a:t>
            </a:r>
            <a:r>
              <a:rPr lang="en-GB" altLang="cs-CZ">
                <a:latin typeface="Arial" panose="020B0604020202020204" pitchFamily="34" charset="0"/>
                <a:cs typeface="Arial" panose="020B0604020202020204" pitchFamily="34" charset="0"/>
              </a:rPr>
              <a:t>I</a:t>
            </a:r>
            <a:r>
              <a:rPr lang="en-US" altLang="cs-CZ">
                <a:latin typeface="Arial" panose="020B0604020202020204" pitchFamily="34" charset="0"/>
                <a:cs typeface="Arial" panose="020B0604020202020204" pitchFamily="34" charset="0"/>
              </a:rPr>
              <a:t>nnovation of existing programs of Academic English 1 (AEP1) and Academic English 2 (AEP2) for students of the Faculty of Applied Sciences</a:t>
            </a:r>
          </a:p>
          <a:p>
            <a:r>
              <a:rPr lang="cs-CZ" altLang="cs-CZ">
                <a:latin typeface="Arial" panose="020B0604020202020204" pitchFamily="34" charset="0"/>
                <a:cs typeface="Arial" panose="020B0604020202020204" pitchFamily="34" charset="0"/>
              </a:rPr>
              <a:t> </a:t>
            </a:r>
            <a:r>
              <a:rPr lang="en-GB" altLang="cs-CZ">
                <a:latin typeface="Arial" panose="020B0604020202020204" pitchFamily="34" charset="0"/>
                <a:cs typeface="Arial" panose="020B0604020202020204" pitchFamily="34" charset="0"/>
              </a:rPr>
              <a:t>M</a:t>
            </a:r>
            <a:r>
              <a:rPr lang="en-US" altLang="cs-CZ">
                <a:latin typeface="Arial" panose="020B0604020202020204" pitchFamily="34" charset="0"/>
                <a:cs typeface="Arial" panose="020B0604020202020204" pitchFamily="34" charset="0"/>
              </a:rPr>
              <a:t>ethods used</a:t>
            </a:r>
          </a:p>
          <a:p>
            <a:r>
              <a:rPr lang="cs-CZ" altLang="cs-CZ">
                <a:latin typeface="Arial" panose="020B0604020202020204" pitchFamily="34" charset="0"/>
                <a:cs typeface="Arial" panose="020B0604020202020204" pitchFamily="34" charset="0"/>
              </a:rPr>
              <a:t> </a:t>
            </a:r>
            <a:r>
              <a:rPr lang="en-GB" altLang="cs-CZ">
                <a:latin typeface="Arial" panose="020B0604020202020204" pitchFamily="34" charset="0"/>
                <a:cs typeface="Arial" panose="020B0604020202020204" pitchFamily="34" charset="0"/>
              </a:rPr>
              <a:t>E</a:t>
            </a:r>
            <a:r>
              <a:rPr lang="en-US" altLang="cs-CZ">
                <a:latin typeface="Arial" panose="020B0604020202020204" pitchFamily="34" charset="0"/>
                <a:cs typeface="Arial" panose="020B0604020202020204" pitchFamily="34" charset="0"/>
              </a:rPr>
              <a:t>xamples</a:t>
            </a:r>
          </a:p>
          <a:p>
            <a:r>
              <a:rPr lang="cs-CZ" altLang="cs-CZ">
                <a:latin typeface="Arial" panose="020B0604020202020204" pitchFamily="34" charset="0"/>
                <a:cs typeface="Arial" panose="020B0604020202020204" pitchFamily="34" charset="0"/>
              </a:rPr>
              <a:t> </a:t>
            </a:r>
            <a:r>
              <a:rPr lang="en-GB" altLang="cs-CZ">
                <a:latin typeface="Arial" panose="020B0604020202020204" pitchFamily="34" charset="0"/>
                <a:cs typeface="Arial" panose="020B0604020202020204" pitchFamily="34" charset="0"/>
              </a:rPr>
              <a:t>P</a:t>
            </a:r>
            <a:r>
              <a:rPr lang="en-US" altLang="cs-CZ">
                <a:latin typeface="Arial" panose="020B0604020202020204" pitchFamily="34" charset="0"/>
                <a:cs typeface="Arial" panose="020B0604020202020204" pitchFamily="34" charset="0"/>
              </a:rPr>
              <a:t>iloting and </a:t>
            </a:r>
            <a:r>
              <a:rPr lang="en-GB" altLang="cs-CZ">
                <a:latin typeface="Arial" panose="020B0604020202020204" pitchFamily="34" charset="0"/>
                <a:cs typeface="Arial" panose="020B0604020202020204" pitchFamily="34" charset="0"/>
              </a:rPr>
              <a:t>e</a:t>
            </a:r>
            <a:r>
              <a:rPr lang="en-US" altLang="cs-CZ">
                <a:latin typeface="Arial" panose="020B0604020202020204" pitchFamily="34" charset="0"/>
                <a:cs typeface="Arial" panose="020B0604020202020204" pitchFamily="34" charset="0"/>
              </a:rPr>
              <a:t>valuation</a:t>
            </a: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délník 1"/>
          <p:cNvSpPr>
            <a:spLocks noChangeArrowheads="1"/>
          </p:cNvSpPr>
          <p:nvPr/>
        </p:nvSpPr>
        <p:spPr bwMode="auto">
          <a:xfrm>
            <a:off x="395288" y="404813"/>
            <a:ext cx="8137525" cy="4832350"/>
          </a:xfrm>
          <a:prstGeom prst="rect">
            <a:avLst/>
          </a:prstGeom>
          <a:noFill/>
          <a:ln>
            <a:noFill/>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lnSpc>
                <a:spcPct val="90000"/>
              </a:lnSpc>
              <a:spcBef>
                <a:spcPct val="0"/>
              </a:spcBef>
              <a:buClrTx/>
              <a:buSzTx/>
              <a:buFont typeface="Wingdings" pitchFamily="2" charset="2"/>
              <a:buNone/>
              <a:defRPr/>
            </a:pPr>
            <a:endParaRPr lang="cs-CZ" altLang="cs-CZ" sz="4000" b="1" dirty="0">
              <a:solidFill>
                <a:schemeClr val="hlink"/>
              </a:solidFill>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itchFamily="2" charset="2"/>
              <a:buNone/>
              <a:defRPr/>
            </a:pPr>
            <a:r>
              <a:rPr lang="en-US" altLang="cs-CZ" sz="4000" b="1" dirty="0">
                <a:solidFill>
                  <a:schemeClr val="hlink"/>
                </a:solidFill>
                <a:latin typeface="Arial" panose="020B0604020202020204" pitchFamily="34" charset="0"/>
                <a:cs typeface="Arial" panose="020B0604020202020204" pitchFamily="34" charset="0"/>
              </a:rPr>
              <a:t>Contents:</a:t>
            </a:r>
          </a:p>
          <a:p>
            <a:pPr eaLnBrk="1" hangingPunct="1">
              <a:lnSpc>
                <a:spcPct val="90000"/>
              </a:lnSpc>
              <a:spcBef>
                <a:spcPct val="0"/>
              </a:spcBef>
              <a:buClrTx/>
              <a:buSzTx/>
              <a:buFont typeface="Wingdings" pitchFamily="2" charset="2"/>
              <a:buNone/>
              <a:defRPr/>
            </a:pPr>
            <a:endParaRPr lang="cs-CZ" altLang="cs-CZ" sz="4000" dirty="0">
              <a:latin typeface="Arial" panose="020B0604020202020204" pitchFamily="34" charset="0"/>
              <a:cs typeface="Arial" panose="020B0604020202020204" pitchFamily="34" charset="0"/>
            </a:endParaRPr>
          </a:p>
          <a:p>
            <a:pPr marL="742950" indent="-742950">
              <a:spcBef>
                <a:spcPct val="0"/>
              </a:spcBef>
              <a:buClrTx/>
              <a:buSzTx/>
              <a:buFont typeface="+mj-lt"/>
              <a:buAutoNum type="arabicParenR"/>
              <a:defRPr/>
            </a:pPr>
            <a:r>
              <a:rPr lang="en-US" altLang="cs-CZ" sz="4000" dirty="0">
                <a:latin typeface="Arial" panose="020B0604020202020204" pitchFamily="34" charset="0"/>
                <a:cs typeface="Arial" panose="020B0604020202020204" pitchFamily="34" charset="0"/>
              </a:rPr>
              <a:t>Introduction to the project </a:t>
            </a:r>
          </a:p>
          <a:p>
            <a:pPr marL="742950" indent="-742950">
              <a:spcBef>
                <a:spcPct val="0"/>
              </a:spcBef>
              <a:buClrTx/>
              <a:buSzTx/>
              <a:buFont typeface="+mj-lt"/>
              <a:buAutoNum type="arabicParenR"/>
              <a:defRPr/>
            </a:pPr>
            <a:r>
              <a:rPr lang="en-US" altLang="cs-CZ" sz="4000" dirty="0">
                <a:latin typeface="Arial" panose="020B0604020202020204" pitchFamily="34" charset="0"/>
                <a:cs typeface="Arial" panose="020B0604020202020204" pitchFamily="34" charset="0"/>
              </a:rPr>
              <a:t>Methods and strategies</a:t>
            </a:r>
          </a:p>
          <a:p>
            <a:pPr marL="742950" indent="-742950">
              <a:spcBef>
                <a:spcPct val="0"/>
              </a:spcBef>
              <a:buClrTx/>
              <a:buSzTx/>
              <a:buFont typeface="+mj-lt"/>
              <a:buAutoNum type="arabicParenR"/>
              <a:defRPr/>
            </a:pPr>
            <a:r>
              <a:rPr lang="en-US" altLang="cs-CZ" sz="4000" dirty="0">
                <a:latin typeface="Arial" panose="020B0604020202020204" pitchFamily="34" charset="0"/>
                <a:cs typeface="Arial" panose="020B0604020202020204" pitchFamily="34" charset="0"/>
              </a:rPr>
              <a:t>Example of innovated materials</a:t>
            </a:r>
          </a:p>
          <a:p>
            <a:pPr marL="742950" indent="-742950">
              <a:spcBef>
                <a:spcPct val="0"/>
              </a:spcBef>
              <a:buClrTx/>
              <a:buSzTx/>
              <a:buFont typeface="+mj-lt"/>
              <a:buAutoNum type="arabicParenR"/>
              <a:defRPr/>
            </a:pPr>
            <a:r>
              <a:rPr lang="en-US" altLang="cs-CZ" sz="4000" dirty="0">
                <a:latin typeface="Arial" panose="020B0604020202020204" pitchFamily="34" charset="0"/>
                <a:cs typeface="Arial" panose="020B0604020202020204" pitchFamily="34" charset="0"/>
              </a:rPr>
              <a:t>Summary and conclusion</a:t>
            </a:r>
          </a:p>
          <a:p>
            <a:pPr>
              <a:spcBef>
                <a:spcPct val="0"/>
              </a:spcBef>
              <a:buClrTx/>
              <a:buSzTx/>
              <a:buFont typeface="Wingdings" pitchFamily="2" charset="2"/>
              <a:buNone/>
              <a:defRPr/>
            </a:pPr>
            <a:endParaRPr lang="en-US" altLang="cs-CZ" sz="4000"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395288" y="404813"/>
            <a:ext cx="8424862" cy="738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cs-CZ" altLang="cs-CZ" sz="4000" b="1" dirty="0" err="1">
                <a:solidFill>
                  <a:schemeClr val="hlink"/>
                </a:solidFill>
                <a:latin typeface="Arial" panose="020B0604020202020204" pitchFamily="34" charset="0"/>
                <a:cs typeface="Arial" panose="020B0604020202020204" pitchFamily="34" charset="0"/>
              </a:rPr>
              <a:t>Conclusion</a:t>
            </a:r>
            <a:endParaRPr lang="en-US" altLang="cs-CZ" sz="4000" b="1" dirty="0">
              <a:solidFill>
                <a:schemeClr val="hlink"/>
              </a:solidFill>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en-US" altLang="cs-CZ" dirty="0">
              <a:latin typeface="Arial" panose="020B0604020202020204" pitchFamily="34" charset="0"/>
              <a:cs typeface="Arial" panose="020B0604020202020204" pitchFamily="34" charset="0"/>
            </a:endParaRPr>
          </a:p>
          <a:p>
            <a:r>
              <a:rPr lang="en-US" altLang="cs-CZ" dirty="0">
                <a:latin typeface="Arial" panose="020B0604020202020204" pitchFamily="34" charset="0"/>
                <a:cs typeface="Arial" panose="020B0604020202020204" pitchFamily="34" charset="0"/>
              </a:rPr>
              <a:t> Mgr. </a:t>
            </a:r>
            <a:r>
              <a:rPr lang="en-US" altLang="cs-CZ" dirty="0" err="1" smtClean="0">
                <a:latin typeface="Arial" panose="020B0604020202020204" pitchFamily="34" charset="0"/>
                <a:cs typeface="Arial" panose="020B0604020202020204" pitchFamily="34" charset="0"/>
              </a:rPr>
              <a:t>Svata</a:t>
            </a:r>
            <a:r>
              <a:rPr lang="cs-CZ" altLang="cs-CZ" dirty="0" err="1" smtClean="0">
                <a:latin typeface="Arial" panose="020B0604020202020204" pitchFamily="34" charset="0"/>
                <a:cs typeface="Arial" panose="020B0604020202020204" pitchFamily="34" charset="0"/>
              </a:rPr>
              <a:t>va</a:t>
            </a:r>
            <a:r>
              <a:rPr lang="en-US" altLang="cs-CZ" dirty="0" smtClean="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Heinlová</a:t>
            </a:r>
            <a:r>
              <a:rPr lang="en-US" altLang="cs-CZ" dirty="0">
                <a:latin typeface="Arial" panose="020B0604020202020204" pitchFamily="34" charset="0"/>
                <a:cs typeface="Arial" panose="020B0604020202020204" pitchFamily="34" charset="0"/>
              </a:rPr>
              <a:t> Ph.D. </a:t>
            </a:r>
            <a:r>
              <a:rPr lang="cs-CZ" altLang="cs-CZ" dirty="0">
                <a:latin typeface="Arial" panose="020B0604020202020204" pitchFamily="34" charset="0"/>
                <a:cs typeface="Arial" panose="020B0604020202020204" pitchFamily="34" charset="0"/>
              </a:rPr>
              <a:t>					</a:t>
            </a:r>
            <a:r>
              <a:rPr lang="cs-CZ" altLang="cs-CZ" dirty="0" smtClean="0">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heinlova@ujp.zcu.cz</a:t>
            </a:r>
          </a:p>
          <a:p>
            <a:r>
              <a:rPr lang="en-US" altLang="cs-CZ" dirty="0">
                <a:latin typeface="Arial" panose="020B0604020202020204" pitchFamily="34" charset="0"/>
                <a:cs typeface="Arial" panose="020B0604020202020204" pitchFamily="34" charset="0"/>
              </a:rPr>
              <a:t> Mgr. </a:t>
            </a:r>
            <a:r>
              <a:rPr lang="en-US" altLang="cs-CZ" dirty="0" err="1">
                <a:latin typeface="Arial" panose="020B0604020202020204" pitchFamily="34" charset="0"/>
                <a:cs typeface="Arial" panose="020B0604020202020204" pitchFamily="34" charset="0"/>
              </a:rPr>
              <a:t>Jitka</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Hamarová</a:t>
            </a:r>
            <a:r>
              <a:rPr lang="en-US" altLang="cs-CZ" dirty="0">
                <a:latin typeface="Arial" panose="020B0604020202020204" pitchFamily="34" charset="0"/>
                <a:cs typeface="Arial" panose="020B0604020202020204" pitchFamily="34" charset="0"/>
              </a:rPr>
              <a:t> </a:t>
            </a:r>
            <a:endParaRPr lang="cs-CZ" altLang="cs-CZ" dirty="0">
              <a:latin typeface="Arial" panose="020B0604020202020204" pitchFamily="34" charset="0"/>
              <a:cs typeface="Arial" panose="020B0604020202020204" pitchFamily="34" charset="0"/>
            </a:endParaRPr>
          </a:p>
          <a:p>
            <a:pPr>
              <a:buFont typeface="Wingdings" panose="05000000000000000000" pitchFamily="2" charset="2"/>
              <a:buNone/>
            </a:pP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jhamarov@ujp.zcu.cz</a:t>
            </a:r>
          </a:p>
          <a:p>
            <a:r>
              <a:rPr lang="en-US" altLang="cs-CZ" dirty="0">
                <a:latin typeface="Arial" panose="020B0604020202020204" pitchFamily="34" charset="0"/>
                <a:cs typeface="Arial" panose="020B0604020202020204" pitchFamily="34" charset="0"/>
              </a:rPr>
              <a:t> Mgr. </a:t>
            </a:r>
            <a:r>
              <a:rPr lang="en-US" altLang="cs-CZ" dirty="0" err="1">
                <a:latin typeface="Arial" panose="020B0604020202020204" pitchFamily="34" charset="0"/>
                <a:cs typeface="Arial" panose="020B0604020202020204" pitchFamily="34" charset="0"/>
              </a:rPr>
              <a:t>Jaroslava</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Presslová</a:t>
            </a:r>
            <a:r>
              <a:rPr lang="en-US" altLang="cs-CZ" dirty="0">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jpress@ujp.zcu.cz</a:t>
            </a:r>
          </a:p>
          <a:p>
            <a:r>
              <a:rPr lang="en-US" altLang="cs-CZ" dirty="0">
                <a:latin typeface="Arial" panose="020B0604020202020204" pitchFamily="34" charset="0"/>
                <a:cs typeface="Arial" panose="020B0604020202020204" pitchFamily="34" charset="0"/>
              </a:rPr>
              <a:t> Mgr. </a:t>
            </a:r>
            <a:r>
              <a:rPr lang="en-US" altLang="cs-CZ" dirty="0" err="1">
                <a:latin typeface="Arial" panose="020B0604020202020204" pitchFamily="34" charset="0"/>
                <a:cs typeface="Arial" panose="020B0604020202020204" pitchFamily="34" charset="0"/>
              </a:rPr>
              <a:t>Věra</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Polanová</a:t>
            </a:r>
            <a:r>
              <a:rPr lang="en-US" altLang="cs-CZ" dirty="0">
                <a:latin typeface="Arial" panose="020B0604020202020204" pitchFamily="34" charset="0"/>
                <a:cs typeface="Arial" panose="020B0604020202020204" pitchFamily="34" charset="0"/>
              </a:rPr>
              <a:t> </a:t>
            </a:r>
            <a:endParaRPr lang="cs-CZ" altLang="cs-CZ" dirty="0">
              <a:latin typeface="Arial" panose="020B0604020202020204" pitchFamily="34" charset="0"/>
              <a:cs typeface="Arial" panose="020B0604020202020204" pitchFamily="34" charset="0"/>
            </a:endParaRPr>
          </a:p>
          <a:p>
            <a:pPr>
              <a:buFont typeface="Wingdings" panose="05000000000000000000" pitchFamily="2" charset="2"/>
              <a:buNone/>
            </a:pP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polano@ujp.zcu.cz</a:t>
            </a:r>
          </a:p>
          <a:p>
            <a:pPr>
              <a:buFont typeface="Wingdings" panose="05000000000000000000" pitchFamily="2" charset="2"/>
              <a:buNone/>
            </a:pPr>
            <a:endParaRPr lang="cs-CZ" altLang="cs-CZ" dirty="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dirty="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délník 1"/>
          <p:cNvSpPr>
            <a:spLocks noChangeArrowheads="1"/>
          </p:cNvSpPr>
          <p:nvPr/>
        </p:nvSpPr>
        <p:spPr bwMode="auto">
          <a:xfrm>
            <a:off x="395288" y="404813"/>
            <a:ext cx="8137525" cy="794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Methods and Strategies</a:t>
            </a: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r>
              <a:rPr lang="en-US" altLang="cs-CZ" sz="4000">
                <a:latin typeface="Arial" panose="020B0604020202020204" pitchFamily="34" charset="0"/>
                <a:cs typeface="Arial" panose="020B0604020202020204" pitchFamily="34" charset="0"/>
              </a:rPr>
              <a:t>Contents</a:t>
            </a:r>
            <a:r>
              <a:rPr lang="cs-CZ" altLang="cs-CZ" sz="4000">
                <a:latin typeface="Arial" panose="020B0604020202020204" pitchFamily="34" charset="0"/>
                <a:cs typeface="Arial" panose="020B0604020202020204" pitchFamily="34" charset="0"/>
              </a:rPr>
              <a:t>:</a:t>
            </a:r>
          </a:p>
          <a:p>
            <a:pPr lvl="1">
              <a:buFont typeface="Wingdings" panose="05000000000000000000" pitchFamily="2" charset="2"/>
              <a:buNone/>
            </a:pPr>
            <a:r>
              <a:rPr lang="en-US" altLang="cs-CZ">
                <a:latin typeface="Arial" panose="020B0604020202020204" pitchFamily="34" charset="0"/>
                <a:cs typeface="Arial" panose="020B0604020202020204" pitchFamily="34" charset="0"/>
              </a:rPr>
              <a:t>−	Target group</a:t>
            </a:r>
          </a:p>
          <a:p>
            <a:pPr lvl="1">
              <a:buFont typeface="Wingdings" panose="05000000000000000000" pitchFamily="2" charset="2"/>
              <a:buNone/>
            </a:pPr>
            <a:r>
              <a:rPr lang="en-US" altLang="cs-CZ">
                <a:latin typeface="Arial" panose="020B0604020202020204" pitchFamily="34" charset="0"/>
                <a:cs typeface="Arial" panose="020B0604020202020204" pitchFamily="34" charset="0"/>
              </a:rPr>
              <a:t>−	Creating new units</a:t>
            </a:r>
            <a:r>
              <a:rPr lang="cs-CZ" altLang="cs-CZ">
                <a:latin typeface="Arial" panose="020B0604020202020204" pitchFamily="34" charset="0"/>
                <a:cs typeface="Arial" panose="020B0604020202020204" pitchFamily="34" charset="0"/>
              </a:rPr>
              <a:t> in </a:t>
            </a:r>
            <a:r>
              <a:rPr lang="en-US" altLang="cs-CZ">
                <a:latin typeface="Arial" panose="020B0604020202020204" pitchFamily="34" charset="0"/>
                <a:cs typeface="Arial" panose="020B0604020202020204" pitchFamily="34" charset="0"/>
              </a:rPr>
              <a:t>five steps</a:t>
            </a:r>
          </a:p>
          <a:p>
            <a:pPr lvl="1">
              <a:buFont typeface="Wingdings" panose="05000000000000000000" pitchFamily="2" charset="2"/>
              <a:buNone/>
            </a:pPr>
            <a:r>
              <a:rPr lang="en-US" altLang="cs-CZ">
                <a:latin typeface="Arial" panose="020B0604020202020204" pitchFamily="34" charset="0"/>
                <a:cs typeface="Arial" panose="020B0604020202020204" pitchFamily="34" charset="0"/>
              </a:rPr>
              <a:t>− Context: Mathematics</a:t>
            </a:r>
            <a:endParaRPr lang="cs-CZ" altLang="cs-CZ">
              <a:latin typeface="Arial" panose="020B0604020202020204" pitchFamily="34" charset="0"/>
              <a:cs typeface="Arial" panose="020B0604020202020204" pitchFamily="34" charset="0"/>
            </a:endParaRPr>
          </a:p>
          <a:p>
            <a:pPr lvl="1">
              <a:buFont typeface="Wingdings" panose="05000000000000000000" pitchFamily="2" charset="2"/>
              <a:buNone/>
            </a:pPr>
            <a:r>
              <a:rPr lang="en-US" altLang="cs-CZ">
                <a:latin typeface="Arial" panose="020B0604020202020204" pitchFamily="34" charset="0"/>
                <a:cs typeface="Arial" panose="020B0604020202020204" pitchFamily="34" charset="0"/>
              </a:rPr>
              <a:t>− Links</a:t>
            </a: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a:buFont typeface="Wingdings" panose="05000000000000000000" pitchFamily="2" charset="2"/>
              <a:buNone/>
            </a:pPr>
            <a:r>
              <a:rPr lang="en-US" altLang="cs-CZ" sz="4000">
                <a:latin typeface="Arial" panose="020B0604020202020204" pitchFamily="34" charset="0"/>
                <a:cs typeface="Arial" panose="020B0604020202020204" pitchFamily="34" charset="0"/>
              </a:rPr>
              <a:t>Aim:</a:t>
            </a:r>
            <a:endParaRPr lang="cs-CZ" altLang="cs-CZ" sz="4000">
              <a:latin typeface="Arial" panose="020B0604020202020204" pitchFamily="34" charset="0"/>
              <a:cs typeface="Arial" panose="020B0604020202020204" pitchFamily="34" charset="0"/>
            </a:endParaRPr>
          </a:p>
          <a:p>
            <a:pPr lvl="1">
              <a:buFont typeface="Wingdings" panose="05000000000000000000" pitchFamily="2" charset="2"/>
              <a:buNone/>
            </a:pPr>
            <a:r>
              <a:rPr lang="en-US" altLang="cs-CZ">
                <a:latin typeface="Arial" panose="020B0604020202020204" pitchFamily="34" charset="0"/>
                <a:cs typeface="Arial" panose="020B0604020202020204" pitchFamily="34" charset="0"/>
              </a:rPr>
              <a:t>−	To inform about the individual steps</a:t>
            </a:r>
          </a:p>
          <a:p>
            <a:pPr lvl="1">
              <a:buFont typeface="Wingdings" panose="05000000000000000000" pitchFamily="2" charset="2"/>
              <a:buNone/>
            </a:pPr>
            <a:r>
              <a:rPr lang="en-US" altLang="cs-CZ">
                <a:latin typeface="Arial" panose="020B0604020202020204" pitchFamily="34" charset="0"/>
                <a:cs typeface="Arial" panose="020B0604020202020204" pitchFamily="34" charset="0"/>
              </a:rPr>
              <a:t>−	To provide a possible manual </a:t>
            </a: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délník 1"/>
          <p:cNvSpPr>
            <a:spLocks noChangeArrowheads="1"/>
          </p:cNvSpPr>
          <p:nvPr/>
        </p:nvSpPr>
        <p:spPr bwMode="auto">
          <a:xfrm>
            <a:off x="395288" y="404813"/>
            <a:ext cx="81375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cs-CZ" altLang="cs-CZ" sz="4000" b="1">
                <a:solidFill>
                  <a:schemeClr val="hlink"/>
                </a:solidFill>
                <a:latin typeface="Arial" panose="020B0604020202020204" pitchFamily="34" charset="0"/>
                <a:cs typeface="Arial" panose="020B0604020202020204" pitchFamily="34" charset="0"/>
              </a:rPr>
              <a:t>Step 1: Target Group</a:t>
            </a:r>
            <a:endParaRPr lang="en-US" altLang="cs-CZ" sz="4000" b="1">
              <a:solidFill>
                <a:schemeClr val="hlink"/>
              </a:solidFill>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pic>
        <p:nvPicPr>
          <p:cNvPr id="6147"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765175"/>
            <a:ext cx="9144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Obdélník 2"/>
          <p:cNvSpPr>
            <a:spLocks noChangeArrowheads="1"/>
          </p:cNvSpPr>
          <p:nvPr/>
        </p:nvSpPr>
        <p:spPr bwMode="auto">
          <a:xfrm>
            <a:off x="4932363" y="6264275"/>
            <a:ext cx="413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cs-CZ" altLang="cs-CZ" sz="1800">
                <a:latin typeface="Arial" panose="020B0604020202020204" pitchFamily="34" charset="0"/>
                <a:cs typeface="Arial" panose="020B0604020202020204" pitchFamily="34" charset="0"/>
              </a:rPr>
              <a:t>https://www.pngfuel.com/free-png/nfhfr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délník 1"/>
          <p:cNvSpPr>
            <a:spLocks noChangeArrowheads="1"/>
          </p:cNvSpPr>
          <p:nvPr/>
        </p:nvSpPr>
        <p:spPr bwMode="auto">
          <a:xfrm>
            <a:off x="395288" y="404813"/>
            <a:ext cx="8280400" cy="778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cs-CZ" altLang="cs-CZ" sz="4000" b="1">
                <a:solidFill>
                  <a:schemeClr val="hlink"/>
                </a:solidFill>
                <a:latin typeface="Arial" panose="020B0604020202020204" pitchFamily="34" charset="0"/>
                <a:cs typeface="Arial" panose="020B0604020202020204" pitchFamily="34" charset="0"/>
              </a:rPr>
              <a:t>Step 1: Target Group</a:t>
            </a:r>
            <a:endParaRPr lang="en-US" altLang="cs-CZ" sz="4000" b="1">
              <a:solidFill>
                <a:schemeClr val="hlink"/>
              </a:solidFill>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r>
              <a:rPr lang="en-US" altLang="cs-CZ" sz="4000">
                <a:latin typeface="Arial" panose="020B0604020202020204" pitchFamily="34" charset="0"/>
                <a:cs typeface="Arial" panose="020B0604020202020204" pitchFamily="34" charset="0"/>
              </a:rPr>
              <a:t>Subjective data</a:t>
            </a:r>
            <a:r>
              <a:rPr lang="cs-CZ" altLang="cs-CZ" sz="4000">
                <a:latin typeface="Arial" panose="020B0604020202020204" pitchFamily="34" charset="0"/>
                <a:cs typeface="Arial" panose="020B0604020202020204" pitchFamily="34" charset="0"/>
              </a:rPr>
              <a:t> -</a:t>
            </a:r>
            <a:r>
              <a:rPr lang="en-US" altLang="cs-CZ" sz="4000">
                <a:latin typeface="Arial" panose="020B0604020202020204" pitchFamily="34" charset="0"/>
                <a:cs typeface="Arial" panose="020B0604020202020204" pitchFamily="34" charset="0"/>
              </a:rPr>
              <a:t> level of English, popular/useful/necessary topics:</a:t>
            </a:r>
            <a:r>
              <a:rPr lang="en-US" altLang="cs-CZ">
                <a:latin typeface="Arial" panose="020B0604020202020204" pitchFamily="34" charset="0"/>
                <a:cs typeface="Arial" panose="020B0604020202020204" pitchFamily="34" charset="0"/>
              </a:rPr>
              <a:t>	</a:t>
            </a:r>
            <a:endParaRPr lang="cs-CZ" altLang="cs-CZ">
              <a:latin typeface="Arial" panose="020B0604020202020204" pitchFamily="34" charset="0"/>
              <a:cs typeface="Arial" panose="020B0604020202020204" pitchFamily="34" charset="0"/>
            </a:endParaRPr>
          </a:p>
          <a:p>
            <a:pPr lvl="1"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hlinkClick r:id="rId2" action="ppaction://hlinkfile"/>
              </a:rPr>
              <a:t>Essays</a:t>
            </a:r>
            <a:r>
              <a:rPr lang="en-US" altLang="cs-CZ">
                <a:latin typeface="Arial" panose="020B0604020202020204" pitchFamily="34" charset="0"/>
                <a:cs typeface="Arial" panose="020B0604020202020204" pitchFamily="34" charset="0"/>
              </a:rPr>
              <a:t> and presentations</a:t>
            </a:r>
            <a:r>
              <a:rPr lang="cs-CZ" altLang="cs-CZ">
                <a:latin typeface="Arial" panose="020B0604020202020204" pitchFamily="34" charset="0"/>
                <a:cs typeface="Arial" panose="020B0604020202020204" pitchFamily="34" charset="0"/>
              </a:rPr>
              <a:t> (Applied Sciences)</a:t>
            </a:r>
            <a:endParaRPr lang="en-US" altLang="cs-CZ">
              <a:latin typeface="Arial" panose="020B0604020202020204" pitchFamily="34" charset="0"/>
              <a:cs typeface="Arial" panose="020B0604020202020204" pitchFamily="34" charset="0"/>
            </a:endParaRPr>
          </a:p>
          <a:p>
            <a:pPr lvl="1"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 Needs analysis </a:t>
            </a:r>
            <a:r>
              <a:rPr lang="en-US" altLang="cs-CZ">
                <a:latin typeface="Arial" panose="020B0604020202020204" pitchFamily="34" charset="0"/>
                <a:cs typeface="Arial" panose="020B0604020202020204" pitchFamily="34" charset="0"/>
                <a:hlinkClick r:id="rId3" action="ppaction://hlinkfile"/>
              </a:rPr>
              <a:t>questionnaire</a:t>
            </a:r>
            <a:endParaRPr lang="en-US" altLang="cs-CZ">
              <a:latin typeface="Arial" panose="020B0604020202020204" pitchFamily="34" charset="0"/>
              <a:cs typeface="Arial" panose="020B0604020202020204" pitchFamily="34" charset="0"/>
            </a:endParaRPr>
          </a:p>
          <a:p>
            <a:pPr lvl="1"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a:t>
            </a:r>
            <a:r>
              <a:rPr lang="en-US" altLang="cs-CZ">
                <a:latin typeface="Arial" panose="020B0604020202020204" pitchFamily="34" charset="0"/>
                <a:cs typeface="Arial" panose="020B0604020202020204" pitchFamily="34" charset="0"/>
                <a:hlinkClick r:id="rId4" action="ppaction://hlinkfile"/>
              </a:rPr>
              <a:t>Level of English</a:t>
            </a:r>
            <a:r>
              <a:rPr lang="cs-CZ"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rPr>
              <a:t>according</a:t>
            </a:r>
            <a:r>
              <a:rPr lang="cs-CZ" altLang="cs-CZ">
                <a:latin typeface="Arial" panose="020B0604020202020204" pitchFamily="34" charset="0"/>
                <a:cs typeface="Arial" panose="020B0604020202020204" pitchFamily="34" charset="0"/>
              </a:rPr>
              <a:t> to </a:t>
            </a:r>
            <a:r>
              <a:rPr lang="cs-CZ" altLang="cs-CZ">
                <a:latin typeface="Arial" panose="020B0604020202020204" pitchFamily="34" charset="0"/>
                <a:cs typeface="Arial" panose="020B0604020202020204" pitchFamily="34" charset="0"/>
                <a:hlinkClick r:id="rId5"/>
              </a:rPr>
              <a:t>CEFR</a:t>
            </a:r>
            <a:r>
              <a:rPr lang="cs-CZ" altLang="cs-CZ">
                <a:latin typeface="Arial" panose="020B0604020202020204" pitchFamily="34" charset="0"/>
                <a:cs typeface="Arial" panose="020B0604020202020204" pitchFamily="34" charset="0"/>
              </a:rPr>
              <a:t> – </a:t>
            </a:r>
            <a:r>
              <a:rPr lang="cs-CZ" altLang="cs-CZ">
                <a:latin typeface="Arial" panose="020B0604020202020204" pitchFamily="34" charset="0"/>
                <a:cs typeface="Arial" panose="020B0604020202020204" pitchFamily="34" charset="0"/>
                <a:hlinkClick r:id="rId6"/>
              </a:rPr>
              <a:t>Oxford tests</a:t>
            </a:r>
            <a:endParaRPr lang="en-US" altLang="cs-CZ">
              <a:latin typeface="Arial" panose="020B0604020202020204" pitchFamily="34" charset="0"/>
              <a:cs typeface="Arial" panose="020B0604020202020204" pitchFamily="34" charset="0"/>
            </a:endParaRPr>
          </a:p>
          <a:p>
            <a:pPr lvl="1"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	</a:t>
            </a:r>
            <a:endParaRPr lang="cs-CZ" altLang="cs-CZ">
              <a:latin typeface="Arial" panose="020B0604020202020204" pitchFamily="34" charset="0"/>
              <a:cs typeface="Arial" panose="020B0604020202020204" pitchFamily="34" charset="0"/>
            </a:endParaRPr>
          </a:p>
          <a:p>
            <a:pPr>
              <a:buFont typeface="Wingdings" panose="05000000000000000000" pitchFamily="2" charset="2"/>
              <a:buNone/>
            </a:pPr>
            <a:r>
              <a:rPr lang="en-US" altLang="cs-CZ" sz="4000">
                <a:latin typeface="Arial" panose="020B0604020202020204" pitchFamily="34" charset="0"/>
                <a:cs typeface="Arial" panose="020B0604020202020204" pitchFamily="34" charset="0"/>
              </a:rPr>
              <a:t>Objective data</a:t>
            </a:r>
            <a:r>
              <a:rPr lang="cs-CZ" altLang="cs-CZ" sz="4000">
                <a:latin typeface="Arial" panose="020B0604020202020204" pitchFamily="34" charset="0"/>
                <a:cs typeface="Arial" panose="020B0604020202020204" pitchFamily="34" charset="0"/>
              </a:rPr>
              <a:t> -</a:t>
            </a:r>
            <a:r>
              <a:rPr lang="en-US" altLang="cs-CZ" sz="4000">
                <a:latin typeface="Arial" panose="020B0604020202020204" pitchFamily="34" charset="0"/>
                <a:cs typeface="Arial" panose="020B0604020202020204" pitchFamily="34" charset="0"/>
              </a:rPr>
              <a:t> study programmes:</a:t>
            </a:r>
            <a:endParaRPr lang="cs-CZ" altLang="cs-CZ" sz="4000">
              <a:latin typeface="Arial" panose="020B0604020202020204" pitchFamily="34" charset="0"/>
              <a:cs typeface="Arial" panose="020B0604020202020204" pitchFamily="34" charset="0"/>
            </a:endParaRPr>
          </a:p>
          <a:p>
            <a:pPr lvl="1">
              <a:buFont typeface="Wingdings" panose="05000000000000000000" pitchFamily="2" charset="2"/>
              <a:buNone/>
            </a:pPr>
            <a:r>
              <a:rPr lang="cs-CZ" altLang="cs-CZ">
                <a:latin typeface="Arial" panose="020B0604020202020204" pitchFamily="34" charset="0"/>
                <a:cs typeface="Arial" panose="020B0604020202020204" pitchFamily="34" charset="0"/>
              </a:rPr>
              <a:t>−	</a:t>
            </a:r>
            <a:r>
              <a:rPr lang="cs-CZ" altLang="cs-CZ">
                <a:latin typeface="Arial" panose="020B0604020202020204" pitchFamily="34" charset="0"/>
                <a:cs typeface="Arial" panose="020B0604020202020204" pitchFamily="34" charset="0"/>
                <a:hlinkClick r:id="rId7" action="ppaction://hlinkfile"/>
              </a:rPr>
              <a:t>Portal + Academic Departments</a:t>
            </a:r>
            <a:endParaRPr lang="cs-CZ" altLang="cs-CZ">
              <a:latin typeface="Arial" panose="020B0604020202020204" pitchFamily="34" charset="0"/>
              <a:cs typeface="Arial" panose="020B0604020202020204" pitchFamily="34" charset="0"/>
            </a:endParaRPr>
          </a:p>
          <a:p>
            <a:pPr lvl="1">
              <a:buFont typeface="Wingdings" panose="05000000000000000000" pitchFamily="2" charset="2"/>
              <a:buNone/>
            </a:pPr>
            <a:r>
              <a:rPr lang="cs-CZ" altLang="cs-CZ">
                <a:latin typeface="Arial" panose="020B0604020202020204" pitchFamily="34" charset="0"/>
                <a:cs typeface="Arial" panose="020B0604020202020204" pitchFamily="34" charset="0"/>
              </a:rPr>
              <a:t>−	</a:t>
            </a:r>
            <a:r>
              <a:rPr lang="cs-CZ" altLang="cs-CZ">
                <a:latin typeface="Arial" panose="020B0604020202020204" pitchFamily="34" charset="0"/>
                <a:cs typeface="Arial" panose="020B0604020202020204" pitchFamily="34" charset="0"/>
                <a:hlinkClick r:id="rId8" action="ppaction://hlinkfile"/>
              </a:rPr>
              <a:t>Courseware</a:t>
            </a:r>
            <a:endParaRPr lang="cs-CZ" altLang="cs-CZ">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délník 1"/>
          <p:cNvSpPr>
            <a:spLocks noChangeArrowheads="1"/>
          </p:cNvSpPr>
          <p:nvPr/>
        </p:nvSpPr>
        <p:spPr bwMode="auto">
          <a:xfrm>
            <a:off x="395288" y="404813"/>
            <a:ext cx="8424862" cy="832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dirty="0">
                <a:solidFill>
                  <a:schemeClr val="hlink"/>
                </a:solidFill>
                <a:latin typeface="Arial" panose="020B0604020202020204" pitchFamily="34" charset="0"/>
                <a:cs typeface="Arial" panose="020B0604020202020204" pitchFamily="34" charset="0"/>
              </a:rPr>
              <a:t>Step 2: Gathering Information</a:t>
            </a:r>
            <a:endParaRPr lang="en-US" altLang="cs-CZ" sz="4000" dirty="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r>
              <a:rPr lang="en-US" altLang="cs-CZ" sz="4000" dirty="0">
                <a:latin typeface="Arial" panose="020B0604020202020204" pitchFamily="34" charset="0"/>
                <a:cs typeface="Arial" panose="020B0604020202020204" pitchFamily="34" charset="0"/>
              </a:rPr>
              <a:t>Search terms 1: </a:t>
            </a:r>
            <a:r>
              <a:rPr lang="en-US" altLang="cs-CZ" dirty="0">
                <a:latin typeface="Arial" panose="020B0604020202020204" pitchFamily="34" charset="0"/>
                <a:cs typeface="Arial" panose="020B0604020202020204" pitchFamily="34" charset="0"/>
              </a:rPr>
              <a:t>	</a:t>
            </a:r>
          </a:p>
          <a:p>
            <a:r>
              <a:rPr lang="en-US" altLang="cs-CZ" dirty="0">
                <a:latin typeface="Arial" panose="020B0604020202020204" pitchFamily="34" charset="0"/>
                <a:cs typeface="Arial" panose="020B0604020202020204" pitchFamily="34" charset="0"/>
              </a:rPr>
              <a:t> Math overview: “</a:t>
            </a:r>
            <a:r>
              <a:rPr lang="en-US" altLang="cs-CZ" dirty="0">
                <a:latin typeface="Arial" panose="020B0604020202020204" pitchFamily="34" charset="0"/>
                <a:cs typeface="Arial" panose="020B0604020202020204" pitchFamily="34" charset="0"/>
                <a:hlinkClick r:id="rId2" action="ppaction://hlinkfile"/>
              </a:rPr>
              <a:t>Map</a:t>
            </a:r>
            <a:r>
              <a:rPr lang="en-US"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hlinkClick r:id="rId3"/>
              </a:rPr>
              <a:t>of</a:t>
            </a:r>
            <a:r>
              <a:rPr lang="en-US"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hlinkClick r:id="rId4"/>
              </a:rPr>
              <a:t>Mathematics</a:t>
            </a:r>
            <a:r>
              <a:rPr lang="en-US" altLang="cs-CZ" dirty="0">
                <a:latin typeface="Arial" panose="020B0604020202020204" pitchFamily="34" charset="0"/>
                <a:cs typeface="Arial" panose="020B0604020202020204" pitchFamily="34" charset="0"/>
              </a:rPr>
              <a:t>” </a:t>
            </a:r>
          </a:p>
          <a:p>
            <a:r>
              <a:rPr lang="en-US" altLang="cs-CZ" dirty="0">
                <a:latin typeface="Arial" panose="020B0604020202020204" pitchFamily="34" charset="0"/>
                <a:cs typeface="Arial" panose="020B0604020202020204" pitchFamily="34" charset="0"/>
              </a:rPr>
              <a:t> Technical collocations: “Pythagoras' theorem”, “Unstable recursions”, “Fractal geometry</a:t>
            </a:r>
            <a:r>
              <a:rPr lang="en-US" altLang="cs-CZ" dirty="0" smtClean="0">
                <a:latin typeface="Arial" panose="020B0604020202020204" pitchFamily="34" charset="0"/>
                <a:cs typeface="Arial" panose="020B0604020202020204" pitchFamily="34" charset="0"/>
              </a:rPr>
              <a:t>”</a:t>
            </a:r>
            <a:r>
              <a:rPr lang="cs-CZ" altLang="cs-CZ" dirty="0" smtClean="0">
                <a:latin typeface="Arial" panose="020B0604020202020204" pitchFamily="34" charset="0"/>
                <a:cs typeface="Arial" panose="020B0604020202020204" pitchFamily="34" charset="0"/>
              </a:rPr>
              <a:t>,</a:t>
            </a:r>
            <a:r>
              <a:rPr lang="en-US" altLang="cs-CZ" dirty="0" smtClean="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“Math </a:t>
            </a:r>
            <a:r>
              <a:rPr lang="en-US" altLang="cs-CZ" dirty="0" err="1">
                <a:latin typeface="Arial" panose="020B0604020202020204" pitchFamily="34" charset="0"/>
                <a:cs typeface="Arial" panose="020B0604020202020204" pitchFamily="34" charset="0"/>
                <a:hlinkClick r:id="rId5"/>
              </a:rPr>
              <a:t>coursebook</a:t>
            </a:r>
            <a:r>
              <a:rPr lang="en-US" altLang="cs-CZ" dirty="0" smtClean="0">
                <a:latin typeface="Arial" panose="020B0604020202020204" pitchFamily="34" charset="0"/>
                <a:cs typeface="Arial" panose="020B0604020202020204" pitchFamily="34" charset="0"/>
              </a:rPr>
              <a:t>”</a:t>
            </a:r>
            <a:r>
              <a:rPr lang="cs-CZ" altLang="cs-CZ" dirty="0" smtClean="0">
                <a:latin typeface="Arial" panose="020B0604020202020204" pitchFamily="34" charset="0"/>
                <a:cs typeface="Arial" panose="020B0604020202020204" pitchFamily="34" charset="0"/>
              </a:rPr>
              <a:t>…</a:t>
            </a:r>
            <a:r>
              <a:rPr lang="en-US" altLang="cs-CZ" dirty="0" smtClean="0">
                <a:latin typeface="Arial" panose="020B0604020202020204" pitchFamily="34" charset="0"/>
                <a:cs typeface="Arial" panose="020B0604020202020204" pitchFamily="34" charset="0"/>
              </a:rPr>
              <a:t> </a:t>
            </a:r>
            <a:endParaRPr lang="en-US" altLang="cs-CZ" dirty="0">
              <a:latin typeface="Arial" panose="020B0604020202020204" pitchFamily="34" charset="0"/>
              <a:cs typeface="Arial" panose="020B0604020202020204" pitchFamily="34" charset="0"/>
            </a:endParaRPr>
          </a:p>
          <a:p>
            <a:r>
              <a:rPr lang="en-US" altLang="cs-CZ" dirty="0">
                <a:latin typeface="Arial" panose="020B0604020202020204" pitchFamily="34" charset="0"/>
                <a:cs typeface="Arial" panose="020B0604020202020204" pitchFamily="34" charset="0"/>
              </a:rPr>
              <a:t> Terminology: “Math </a:t>
            </a:r>
            <a:r>
              <a:rPr lang="en-US" altLang="cs-CZ" dirty="0">
                <a:latin typeface="Arial" panose="020B0604020202020204" pitchFamily="34" charset="0"/>
                <a:cs typeface="Arial" panose="020B0604020202020204" pitchFamily="34" charset="0"/>
                <a:hlinkClick r:id="rId6"/>
              </a:rPr>
              <a:t>terminology</a:t>
            </a:r>
            <a:r>
              <a:rPr lang="en-US" altLang="cs-CZ" dirty="0">
                <a:latin typeface="Arial" panose="020B0604020202020204" pitchFamily="34" charset="0"/>
                <a:cs typeface="Arial" panose="020B0604020202020204" pitchFamily="34" charset="0"/>
              </a:rPr>
              <a:t>”, “Math and </a:t>
            </a:r>
            <a:r>
              <a:rPr lang="en-US" altLang="cs-CZ" dirty="0">
                <a:latin typeface="Arial" panose="020B0604020202020204" pitchFamily="34" charset="0"/>
                <a:cs typeface="Arial" panose="020B0604020202020204" pitchFamily="34" charset="0"/>
                <a:hlinkClick r:id="rId7"/>
              </a:rPr>
              <a:t>Geometry</a:t>
            </a:r>
            <a:r>
              <a:rPr lang="en-US" altLang="cs-CZ" dirty="0">
                <a:latin typeface="Arial" panose="020B0604020202020204" pitchFamily="34" charset="0"/>
                <a:cs typeface="Arial" panose="020B0604020202020204" pitchFamily="34" charset="0"/>
              </a:rPr>
              <a:t> vocab”, Math </a:t>
            </a:r>
            <a:r>
              <a:rPr lang="en-US" altLang="cs-CZ" dirty="0">
                <a:latin typeface="Arial" panose="020B0604020202020204" pitchFamily="34" charset="0"/>
                <a:cs typeface="Arial" panose="020B0604020202020204" pitchFamily="34" charset="0"/>
                <a:hlinkClick r:id="rId8"/>
              </a:rPr>
              <a:t>terms</a:t>
            </a:r>
            <a:r>
              <a:rPr lang="en-US" altLang="cs-CZ" dirty="0">
                <a:latin typeface="Arial" panose="020B0604020202020204" pitchFamily="34" charset="0"/>
                <a:cs typeface="Arial" panose="020B0604020202020204" pitchFamily="34" charset="0"/>
              </a:rPr>
              <a:t> - list</a:t>
            </a:r>
          </a:p>
          <a:p>
            <a:r>
              <a:rPr lang="en-US" altLang="cs-CZ" dirty="0">
                <a:latin typeface="Arial" panose="020B0604020202020204" pitchFamily="34" charset="0"/>
                <a:cs typeface="Arial" panose="020B0604020202020204" pitchFamily="34" charset="0"/>
              </a:rPr>
              <a:t> Levels: “</a:t>
            </a:r>
            <a:r>
              <a:rPr lang="en-US" altLang="cs-CZ" u="sng" dirty="0">
                <a:latin typeface="Arial" panose="020B0604020202020204" pitchFamily="34" charset="0"/>
                <a:cs typeface="Arial" panose="020B0604020202020204" pitchFamily="34" charset="0"/>
                <a:hlinkClick r:id="rId9"/>
              </a:rPr>
              <a:t>Math Curriculum in various countries</a:t>
            </a:r>
            <a:r>
              <a:rPr lang="en-US" altLang="cs-CZ" dirty="0">
                <a:latin typeface="Arial" panose="020B0604020202020204" pitchFamily="34" charset="0"/>
                <a:cs typeface="Arial" panose="020B0604020202020204" pitchFamily="34" charset="0"/>
              </a:rPr>
              <a:t>”, </a:t>
            </a:r>
          </a:p>
          <a:p>
            <a:pPr>
              <a:buFont typeface="Wingdings" panose="05000000000000000000" pitchFamily="2" charset="2"/>
              <a:buNone/>
            </a:pPr>
            <a:r>
              <a:rPr lang="en-US" altLang="cs-CZ" dirty="0">
                <a:latin typeface="Arial" panose="020B0604020202020204" pitchFamily="34" charset="0"/>
                <a:cs typeface="Arial" panose="020B0604020202020204" pitchFamily="34" charset="0"/>
              </a:rPr>
              <a:t>“</a:t>
            </a:r>
            <a:r>
              <a:rPr lang="en-US" altLang="cs-CZ" dirty="0">
                <a:latin typeface="Arial" panose="020B0604020202020204" pitchFamily="34" charset="0"/>
                <a:cs typeface="Arial" panose="020B0604020202020204" pitchFamily="34" charset="0"/>
                <a:hlinkClick r:id="rId10" action="ppaction://hlinkfile"/>
              </a:rPr>
              <a:t>Teaching</a:t>
            </a:r>
            <a:r>
              <a:rPr lang="en-US" altLang="cs-CZ" dirty="0">
                <a:latin typeface="Arial" panose="020B0604020202020204" pitchFamily="34" charset="0"/>
                <a:cs typeface="Arial" panose="020B0604020202020204" pitchFamily="34" charset="0"/>
              </a:rPr>
              <a:t> Mathematics at secondary </a:t>
            </a:r>
            <a:r>
              <a:rPr lang="en-US" altLang="cs-CZ" dirty="0">
                <a:latin typeface="Arial" panose="020B0604020202020204" pitchFamily="34" charset="0"/>
                <a:cs typeface="Arial" panose="020B0604020202020204" pitchFamily="34" charset="0"/>
                <a:hlinkClick r:id="rId11"/>
              </a:rPr>
              <a:t>level</a:t>
            </a:r>
            <a:r>
              <a:rPr lang="en-US" altLang="cs-CZ" dirty="0">
                <a:latin typeface="Arial" panose="020B0604020202020204" pitchFamily="34" charset="0"/>
                <a:cs typeface="Arial" panose="020B0604020202020204" pitchFamily="34" charset="0"/>
              </a:rPr>
              <a:t>”</a:t>
            </a:r>
          </a:p>
          <a:p>
            <a:pPr eaLnBrk="1" hangingPunct="1">
              <a:lnSpc>
                <a:spcPct val="90000"/>
              </a:lnSpc>
              <a:spcBef>
                <a:spcPct val="0"/>
              </a:spcBef>
              <a:buClrTx/>
              <a:buSzTx/>
              <a:buFont typeface="Wingdings" panose="05000000000000000000" pitchFamily="2" charset="2"/>
              <a:buNone/>
            </a:pPr>
            <a:endParaRPr lang="cs-CZ" altLang="cs-CZ" dirty="0">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dirty="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dirty="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délník 1"/>
          <p:cNvSpPr>
            <a:spLocks noChangeArrowheads="1"/>
          </p:cNvSpPr>
          <p:nvPr/>
        </p:nvSpPr>
        <p:spPr bwMode="auto">
          <a:xfrm>
            <a:off x="395288" y="404813"/>
            <a:ext cx="8137525" cy="660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Step 2: Gathering Information</a:t>
            </a:r>
            <a:endParaRPr lang="en-US" altLang="cs-CZ" sz="400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r>
              <a:rPr lang="en-US" altLang="cs-CZ" sz="4000">
                <a:latin typeface="Arial" panose="020B0604020202020204" pitchFamily="34" charset="0"/>
                <a:cs typeface="Arial" panose="020B0604020202020204" pitchFamily="34" charset="0"/>
              </a:rPr>
              <a:t>Search terms 2: </a:t>
            </a:r>
            <a:endParaRPr lang="en-US" altLang="cs-CZ">
              <a:latin typeface="Arial" panose="020B0604020202020204" pitchFamily="34" charset="0"/>
              <a:cs typeface="Arial" panose="020B0604020202020204" pitchFamily="34" charset="0"/>
            </a:endParaRPr>
          </a:p>
          <a:p>
            <a:r>
              <a:rPr lang="en-US" altLang="cs-CZ">
                <a:latin typeface="Arial" panose="020B0604020202020204" pitchFamily="34" charset="0"/>
                <a:cs typeface="Arial" panose="020B0604020202020204" pitchFamily="34" charset="0"/>
              </a:rPr>
              <a:t> Warm-up: “</a:t>
            </a:r>
            <a:r>
              <a:rPr lang="en-US" altLang="cs-CZ">
                <a:latin typeface="Arial" panose="020B0604020202020204" pitchFamily="34" charset="0"/>
                <a:cs typeface="Arial" panose="020B0604020202020204" pitchFamily="34" charset="0"/>
                <a:hlinkClick r:id="rId2"/>
              </a:rPr>
              <a:t>Interesting facts about Math</a:t>
            </a:r>
            <a:r>
              <a:rPr lang="en-US" altLang="cs-CZ">
                <a:latin typeface="Arial" panose="020B0604020202020204" pitchFamily="34" charset="0"/>
                <a:cs typeface="Arial" panose="020B0604020202020204" pitchFamily="34" charset="0"/>
              </a:rPr>
              <a:t>”, “</a:t>
            </a:r>
            <a:r>
              <a:rPr lang="en-US" altLang="cs-CZ" u="sng">
                <a:latin typeface="Arial" panose="020B0604020202020204" pitchFamily="34" charset="0"/>
                <a:cs typeface="Arial" panose="020B0604020202020204" pitchFamily="34" charset="0"/>
                <a:hlinkClick r:id="rId3"/>
              </a:rPr>
              <a:t>Interesting Math problems</a:t>
            </a:r>
            <a:r>
              <a:rPr lang="en-US" altLang="cs-CZ">
                <a:latin typeface="Arial" panose="020B0604020202020204" pitchFamily="34" charset="0"/>
                <a:cs typeface="Arial" panose="020B0604020202020204" pitchFamily="34" charset="0"/>
              </a:rPr>
              <a:t>”, “Fibonacci </a:t>
            </a:r>
            <a:r>
              <a:rPr lang="en-US" altLang="cs-CZ">
                <a:latin typeface="Arial" panose="020B0604020202020204" pitchFamily="34" charset="0"/>
                <a:cs typeface="Arial" panose="020B0604020202020204" pitchFamily="34" charset="0"/>
                <a:hlinkClick r:id="rId4"/>
              </a:rPr>
              <a:t>numbers</a:t>
            </a:r>
            <a:r>
              <a:rPr lang="en-US" altLang="cs-CZ">
                <a:latin typeface="Arial" panose="020B0604020202020204" pitchFamily="34" charset="0"/>
                <a:cs typeface="Arial" panose="020B0604020202020204" pitchFamily="34" charset="0"/>
              </a:rPr>
              <a:t>”</a:t>
            </a:r>
          </a:p>
          <a:p>
            <a:r>
              <a:rPr lang="en-US" altLang="cs-CZ">
                <a:latin typeface="Arial" panose="020B0604020202020204" pitchFamily="34" charset="0"/>
                <a:cs typeface="Arial" panose="020B0604020202020204" pitchFamily="34" charset="0"/>
              </a:rPr>
              <a:t> Importance of Math: “</a:t>
            </a:r>
            <a:r>
              <a:rPr lang="en-US" altLang="cs-CZ">
                <a:latin typeface="Arial" panose="020B0604020202020204" pitchFamily="34" charset="0"/>
                <a:cs typeface="Arial" panose="020B0604020202020204" pitchFamily="34" charset="0"/>
                <a:hlinkClick r:id="rId5" action="ppaction://hlinkfile"/>
              </a:rPr>
              <a:t>Miscalculations</a:t>
            </a:r>
            <a:r>
              <a:rPr lang="en-US" altLang="cs-CZ">
                <a:latin typeface="Arial" panose="020B0604020202020204" pitchFamily="34" charset="0"/>
                <a:cs typeface="Arial" panose="020B0604020202020204" pitchFamily="34" charset="0"/>
              </a:rPr>
              <a:t> resulting in </a:t>
            </a:r>
            <a:r>
              <a:rPr lang="en-US" altLang="cs-CZ">
                <a:latin typeface="Arial" panose="020B0604020202020204" pitchFamily="34" charset="0"/>
                <a:cs typeface="Arial" panose="020B0604020202020204" pitchFamily="34" charset="0"/>
                <a:hlinkClick r:id="rId6"/>
              </a:rPr>
              <a:t>disasters</a:t>
            </a:r>
            <a:r>
              <a:rPr lang="en-US" altLang="cs-CZ">
                <a:latin typeface="Arial" panose="020B0604020202020204" pitchFamily="34" charset="0"/>
                <a:cs typeface="Arial" panose="020B0604020202020204" pitchFamily="34" charset="0"/>
              </a:rPr>
              <a:t>”, “</a:t>
            </a:r>
            <a:r>
              <a:rPr lang="en-US" altLang="cs-CZ" u="sng">
                <a:latin typeface="Arial" panose="020B0604020202020204" pitchFamily="34" charset="0"/>
                <a:cs typeface="Arial" panose="020B0604020202020204" pitchFamily="34" charset="0"/>
                <a:hlinkClick r:id="rId7"/>
              </a:rPr>
              <a:t>Impressive engineering projects</a:t>
            </a:r>
            <a:r>
              <a:rPr lang="en-US" altLang="cs-CZ">
                <a:latin typeface="Arial" panose="020B0604020202020204" pitchFamily="34" charset="0"/>
                <a:cs typeface="Arial" panose="020B0604020202020204" pitchFamily="34" charset="0"/>
              </a:rPr>
              <a:t>”</a:t>
            </a:r>
          </a:p>
          <a:p>
            <a:r>
              <a:rPr lang="en-US" altLang="cs-CZ">
                <a:latin typeface="Arial" panose="020B0604020202020204" pitchFamily="34" charset="0"/>
                <a:cs typeface="Arial" panose="020B0604020202020204" pitchFamily="34" charset="0"/>
              </a:rPr>
              <a:t> Math can be fun: “Human </a:t>
            </a:r>
            <a:r>
              <a:rPr lang="en-US" altLang="cs-CZ">
                <a:latin typeface="Arial" panose="020B0604020202020204" pitchFamily="34" charset="0"/>
                <a:cs typeface="Arial" panose="020B0604020202020204" pitchFamily="34" charset="0"/>
                <a:hlinkClick r:id="rId8"/>
              </a:rPr>
              <a:t>calculator</a:t>
            </a:r>
            <a:r>
              <a:rPr lang="en-US" altLang="cs-CZ">
                <a:latin typeface="Arial" panose="020B0604020202020204" pitchFamily="34" charset="0"/>
                <a:cs typeface="Arial" panose="020B0604020202020204" pitchFamily="34" charset="0"/>
              </a:rPr>
              <a:t>”, “Math tricks for fast </a:t>
            </a:r>
            <a:r>
              <a:rPr lang="en-US" altLang="cs-CZ">
                <a:latin typeface="Arial" panose="020B0604020202020204" pitchFamily="34" charset="0"/>
                <a:cs typeface="Arial" panose="020B0604020202020204" pitchFamily="34" charset="0"/>
                <a:hlinkClick r:id="rId9"/>
              </a:rPr>
              <a:t>calculation</a:t>
            </a:r>
            <a:r>
              <a:rPr lang="en-US" altLang="cs-CZ">
                <a:latin typeface="Arial" panose="020B0604020202020204" pitchFamily="34" charset="0"/>
                <a:cs typeface="Arial" panose="020B0604020202020204" pitchFamily="34" charset="0"/>
              </a:rPr>
              <a:t>”</a:t>
            </a: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délník 1"/>
          <p:cNvSpPr>
            <a:spLocks noChangeArrowheads="1"/>
          </p:cNvSpPr>
          <p:nvPr/>
        </p:nvSpPr>
        <p:spPr bwMode="auto">
          <a:xfrm>
            <a:off x="395288" y="404813"/>
            <a:ext cx="8353425" cy="77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Step 2: Gathering Information</a:t>
            </a:r>
            <a:endParaRPr lang="en-US" altLang="cs-CZ" sz="4000">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en-US"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Searching for texts and videos:	</a:t>
            </a:r>
          </a:p>
          <a:p>
            <a:pPr>
              <a:buFont typeface="Wingdings" panose="05000000000000000000" pitchFamily="2" charset="2"/>
              <a:buNone/>
            </a:pPr>
            <a:endParaRPr lang="en-US" altLang="cs-CZ">
              <a:latin typeface="Arial" panose="020B0604020202020204" pitchFamily="34" charset="0"/>
              <a:cs typeface="Arial" panose="020B0604020202020204" pitchFamily="34" charset="0"/>
            </a:endParaRPr>
          </a:p>
          <a:p>
            <a:r>
              <a:rPr lang="en-US" altLang="cs-CZ">
                <a:latin typeface="Arial" panose="020B0604020202020204" pitchFamily="34" charset="0"/>
                <a:cs typeface="Arial" panose="020B0604020202020204" pitchFamily="34" charset="0"/>
              </a:rPr>
              <a:t> Web of Science, </a:t>
            </a:r>
            <a:r>
              <a:rPr lang="en-US" altLang="cs-CZ">
                <a:latin typeface="Arial" panose="020B0604020202020204" pitchFamily="34" charset="0"/>
                <a:cs typeface="Arial" panose="020B0604020202020204" pitchFamily="34" charset="0"/>
                <a:hlinkClick r:id="rId2"/>
              </a:rPr>
              <a:t>Collins COBUILD online</a:t>
            </a:r>
            <a:r>
              <a:rPr lang="en-US"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hlinkClick r:id="rId3"/>
              </a:rPr>
              <a:t>edX</a:t>
            </a:r>
            <a:r>
              <a:rPr lang="en-US" altLang="cs-CZ">
                <a:latin typeface="Arial" panose="020B0604020202020204" pitchFamily="34" charset="0"/>
                <a:cs typeface="Arial" panose="020B0604020202020204" pitchFamily="34" charset="0"/>
              </a:rPr>
              <a:t>, TED </a:t>
            </a:r>
            <a:r>
              <a:rPr lang="en-US" altLang="cs-CZ">
                <a:latin typeface="Arial" panose="020B0604020202020204" pitchFamily="34" charset="0"/>
                <a:cs typeface="Arial" panose="020B0604020202020204" pitchFamily="34" charset="0"/>
                <a:hlinkClick r:id="rId4"/>
              </a:rPr>
              <a:t>talks</a:t>
            </a:r>
            <a:r>
              <a:rPr lang="en-US"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hlinkClick r:id="rId5"/>
              </a:rPr>
              <a:t>How Stuff Works</a:t>
            </a:r>
            <a:r>
              <a:rPr lang="en-US" altLang="cs-CZ">
                <a:latin typeface="Arial" panose="020B0604020202020204" pitchFamily="34" charset="0"/>
                <a:cs typeface="Arial" panose="020B0604020202020204" pitchFamily="34" charset="0"/>
              </a:rPr>
              <a:t>, </a:t>
            </a:r>
            <a:r>
              <a:rPr lang="en-US" altLang="cs-CZ" u="sng">
                <a:latin typeface="Arial" panose="020B0604020202020204" pitchFamily="34" charset="0"/>
                <a:cs typeface="Arial" panose="020B0604020202020204" pitchFamily="34" charset="0"/>
                <a:hlinkClick r:id="rId6"/>
              </a:rPr>
              <a:t>Coursera</a:t>
            </a:r>
            <a:r>
              <a:rPr lang="en-US" altLang="cs-CZ">
                <a:latin typeface="Arial" panose="020B0604020202020204" pitchFamily="34" charset="0"/>
                <a:cs typeface="Arial" panose="020B0604020202020204" pitchFamily="34" charset="0"/>
              </a:rPr>
              <a:t>, </a:t>
            </a:r>
          </a:p>
          <a:p>
            <a:pPr>
              <a:buFont typeface="Wingdings" panose="05000000000000000000" pitchFamily="2" charset="2"/>
              <a:buNone/>
            </a:pPr>
            <a:r>
              <a:rPr lang="en-US" altLang="cs-CZ">
                <a:latin typeface="Arial" panose="020B0604020202020204" pitchFamily="34" charset="0"/>
                <a:cs typeface="Arial" panose="020B0604020202020204" pitchFamily="34" charset="0"/>
              </a:rPr>
              <a:t>You Tube, </a:t>
            </a:r>
            <a:r>
              <a:rPr lang="en-US" altLang="cs-CZ" u="sng">
                <a:latin typeface="Arial" panose="020B0604020202020204" pitchFamily="34" charset="0"/>
                <a:cs typeface="Arial" panose="020B0604020202020204" pitchFamily="34" charset="0"/>
                <a:hlinkClick r:id="rId7"/>
              </a:rPr>
              <a:t>Math is Fun</a:t>
            </a:r>
            <a:r>
              <a:rPr lang="en-US"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hlinkClick r:id="rId8"/>
              </a:rPr>
              <a:t>How Things Work</a:t>
            </a:r>
            <a:r>
              <a:rPr lang="en-US"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hlinkClick r:id="rId9" action="ppaction://hlinkfile"/>
              </a:rPr>
              <a:t>EU</a:t>
            </a:r>
            <a:r>
              <a:rPr lang="en-US" altLang="cs-CZ">
                <a:latin typeface="Arial" panose="020B0604020202020204" pitchFamily="34" charset="0"/>
                <a:cs typeface="Arial" panose="020B0604020202020204" pitchFamily="34" charset="0"/>
              </a:rPr>
              <a:t> </a:t>
            </a:r>
            <a:r>
              <a:rPr lang="en-US" altLang="cs-CZ">
                <a:latin typeface="Arial" panose="020B0604020202020204" pitchFamily="34" charset="0"/>
                <a:cs typeface="Arial" panose="020B0604020202020204" pitchFamily="34" charset="0"/>
                <a:hlinkClick r:id="rId10"/>
              </a:rPr>
              <a:t>statistics</a:t>
            </a:r>
            <a:endParaRPr lang="en-US" altLang="cs-CZ">
              <a:latin typeface="Arial" panose="020B0604020202020204" pitchFamily="34" charset="0"/>
              <a:cs typeface="Arial" panose="020B0604020202020204" pitchFamily="34" charset="0"/>
            </a:endParaRPr>
          </a:p>
          <a:p>
            <a:pPr>
              <a:buFont typeface="Wingdings" panose="05000000000000000000" pitchFamily="2" charset="2"/>
              <a:buNone/>
            </a:pPr>
            <a:endParaRPr lang="en-US" altLang="cs-CZ">
              <a:latin typeface="Arial" panose="020B0604020202020204" pitchFamily="34" charset="0"/>
              <a:cs typeface="Arial" panose="020B0604020202020204" pitchFamily="34" charset="0"/>
            </a:endParaRPr>
          </a:p>
          <a:p>
            <a:r>
              <a:rPr lang="en-US" altLang="cs-CZ">
                <a:latin typeface="Arial" panose="020B0604020202020204" pitchFamily="34" charset="0"/>
                <a:cs typeface="Arial" panose="020B0604020202020204" pitchFamily="34" charset="0"/>
              </a:rPr>
              <a:t> Top universities: </a:t>
            </a:r>
            <a:r>
              <a:rPr lang="en-US" altLang="cs-CZ" u="sng">
                <a:latin typeface="Arial" panose="020B0604020202020204" pitchFamily="34" charset="0"/>
                <a:cs typeface="Arial" panose="020B0604020202020204" pitchFamily="34" charset="0"/>
                <a:hlinkClick r:id="rId11"/>
              </a:rPr>
              <a:t>Harvard</a:t>
            </a:r>
            <a:r>
              <a:rPr lang="en-US" altLang="cs-CZ">
                <a:latin typeface="Arial" panose="020B0604020202020204" pitchFamily="34" charset="0"/>
                <a:cs typeface="Arial" panose="020B0604020202020204" pitchFamily="34" charset="0"/>
              </a:rPr>
              <a:t>, </a:t>
            </a:r>
            <a:r>
              <a:rPr lang="en-US" altLang="cs-CZ" u="sng">
                <a:latin typeface="Arial" panose="020B0604020202020204" pitchFamily="34" charset="0"/>
                <a:cs typeface="Arial" panose="020B0604020202020204" pitchFamily="34" charset="0"/>
                <a:hlinkClick r:id="rId12"/>
              </a:rPr>
              <a:t>University of Tokyo</a:t>
            </a:r>
            <a:r>
              <a:rPr lang="en-US" altLang="cs-CZ">
                <a:latin typeface="Arial" panose="020B0604020202020204" pitchFamily="34" charset="0"/>
                <a:cs typeface="Arial" panose="020B0604020202020204" pitchFamily="34" charset="0"/>
              </a:rPr>
              <a:t>, </a:t>
            </a:r>
            <a:r>
              <a:rPr lang="en-US" altLang="cs-CZ" u="sng">
                <a:latin typeface="Arial" panose="020B0604020202020204" pitchFamily="34" charset="0"/>
                <a:cs typeface="Arial" panose="020B0604020202020204" pitchFamily="34" charset="0"/>
                <a:hlinkClick r:id="rId13"/>
              </a:rPr>
              <a:t>Massachusetts Institute of Technology</a:t>
            </a:r>
            <a:endParaRPr lang="en-US" altLang="cs-CZ">
              <a:latin typeface="Arial" panose="020B0604020202020204" pitchFamily="34" charset="0"/>
              <a:cs typeface="Arial" panose="020B0604020202020204" pitchFamily="34" charset="0"/>
            </a:endParaRPr>
          </a:p>
          <a:p>
            <a:pPr>
              <a:buFont typeface="Wingdings" panose="05000000000000000000" pitchFamily="2" charset="2"/>
              <a:buNone/>
            </a:pPr>
            <a:endParaRPr lang="cs-CZ" altLang="cs-CZ">
              <a:latin typeface="Arial" panose="020B0604020202020204" pitchFamily="34" charset="0"/>
              <a:cs typeface="Arial" panose="020B0604020202020204" pitchFamily="34" charset="0"/>
            </a:endParaRPr>
          </a:p>
          <a:p>
            <a:pPr eaLnBrk="1" hangingPunct="1">
              <a:lnSpc>
                <a:spcPct val="90000"/>
              </a:lnSpc>
              <a:spcBef>
                <a:spcPct val="0"/>
              </a:spcBef>
              <a:buClrTx/>
              <a:buSzTx/>
              <a:buFont typeface="Wingdings" panose="05000000000000000000" pitchFamily="2" charset="2"/>
              <a:buNone/>
            </a:pPr>
            <a:endParaRPr lang="cs-CZ" altLang="cs-CZ" sz="4000">
              <a:latin typeface="Arial" panose="020B0604020202020204" pitchFamily="34" charset="0"/>
              <a:cs typeface="Arial" panose="020B0604020202020204" pitchFamily="34" charset="0"/>
            </a:endParaRPr>
          </a:p>
          <a:p>
            <a:pPr>
              <a:spcBef>
                <a:spcPct val="0"/>
              </a:spcBef>
              <a:buClrTx/>
              <a:buSzTx/>
              <a:buFont typeface="Wingdings" panose="05000000000000000000" pitchFamily="2" charset="2"/>
              <a:buNone/>
            </a:pPr>
            <a:endParaRPr lang="en-US" altLang="cs-CZ" sz="40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délník 1"/>
          <p:cNvSpPr>
            <a:spLocks noChangeArrowheads="1"/>
          </p:cNvSpPr>
          <p:nvPr/>
        </p:nvSpPr>
        <p:spPr bwMode="auto">
          <a:xfrm>
            <a:off x="395288" y="404813"/>
            <a:ext cx="842486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Step 3: </a:t>
            </a:r>
          </a:p>
          <a:p>
            <a:pPr eaLnBrk="1" hangingPunct="1">
              <a:lnSpc>
                <a:spcPct val="90000"/>
              </a:lnSpc>
              <a:spcBef>
                <a:spcPct val="0"/>
              </a:spcBef>
              <a:buClrTx/>
              <a:buSzTx/>
              <a:buFont typeface="Wingdings" panose="05000000000000000000" pitchFamily="2" charset="2"/>
              <a:buNone/>
            </a:pPr>
            <a:r>
              <a:rPr lang="en-US" altLang="cs-CZ" sz="4000" b="1">
                <a:solidFill>
                  <a:schemeClr val="hlink"/>
                </a:solidFill>
                <a:latin typeface="Arial" panose="020B0604020202020204" pitchFamily="34" charset="0"/>
                <a:cs typeface="Arial" panose="020B0604020202020204" pitchFamily="34" charset="0"/>
              </a:rPr>
              <a:t>Adjusting the Level of English</a:t>
            </a:r>
          </a:p>
          <a:p>
            <a:pPr eaLnBrk="1" hangingPunct="1">
              <a:lnSpc>
                <a:spcPct val="90000"/>
              </a:lnSpc>
              <a:spcBef>
                <a:spcPct val="0"/>
              </a:spcBef>
              <a:buClrTx/>
              <a:buSzTx/>
              <a:buFont typeface="Wingdings" panose="05000000000000000000" pitchFamily="2" charset="2"/>
              <a:buNone/>
            </a:pPr>
            <a:r>
              <a:rPr lang="en-US" altLang="cs-CZ">
                <a:latin typeface="Arial" panose="020B0604020202020204" pitchFamily="34" charset="0"/>
                <a:cs typeface="Arial" panose="020B0604020202020204" pitchFamily="34" charset="0"/>
              </a:rPr>
              <a:t>	</a:t>
            </a:r>
          </a:p>
          <a:p>
            <a:r>
              <a:rPr lang="en-US" altLang="cs-CZ" u="sng">
                <a:latin typeface="Arial" panose="020B0604020202020204" pitchFamily="34" charset="0"/>
                <a:cs typeface="Arial" panose="020B0604020202020204" pitchFamily="34" charset="0"/>
                <a:hlinkClick r:id="rId2"/>
              </a:rPr>
              <a:t>roadtogrammar.com/textanalysis/</a:t>
            </a:r>
            <a:endParaRPr lang="en-US" altLang="cs-CZ">
              <a:latin typeface="Arial" panose="020B0604020202020204" pitchFamily="34" charset="0"/>
              <a:cs typeface="Arial" panose="020B0604020202020204" pitchFamily="34" charset="0"/>
            </a:endParaRPr>
          </a:p>
          <a:p>
            <a:r>
              <a:rPr lang="en-US" altLang="cs-CZ" u="sng">
                <a:latin typeface="Arial" panose="020B0604020202020204" pitchFamily="34" charset="0"/>
                <a:cs typeface="Arial" panose="020B0604020202020204" pitchFamily="34" charset="0"/>
                <a:hlinkClick r:id="rId3"/>
              </a:rPr>
              <a:t>cefr.duolingo.com/</a:t>
            </a:r>
            <a:endParaRPr lang="en-US" altLang="cs-CZ">
              <a:latin typeface="Arial" panose="020B0604020202020204" pitchFamily="34" charset="0"/>
              <a:cs typeface="Arial" panose="020B0604020202020204" pitchFamily="34" charset="0"/>
            </a:endParaRPr>
          </a:p>
          <a:p>
            <a:r>
              <a:rPr lang="en-US" altLang="cs-CZ" u="sng">
                <a:latin typeface="Arial" panose="020B0604020202020204" pitchFamily="34" charset="0"/>
                <a:cs typeface="Arial" panose="020B0604020202020204" pitchFamily="34" charset="0"/>
                <a:hlinkClick r:id="rId4"/>
              </a:rPr>
              <a:t>languageresearch.cambridge.org/wordlists/text-inspector</a:t>
            </a:r>
            <a:endParaRPr lang="en-US" altLang="cs-CZ">
              <a:latin typeface="Arial" panose="020B0604020202020204" pitchFamily="34" charset="0"/>
              <a:cs typeface="Arial" panose="020B0604020202020204" pitchFamily="34" charset="0"/>
            </a:endParaRPr>
          </a:p>
          <a:p>
            <a:pPr>
              <a:buFont typeface="Wingdings" panose="05000000000000000000" pitchFamily="2" charset="2"/>
              <a:buNone/>
            </a:pPr>
            <a:endParaRPr lang="en-US" altLang="cs-CZ" sz="1200">
              <a:latin typeface="Arial" panose="020B0604020202020204" pitchFamily="34" charset="0"/>
              <a:cs typeface="Arial" panose="020B0604020202020204" pitchFamily="34" charset="0"/>
            </a:endParaRPr>
          </a:p>
          <a:p>
            <a:pPr>
              <a:buFont typeface="Wingdings" panose="05000000000000000000" pitchFamily="2" charset="2"/>
              <a:buNone/>
            </a:pPr>
            <a:endParaRPr lang="en-US" altLang="cs-CZ" sz="1200">
              <a:latin typeface="Arial" panose="020B0604020202020204" pitchFamily="34" charset="0"/>
              <a:cs typeface="Arial" panose="020B0604020202020204" pitchFamily="34" charset="0"/>
            </a:endParaRPr>
          </a:p>
          <a:p>
            <a:pPr>
              <a:buFont typeface="Wingdings" panose="05000000000000000000" pitchFamily="2" charset="2"/>
              <a:buNone/>
            </a:pPr>
            <a:endParaRPr lang="en-US" altLang="cs-CZ" sz="1200">
              <a:latin typeface="Arial" panose="020B0604020202020204" pitchFamily="34" charset="0"/>
              <a:cs typeface="Arial" panose="020B0604020202020204" pitchFamily="34" charset="0"/>
            </a:endParaRPr>
          </a:p>
          <a:p>
            <a:pPr>
              <a:buFont typeface="Wingdings" panose="05000000000000000000" pitchFamily="2" charset="2"/>
              <a:buNone/>
            </a:pPr>
            <a:r>
              <a:rPr lang="en-US" altLang="cs-CZ" sz="1200">
                <a:latin typeface="Arial" panose="020B0604020202020204" pitchFamily="34" charset="0"/>
                <a:cs typeface="Arial" panose="020B0604020202020204" pitchFamily="34" charset="0"/>
                <a:hlinkClick r:id="rId5" action="ppaction://hlinkfile"/>
              </a:rPr>
              <a:t>Demo text</a:t>
            </a:r>
            <a:endParaRPr lang="en-US" altLang="cs-CZ" sz="12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roudění">
  <a:themeElements>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roudění">
      <a:majorFont>
        <a:latin typeface="Garamond"/>
        <a:ea typeface=""/>
        <a:cs typeface=""/>
      </a:majorFont>
      <a:minorFont>
        <a:latin typeface="Garamond"/>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oudění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oudění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oudění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oudění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udění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oudění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oudění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oudění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6519</TotalTime>
  <Words>655</Words>
  <Application>Microsoft Office PowerPoint</Application>
  <PresentationFormat>Předvádění na obrazovce (4:3)</PresentationFormat>
  <Paragraphs>146</Paragraphs>
  <Slides>20</Slides>
  <Notes>0</Notes>
  <HiddenSlides>0</HiddenSlides>
  <MMClips>2</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Garamond</vt:lpstr>
      <vt:lpstr>Wingdings</vt:lpstr>
      <vt:lpstr>Proudění</vt:lpstr>
      <vt:lpstr>   Innovation of the Content  of Academic English Courses  at the University of West Bohemia (UWB)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Mezinárodní konference „Interkulturní dimenze v cizích jazycích III."  Pardubice 9.-10.10. 2009</dc:title>
  <dc:creator>Svatka3</dc:creator>
  <cp:lastModifiedBy>Persona</cp:lastModifiedBy>
  <cp:revision>362</cp:revision>
  <dcterms:created xsi:type="dcterms:W3CDTF">2009-09-14T16:05:03Z</dcterms:created>
  <dcterms:modified xsi:type="dcterms:W3CDTF">2020-09-20T19:10:48Z</dcterms:modified>
</cp:coreProperties>
</file>