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4" r:id="rId1"/>
    <p:sldMasterId id="2147483706" r:id="rId2"/>
    <p:sldMasterId id="2147483718" r:id="rId3"/>
    <p:sldMasterId id="2147483730" r:id="rId4"/>
    <p:sldMasterId id="2147483742" r:id="rId5"/>
    <p:sldMasterId id="2147483754" r:id="rId6"/>
    <p:sldMasterId id="2147483819" r:id="rId7"/>
  </p:sldMasterIdLst>
  <p:notesMasterIdLst>
    <p:notesMasterId r:id="rId100"/>
  </p:notesMasterIdLst>
  <p:sldIdLst>
    <p:sldId id="256" r:id="rId8"/>
    <p:sldId id="1340" r:id="rId9"/>
    <p:sldId id="376" r:id="rId10"/>
    <p:sldId id="1336" r:id="rId11"/>
    <p:sldId id="1222" r:id="rId12"/>
    <p:sldId id="1236" r:id="rId13"/>
    <p:sldId id="265" r:id="rId14"/>
    <p:sldId id="1338" r:id="rId15"/>
    <p:sldId id="1339" r:id="rId16"/>
    <p:sldId id="1337" r:id="rId17"/>
    <p:sldId id="1233" r:id="rId18"/>
    <p:sldId id="1237" r:id="rId19"/>
    <p:sldId id="1334" r:id="rId20"/>
    <p:sldId id="1335" r:id="rId21"/>
    <p:sldId id="1093" r:id="rId22"/>
    <p:sldId id="1094" r:id="rId23"/>
    <p:sldId id="1092" r:id="rId24"/>
    <p:sldId id="1096" r:id="rId25"/>
    <p:sldId id="1097" r:id="rId26"/>
    <p:sldId id="1098" r:id="rId27"/>
    <p:sldId id="1099" r:id="rId28"/>
    <p:sldId id="1211" r:id="rId29"/>
    <p:sldId id="1106" r:id="rId30"/>
    <p:sldId id="1343" r:id="rId31"/>
    <p:sldId id="1344" r:id="rId32"/>
    <p:sldId id="1089" r:id="rId33"/>
    <p:sldId id="1213" r:id="rId34"/>
    <p:sldId id="1216" r:id="rId35"/>
    <p:sldId id="1101" r:id="rId36"/>
    <p:sldId id="1218" r:id="rId37"/>
    <p:sldId id="1090" r:id="rId38"/>
    <p:sldId id="1103" r:id="rId39"/>
    <p:sldId id="1186" r:id="rId40"/>
    <p:sldId id="1217" r:id="rId41"/>
    <p:sldId id="1214" r:id="rId42"/>
    <p:sldId id="1215" r:id="rId43"/>
    <p:sldId id="1345" r:id="rId44"/>
    <p:sldId id="1104" r:id="rId45"/>
    <p:sldId id="283" r:id="rId46"/>
    <p:sldId id="1105" r:id="rId47"/>
    <p:sldId id="288" r:id="rId48"/>
    <p:sldId id="1108" r:id="rId49"/>
    <p:sldId id="284" r:id="rId50"/>
    <p:sldId id="1109" r:id="rId51"/>
    <p:sldId id="470" r:id="rId52"/>
    <p:sldId id="1110" r:id="rId53"/>
    <p:sldId id="1346" r:id="rId54"/>
    <p:sldId id="1342" r:id="rId55"/>
    <p:sldId id="1185" r:id="rId56"/>
    <p:sldId id="291" r:id="rId57"/>
    <p:sldId id="290" r:id="rId58"/>
    <p:sldId id="1036" r:id="rId59"/>
    <p:sldId id="1347" r:id="rId60"/>
    <p:sldId id="257" r:id="rId61"/>
    <p:sldId id="1223" r:id="rId62"/>
    <p:sldId id="1224" r:id="rId63"/>
    <p:sldId id="262" r:id="rId64"/>
    <p:sldId id="261" r:id="rId65"/>
    <p:sldId id="1188" r:id="rId66"/>
    <p:sldId id="1348" r:id="rId67"/>
    <p:sldId id="1225" r:id="rId68"/>
    <p:sldId id="1189" r:id="rId69"/>
    <p:sldId id="1350" r:id="rId70"/>
    <p:sldId id="1351" r:id="rId71"/>
    <p:sldId id="267" r:id="rId72"/>
    <p:sldId id="602" r:id="rId73"/>
    <p:sldId id="268" r:id="rId74"/>
    <p:sldId id="603" r:id="rId75"/>
    <p:sldId id="589" r:id="rId76"/>
    <p:sldId id="604" r:id="rId77"/>
    <p:sldId id="606" r:id="rId78"/>
    <p:sldId id="607" r:id="rId79"/>
    <p:sldId id="1352" r:id="rId80"/>
    <p:sldId id="1200" r:id="rId81"/>
    <p:sldId id="1198" r:id="rId82"/>
    <p:sldId id="1199" r:id="rId83"/>
    <p:sldId id="1202" r:id="rId84"/>
    <p:sldId id="272" r:id="rId85"/>
    <p:sldId id="1206" r:id="rId86"/>
    <p:sldId id="1201" r:id="rId87"/>
    <p:sldId id="1207" r:id="rId88"/>
    <p:sldId id="1208" r:id="rId89"/>
    <p:sldId id="1353" r:id="rId90"/>
    <p:sldId id="1227" r:id="rId91"/>
    <p:sldId id="1228" r:id="rId92"/>
    <p:sldId id="1229" r:id="rId93"/>
    <p:sldId id="259" r:id="rId94"/>
    <p:sldId id="275" r:id="rId95"/>
    <p:sldId id="270" r:id="rId96"/>
    <p:sldId id="271" r:id="rId97"/>
    <p:sldId id="1230" r:id="rId98"/>
    <p:sldId id="273" r:id="rId9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ereza Butnikošarovská" initials="TB" lastIdx="114" clrIdx="0">
    <p:extLst>
      <p:ext uri="{19B8F6BF-5375-455C-9EA6-DF929625EA0E}">
        <p15:presenceInfo xmlns:p15="http://schemas.microsoft.com/office/powerpoint/2012/main" userId="S-1-5-21-814679447-739224277-2656530034-1388" providerId="AD"/>
      </p:ext>
    </p:extLst>
  </p:cmAuthor>
  <p:cmAuthor id="2" name="Tomáš Miler" initials="TM" lastIdx="5" clrIdx="1">
    <p:extLst>
      <p:ext uri="{19B8F6BF-5375-455C-9EA6-DF929625EA0E}">
        <p15:presenceInfo xmlns:p15="http://schemas.microsoft.com/office/powerpoint/2012/main" userId="20eb9922512c15d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46" autoAdjust="0"/>
    <p:restoredTop sz="95847" autoAdjust="0"/>
  </p:normalViewPr>
  <p:slideViewPr>
    <p:cSldViewPr snapToGrid="0">
      <p:cViewPr varScale="1">
        <p:scale>
          <a:sx n="108" d="100"/>
          <a:sy n="108" d="100"/>
        </p:scale>
        <p:origin x="576" y="108"/>
      </p:cViewPr>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 r:id="rId55" collapse="1"/>
      <p:sld r:id="rId56" collapse="1"/>
      <p:sld r:id="rId57" collapse="1"/>
      <p:sld r:id="rId58" collapse="1"/>
      <p:sld r:id="rId59" collapse="1"/>
      <p:sld r:id="rId60" collapse="1"/>
      <p:sld r:id="rId61" collapse="1"/>
      <p:sld r:id="rId62" collapse="1"/>
      <p:sld r:id="rId63" collapse="1"/>
      <p:sld r:id="rId64" collapse="1"/>
      <p:sld r:id="rId65" collapse="1"/>
      <p:sld r:id="rId66" collapse="1"/>
      <p:sld r:id="rId67" collapse="1"/>
      <p:sld r:id="rId68" collapse="1"/>
      <p:sld r:id="rId69" collapse="1"/>
    </p:sldLst>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presProps" Target="presProps.xml"/><Relationship Id="rId5" Type="http://schemas.openxmlformats.org/officeDocument/2006/relationships/slideMaster" Target="slideMasters/slideMaster5.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viewProps" Target="view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slide" Target="slides/slide81.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slideMaster" Target="slideMasters/slideMaster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s>
</file>

<file path=ppt/_rels/viewProps.xml.rels><?xml version="1.0" encoding="UTF-8" standalone="yes"?>
<Relationships xmlns="http://schemas.openxmlformats.org/package/2006/relationships"><Relationship Id="rId26" Type="http://schemas.openxmlformats.org/officeDocument/2006/relationships/slide" Target="slides/slide33.xml"/><Relationship Id="rId21" Type="http://schemas.openxmlformats.org/officeDocument/2006/relationships/slide" Target="slides/slide28.xml"/><Relationship Id="rId42" Type="http://schemas.openxmlformats.org/officeDocument/2006/relationships/slide" Target="slides/slide50.xml"/><Relationship Id="rId47" Type="http://schemas.openxmlformats.org/officeDocument/2006/relationships/slide" Target="slides/slide57.xml"/><Relationship Id="rId63" Type="http://schemas.openxmlformats.org/officeDocument/2006/relationships/slide" Target="slides/slide77.xml"/><Relationship Id="rId68" Type="http://schemas.openxmlformats.org/officeDocument/2006/relationships/slide" Target="slides/slide82.xml"/><Relationship Id="rId7" Type="http://schemas.openxmlformats.org/officeDocument/2006/relationships/slide" Target="slides/slide13.xml"/><Relationship Id="rId2" Type="http://schemas.openxmlformats.org/officeDocument/2006/relationships/slide" Target="slides/slide2.xml"/><Relationship Id="rId16" Type="http://schemas.openxmlformats.org/officeDocument/2006/relationships/slide" Target="slides/slide23.xml"/><Relationship Id="rId29" Type="http://schemas.openxmlformats.org/officeDocument/2006/relationships/slide" Target="slides/slide36.xml"/><Relationship Id="rId11" Type="http://schemas.openxmlformats.org/officeDocument/2006/relationships/slide" Target="slides/slide18.xml"/><Relationship Id="rId24" Type="http://schemas.openxmlformats.org/officeDocument/2006/relationships/slide" Target="slides/slide31.xml"/><Relationship Id="rId32" Type="http://schemas.openxmlformats.org/officeDocument/2006/relationships/slide" Target="slides/slide39.xml"/><Relationship Id="rId37" Type="http://schemas.openxmlformats.org/officeDocument/2006/relationships/slide" Target="slides/slide44.xml"/><Relationship Id="rId40" Type="http://schemas.openxmlformats.org/officeDocument/2006/relationships/slide" Target="slides/slide47.xml"/><Relationship Id="rId45" Type="http://schemas.openxmlformats.org/officeDocument/2006/relationships/slide" Target="slides/slide53.xml"/><Relationship Id="rId53" Type="http://schemas.openxmlformats.org/officeDocument/2006/relationships/slide" Target="slides/slide67.xml"/><Relationship Id="rId58" Type="http://schemas.openxmlformats.org/officeDocument/2006/relationships/slide" Target="slides/slide72.xml"/><Relationship Id="rId66" Type="http://schemas.openxmlformats.org/officeDocument/2006/relationships/slide" Target="slides/slide80.xml"/><Relationship Id="rId5" Type="http://schemas.openxmlformats.org/officeDocument/2006/relationships/slide" Target="slides/slide6.xml"/><Relationship Id="rId61" Type="http://schemas.openxmlformats.org/officeDocument/2006/relationships/slide" Target="slides/slide75.xml"/><Relationship Id="rId19" Type="http://schemas.openxmlformats.org/officeDocument/2006/relationships/slide" Target="slides/slide26.xml"/><Relationship Id="rId14" Type="http://schemas.openxmlformats.org/officeDocument/2006/relationships/slide" Target="slides/slide21.xml"/><Relationship Id="rId22" Type="http://schemas.openxmlformats.org/officeDocument/2006/relationships/slide" Target="slides/slide29.xml"/><Relationship Id="rId27" Type="http://schemas.openxmlformats.org/officeDocument/2006/relationships/slide" Target="slides/slide34.xml"/><Relationship Id="rId30" Type="http://schemas.openxmlformats.org/officeDocument/2006/relationships/slide" Target="slides/slide37.xml"/><Relationship Id="rId35" Type="http://schemas.openxmlformats.org/officeDocument/2006/relationships/slide" Target="slides/slide42.xml"/><Relationship Id="rId43" Type="http://schemas.openxmlformats.org/officeDocument/2006/relationships/slide" Target="slides/slide51.xml"/><Relationship Id="rId48" Type="http://schemas.openxmlformats.org/officeDocument/2006/relationships/slide" Target="slides/slide58.xml"/><Relationship Id="rId56" Type="http://schemas.openxmlformats.org/officeDocument/2006/relationships/slide" Target="slides/slide70.xml"/><Relationship Id="rId64" Type="http://schemas.openxmlformats.org/officeDocument/2006/relationships/slide" Target="slides/slide78.xml"/><Relationship Id="rId69" Type="http://schemas.openxmlformats.org/officeDocument/2006/relationships/slide" Target="slides/slide83.xml"/><Relationship Id="rId8" Type="http://schemas.openxmlformats.org/officeDocument/2006/relationships/slide" Target="slides/slide15.xml"/><Relationship Id="rId51" Type="http://schemas.openxmlformats.org/officeDocument/2006/relationships/slide" Target="slides/slide65.xml"/><Relationship Id="rId3" Type="http://schemas.openxmlformats.org/officeDocument/2006/relationships/slide" Target="slides/slide3.xml"/><Relationship Id="rId12" Type="http://schemas.openxmlformats.org/officeDocument/2006/relationships/slide" Target="slides/slide19.xml"/><Relationship Id="rId17" Type="http://schemas.openxmlformats.org/officeDocument/2006/relationships/slide" Target="slides/slide24.xml"/><Relationship Id="rId25" Type="http://schemas.openxmlformats.org/officeDocument/2006/relationships/slide" Target="slides/slide32.xml"/><Relationship Id="rId33" Type="http://schemas.openxmlformats.org/officeDocument/2006/relationships/slide" Target="slides/slide40.xml"/><Relationship Id="rId38" Type="http://schemas.openxmlformats.org/officeDocument/2006/relationships/slide" Target="slides/slide45.xml"/><Relationship Id="rId46" Type="http://schemas.openxmlformats.org/officeDocument/2006/relationships/slide" Target="slides/slide54.xml"/><Relationship Id="rId59" Type="http://schemas.openxmlformats.org/officeDocument/2006/relationships/slide" Target="slides/slide73.xml"/><Relationship Id="rId67" Type="http://schemas.openxmlformats.org/officeDocument/2006/relationships/slide" Target="slides/slide81.xml"/><Relationship Id="rId20" Type="http://schemas.openxmlformats.org/officeDocument/2006/relationships/slide" Target="slides/slide27.xml"/><Relationship Id="rId41" Type="http://schemas.openxmlformats.org/officeDocument/2006/relationships/slide" Target="slides/slide49.xml"/><Relationship Id="rId54" Type="http://schemas.openxmlformats.org/officeDocument/2006/relationships/slide" Target="slides/slide68.xml"/><Relationship Id="rId62" Type="http://schemas.openxmlformats.org/officeDocument/2006/relationships/slide" Target="slides/slide76.xml"/><Relationship Id="rId1" Type="http://schemas.openxmlformats.org/officeDocument/2006/relationships/slide" Target="slides/slide1.xml"/><Relationship Id="rId6" Type="http://schemas.openxmlformats.org/officeDocument/2006/relationships/slide" Target="slides/slide12.xml"/><Relationship Id="rId15" Type="http://schemas.openxmlformats.org/officeDocument/2006/relationships/slide" Target="slides/slide22.xml"/><Relationship Id="rId23" Type="http://schemas.openxmlformats.org/officeDocument/2006/relationships/slide" Target="slides/slide30.xml"/><Relationship Id="rId28" Type="http://schemas.openxmlformats.org/officeDocument/2006/relationships/slide" Target="slides/slide35.xml"/><Relationship Id="rId36" Type="http://schemas.openxmlformats.org/officeDocument/2006/relationships/slide" Target="slides/slide43.xml"/><Relationship Id="rId49" Type="http://schemas.openxmlformats.org/officeDocument/2006/relationships/slide" Target="slides/slide59.xml"/><Relationship Id="rId57" Type="http://schemas.openxmlformats.org/officeDocument/2006/relationships/slide" Target="slides/slide71.xml"/><Relationship Id="rId10" Type="http://schemas.openxmlformats.org/officeDocument/2006/relationships/slide" Target="slides/slide17.xml"/><Relationship Id="rId31" Type="http://schemas.openxmlformats.org/officeDocument/2006/relationships/slide" Target="slides/slide38.xml"/><Relationship Id="rId44" Type="http://schemas.openxmlformats.org/officeDocument/2006/relationships/slide" Target="slides/slide52.xml"/><Relationship Id="rId52" Type="http://schemas.openxmlformats.org/officeDocument/2006/relationships/slide" Target="slides/slide66.xml"/><Relationship Id="rId60" Type="http://schemas.openxmlformats.org/officeDocument/2006/relationships/slide" Target="slides/slide74.xml"/><Relationship Id="rId65" Type="http://schemas.openxmlformats.org/officeDocument/2006/relationships/slide" Target="slides/slide79.xml"/><Relationship Id="rId4" Type="http://schemas.openxmlformats.org/officeDocument/2006/relationships/slide" Target="slides/slide5.xml"/><Relationship Id="rId9" Type="http://schemas.openxmlformats.org/officeDocument/2006/relationships/slide" Target="slides/slide16.xml"/><Relationship Id="rId13" Type="http://schemas.openxmlformats.org/officeDocument/2006/relationships/slide" Target="slides/slide20.xml"/><Relationship Id="rId18" Type="http://schemas.openxmlformats.org/officeDocument/2006/relationships/slide" Target="slides/slide25.xml"/><Relationship Id="rId39" Type="http://schemas.openxmlformats.org/officeDocument/2006/relationships/slide" Target="slides/slide46.xml"/><Relationship Id="rId34" Type="http://schemas.openxmlformats.org/officeDocument/2006/relationships/slide" Target="slides/slide41.xml"/><Relationship Id="rId50" Type="http://schemas.openxmlformats.org/officeDocument/2006/relationships/slide" Target="slides/slide62.xml"/><Relationship Id="rId55" Type="http://schemas.openxmlformats.org/officeDocument/2006/relationships/slide" Target="slides/slide69.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10-05T17:01:06.178" idx="113">
    <p:pos x="6965" y="417"/>
    <p:text>nutné předělat</p:text>
    <p:extLst>
      <p:ext uri="{C676402C-5697-4E1C-873F-D02D1690AC5C}">
        <p15:threadingInfo xmlns:p15="http://schemas.microsoft.com/office/powerpoint/2012/main" timeZoneBias="-120"/>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C125B8-68E7-4420-91B0-C2427718AA42}" type="datetimeFigureOut">
              <a:rPr lang="cs-CZ" smtClean="0"/>
              <a:t>02.02.2026</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79E893-2CF1-4FDF-8931-A3A2F87A1C3A}" type="slidenum">
              <a:rPr lang="cs-CZ" smtClean="0"/>
              <a:t>‹#›</a:t>
            </a:fld>
            <a:endParaRPr lang="cs-CZ"/>
          </a:p>
        </p:txBody>
      </p:sp>
    </p:spTree>
    <p:extLst>
      <p:ext uri="{BB962C8B-B14F-4D97-AF65-F5344CB8AC3E}">
        <p14:creationId xmlns:p14="http://schemas.microsoft.com/office/powerpoint/2010/main" val="1337507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cs-CZ"/>
              <a:t>Kliknutím lze upravit styl.</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80695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632400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cs-CZ"/>
              <a:t>Kliknutím lze upravit styl.</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694347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75877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013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29507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7224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cs-CZ"/>
              <a:t>Kliknutím lze upravit styl.</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89660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cs-CZ"/>
              <a:t>Kliknutím lze upravit styl.</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622752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9272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cs-CZ"/>
              <a:t>Kliknutím lze upravit styl.</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93927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cs-CZ"/>
              <a:t>Kliknutím lze upravit styl.</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a:p>
        </p:txBody>
      </p:sp>
      <p:sp>
        <p:nvSpPr>
          <p:cNvPr id="4" name="Date Placeholder 3"/>
          <p:cNvSpPr>
            <a:spLocks noGrp="1"/>
          </p:cNvSpPr>
          <p:nvPr>
            <p:ph type="dt" sz="half" idx="10"/>
          </p:nvPr>
        </p:nvSpPr>
        <p:spPr/>
        <p:txBody>
          <a:bodyPr/>
          <a:lstStyle/>
          <a:p>
            <a:fld id="{BE3545F7-77F9-4401-AA0E-BF14C26D8903}"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8480202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E3545F7-77F9-4401-AA0E-BF14C26D8903}"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552110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cs-CZ"/>
              <a:t>Kliknutím lze upravit styl.</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BE3545F7-77F9-4401-AA0E-BF14C26D8903}"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39357211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Date Placeholder 4"/>
          <p:cNvSpPr>
            <a:spLocks noGrp="1"/>
          </p:cNvSpPr>
          <p:nvPr>
            <p:ph type="dt" sz="half" idx="10"/>
          </p:nvPr>
        </p:nvSpPr>
        <p:spPr/>
        <p:txBody>
          <a:bodyPr/>
          <a:lstStyle/>
          <a:p>
            <a:fld id="{BE3545F7-77F9-4401-AA0E-BF14C26D8903}"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3207107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Date Placeholder 6"/>
          <p:cNvSpPr>
            <a:spLocks noGrp="1"/>
          </p:cNvSpPr>
          <p:nvPr>
            <p:ph type="dt" sz="half" idx="10"/>
          </p:nvPr>
        </p:nvSpPr>
        <p:spPr/>
        <p:txBody>
          <a:bodyPr/>
          <a:lstStyle/>
          <a:p>
            <a:fld id="{BE3545F7-77F9-4401-AA0E-BF14C26D8903}" type="datetimeFigureOut">
              <a:rPr lang="en-US" smtClean="0"/>
              <a:pPr/>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20589555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Date Placeholder 2"/>
          <p:cNvSpPr>
            <a:spLocks noGrp="1"/>
          </p:cNvSpPr>
          <p:nvPr>
            <p:ph type="dt" sz="half" idx="10"/>
          </p:nvPr>
        </p:nvSpPr>
        <p:spPr/>
        <p:txBody>
          <a:bodyPr/>
          <a:lstStyle/>
          <a:p>
            <a:fld id="{BE3545F7-77F9-4401-AA0E-BF14C26D8903}" type="datetimeFigureOut">
              <a:rPr lang="en-US" smtClean="0"/>
              <a:pPr/>
              <a:t>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42866126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3545F7-77F9-4401-AA0E-BF14C26D8903}" type="datetimeFigureOut">
              <a:rPr lang="en-US" smtClean="0"/>
              <a:pPr/>
              <a:t>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812862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cs-CZ"/>
              <a:t>Kliknutím lze upravit styl.</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BE3545F7-77F9-4401-AA0E-BF14C26D8903}"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20098781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cs-CZ"/>
              <a:t>Kliknutím lze upravit styl.</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BE3545F7-77F9-4401-AA0E-BF14C26D8903}"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12724606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E3545F7-77F9-4401-AA0E-BF14C26D8903}"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25438120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cs-CZ"/>
              <a:t>Kliknutím lze upravit styl.</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E3545F7-77F9-4401-AA0E-BF14C26D8903}"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35919138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cs-CZ"/>
              <a:t>Kliknutím lze upravit styl.</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23408966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42762667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cs-CZ"/>
              <a:t>Kliknutím lze upravit styl.</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256B7A0F-5B99-4F35-9BDD-321CD3C098FF}"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426655254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Date Placeholder 4"/>
          <p:cNvSpPr>
            <a:spLocks noGrp="1"/>
          </p:cNvSpPr>
          <p:nvPr>
            <p:ph type="dt" sz="half" idx="10"/>
          </p:nvPr>
        </p:nvSpPr>
        <p:spPr/>
        <p:txBody>
          <a:bodyPr/>
          <a:lstStyle/>
          <a:p>
            <a:fld id="{256B7A0F-5B99-4F35-9BDD-321CD3C098FF}"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363728735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Date Placeholder 6"/>
          <p:cNvSpPr>
            <a:spLocks noGrp="1"/>
          </p:cNvSpPr>
          <p:nvPr>
            <p:ph type="dt" sz="half" idx="10"/>
          </p:nvPr>
        </p:nvSpPr>
        <p:spPr/>
        <p:txBody>
          <a:bodyPr/>
          <a:lstStyle/>
          <a:p>
            <a:fld id="{256B7A0F-5B99-4F35-9BDD-321CD3C098FF}" type="datetimeFigureOut">
              <a:rPr lang="en-US" smtClean="0"/>
              <a:pPr/>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38022639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Date Placeholder 2"/>
          <p:cNvSpPr>
            <a:spLocks noGrp="1"/>
          </p:cNvSpPr>
          <p:nvPr>
            <p:ph type="dt" sz="half" idx="10"/>
          </p:nvPr>
        </p:nvSpPr>
        <p:spPr/>
        <p:txBody>
          <a:bodyPr/>
          <a:lstStyle/>
          <a:p>
            <a:fld id="{256B7A0F-5B99-4F35-9BDD-321CD3C098FF}" type="datetimeFigureOut">
              <a:rPr lang="en-US" smtClean="0"/>
              <a:pPr/>
              <a:t>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4113377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6B7A0F-5B99-4F35-9BDD-321CD3C098FF}" type="datetimeFigureOut">
              <a:rPr lang="en-US" smtClean="0"/>
              <a:pPr/>
              <a:t>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2169091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cs-CZ"/>
              <a:t>Kliknutím lze upravit styl.</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256B7A0F-5B99-4F35-9BDD-321CD3C098FF}"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5884143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cs-CZ"/>
              <a:t>Kliknutím lze upravit styl.</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256B7A0F-5B99-4F35-9BDD-321CD3C098FF}"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25786631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6434087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cs-CZ"/>
              <a:t>Kliknutím lze upravit styl.</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5853187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cs-CZ"/>
              <a:t>Kliknutím lze upravit styl.</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28235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998325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cs-CZ"/>
              <a:t>Kliknutím lze upravit styl.</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375197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4648878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Date Placeholder 6"/>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135794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Date Placeholder 2"/>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843068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64937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cs-CZ"/>
              <a:t>Kliknutím lze upravit styl.</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621758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cs-CZ"/>
              <a:t>Kliknutím lze upravit styl.</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129130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48710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cs-CZ"/>
              <a:t>Kliknutím lze upravit styl.</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758820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cs-CZ"/>
              <a:t>Kliknutím lze upravit styl.</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a:p>
        </p:txBody>
      </p:sp>
      <p:sp>
        <p:nvSpPr>
          <p:cNvPr id="4" name="Date Placeholder 3"/>
          <p:cNvSpPr>
            <a:spLocks noGrp="1"/>
          </p:cNvSpPr>
          <p:nvPr>
            <p:ph type="dt" sz="half" idx="10"/>
          </p:nvPr>
        </p:nvSpPr>
        <p:spPr/>
        <p:txBody>
          <a:bodyPr/>
          <a:lstStyle/>
          <a:p>
            <a:fld id="{BE3545F7-77F9-4401-AA0E-BF14C26D8903}"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232350615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E3545F7-77F9-4401-AA0E-BF14C26D8903}"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322533298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cs-CZ"/>
              <a:t>Kliknutím lze upravit styl.</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BE3545F7-77F9-4401-AA0E-BF14C26D8903}"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12932678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Date Placeholder 4"/>
          <p:cNvSpPr>
            <a:spLocks noGrp="1"/>
          </p:cNvSpPr>
          <p:nvPr>
            <p:ph type="dt" sz="half" idx="10"/>
          </p:nvPr>
        </p:nvSpPr>
        <p:spPr/>
        <p:txBody>
          <a:bodyPr/>
          <a:lstStyle/>
          <a:p>
            <a:fld id="{BE3545F7-77F9-4401-AA0E-BF14C26D8903}"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9030945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Date Placeholder 6"/>
          <p:cNvSpPr>
            <a:spLocks noGrp="1"/>
          </p:cNvSpPr>
          <p:nvPr>
            <p:ph type="dt" sz="half" idx="10"/>
          </p:nvPr>
        </p:nvSpPr>
        <p:spPr/>
        <p:txBody>
          <a:bodyPr/>
          <a:lstStyle/>
          <a:p>
            <a:fld id="{BE3545F7-77F9-4401-AA0E-BF14C26D8903}" type="datetimeFigureOut">
              <a:rPr lang="en-US" smtClean="0"/>
              <a:pPr/>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339792280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Date Placeholder 2"/>
          <p:cNvSpPr>
            <a:spLocks noGrp="1"/>
          </p:cNvSpPr>
          <p:nvPr>
            <p:ph type="dt" sz="half" idx="10"/>
          </p:nvPr>
        </p:nvSpPr>
        <p:spPr/>
        <p:txBody>
          <a:bodyPr/>
          <a:lstStyle/>
          <a:p>
            <a:fld id="{BE3545F7-77F9-4401-AA0E-BF14C26D8903}" type="datetimeFigureOut">
              <a:rPr lang="en-US" smtClean="0"/>
              <a:pPr/>
              <a:t>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25602904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3545F7-77F9-4401-AA0E-BF14C26D8903}" type="datetimeFigureOut">
              <a:rPr lang="en-US" smtClean="0"/>
              <a:pPr/>
              <a:t>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32306543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cs-CZ"/>
              <a:t>Kliknutím lze upravit styl.</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BE3545F7-77F9-4401-AA0E-BF14C26D8903}"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296297317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cs-CZ"/>
              <a:t>Kliknutím lze upravit styl.</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BE3545F7-77F9-4401-AA0E-BF14C26D8903}"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4136107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E3545F7-77F9-4401-AA0E-BF14C26D8903}"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17723388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cs-CZ"/>
              <a:t>Kliknutím lze upravit styl.</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BE3545F7-77F9-4401-AA0E-BF14C26D8903}"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6E0586-5A1C-41FD-AA9D-07A4E729E633}" type="slidenum">
              <a:rPr lang="en-US" smtClean="0"/>
              <a:pPr/>
              <a:t>‹#›</a:t>
            </a:fld>
            <a:endParaRPr lang="en-US"/>
          </a:p>
        </p:txBody>
      </p:sp>
    </p:spTree>
    <p:extLst>
      <p:ext uri="{BB962C8B-B14F-4D97-AF65-F5344CB8AC3E}">
        <p14:creationId xmlns:p14="http://schemas.microsoft.com/office/powerpoint/2010/main" val="16501338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cs-CZ"/>
              <a:t>Kliknutím lze upravit styl.</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62873042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252813221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cs-CZ"/>
              <a:t>Kliknutím lze upravit styl.</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256B7A0F-5B99-4F35-9BDD-321CD3C098FF}"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33248628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Date Placeholder 4"/>
          <p:cNvSpPr>
            <a:spLocks noGrp="1"/>
          </p:cNvSpPr>
          <p:nvPr>
            <p:ph type="dt" sz="half" idx="10"/>
          </p:nvPr>
        </p:nvSpPr>
        <p:spPr/>
        <p:txBody>
          <a:bodyPr/>
          <a:lstStyle/>
          <a:p>
            <a:fld id="{256B7A0F-5B99-4F35-9BDD-321CD3C098FF}"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056081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cs-CZ"/>
              <a:t>Kliknutím lze upravit styl.</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7" name="Date Placeholder 6"/>
          <p:cNvSpPr>
            <a:spLocks noGrp="1"/>
          </p:cNvSpPr>
          <p:nvPr>
            <p:ph type="dt" sz="half" idx="10"/>
          </p:nvPr>
        </p:nvSpPr>
        <p:spPr/>
        <p:txBody>
          <a:bodyPr/>
          <a:lstStyle/>
          <a:p>
            <a:fld id="{256B7A0F-5B99-4F35-9BDD-321CD3C098FF}" type="datetimeFigureOut">
              <a:rPr lang="en-US" smtClean="0"/>
              <a:pPr/>
              <a:t>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295602826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Date Placeholder 2"/>
          <p:cNvSpPr>
            <a:spLocks noGrp="1"/>
          </p:cNvSpPr>
          <p:nvPr>
            <p:ph type="dt" sz="half" idx="10"/>
          </p:nvPr>
        </p:nvSpPr>
        <p:spPr/>
        <p:txBody>
          <a:bodyPr/>
          <a:lstStyle/>
          <a:p>
            <a:fld id="{256B7A0F-5B99-4F35-9BDD-321CD3C098FF}" type="datetimeFigureOut">
              <a:rPr lang="en-US" smtClean="0"/>
              <a:pPr/>
              <a:t>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256145123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6B7A0F-5B99-4F35-9BDD-321CD3C098FF}" type="datetimeFigureOut">
              <a:rPr lang="en-US" smtClean="0"/>
              <a:pPr/>
              <a:t>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57160056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cs-CZ"/>
              <a:t>Kliknutím lze upravit styl.</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256B7A0F-5B99-4F35-9BDD-321CD3C098FF}"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60788714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cs-CZ"/>
              <a:t>Kliknutím lze upravit styl.</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256B7A0F-5B99-4F35-9BDD-321CD3C098FF}" type="datetimeFigureOut">
              <a:rPr lang="en-US" smtClean="0"/>
              <a:pPr/>
              <a:t>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259986611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218003675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cs-CZ"/>
              <a:t>Kliknutím lze upravit styl.</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10"/>
          </p:nvPr>
        </p:nvSpPr>
        <p:spPr/>
        <p:txBody>
          <a:bodyPr/>
          <a:lstStyle/>
          <a:p>
            <a:fld id="{256B7A0F-5B99-4F35-9BDD-321CD3C098FF}" type="datetimeFigureOut">
              <a:rPr lang="en-US" smtClean="0"/>
              <a:pPr/>
              <a:t>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DAB3369-7666-44EB-AEA9-5FA9440DB40A}" type="slidenum">
              <a:rPr lang="en-US" smtClean="0"/>
              <a:pPr/>
              <a:t>‹#›</a:t>
            </a:fld>
            <a:endParaRPr lang="en-US"/>
          </a:p>
        </p:txBody>
      </p:sp>
    </p:spTree>
    <p:extLst>
      <p:ext uri="{BB962C8B-B14F-4D97-AF65-F5344CB8AC3E}">
        <p14:creationId xmlns:p14="http://schemas.microsoft.com/office/powerpoint/2010/main" val="103393115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cs-CZ"/>
              <a:t>Kliknutím lze upravit styl.</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86203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cs-CZ"/>
              <a:t>Kliknutím lze upravit styl.</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2930576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cs-CZ"/>
              <a:t>Kliknutím lze upravit styl.</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7579187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7328233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cs-CZ"/>
              <a:t>Kliknutím lze upravit styl.</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5146280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733110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165430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cs-CZ"/>
              <a:t>Kliknutím lze upravit styl.</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328736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cs-CZ"/>
              <a:t>Kliknutím lze upravit styl.</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cs-CZ"/>
              <a:t>Kliknutím na ikonu přidáte obrázek.</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878955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Název a popisek">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cs-CZ"/>
              <a:t>Kliknutím lze upravit styl.</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73420933"/>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Citace s popiskem">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cs-CZ"/>
              <a:t>Kliknutím lze upravit styl.</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Upravte styly předlohy textu.</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smtClean="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3346143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Jmenovka">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cs-CZ"/>
              <a:t>Kliknutím lze upravit styl.</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cs-CZ"/>
              <a:t>Upravte styly předlohy textu.</a:t>
            </a:r>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902433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Jmenovka s citací">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cs-CZ"/>
              <a:t>Kliknutím lze upravit styl.</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Upravte styly předlohy textu.</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cs-CZ"/>
              <a:t>Upravte styly předlohy textu.</a:t>
            </a:r>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846157137"/>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Pravda nebo nepravda">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cs-CZ"/>
              <a:t>Kliknutím lze upravit styl.</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cs-CZ"/>
              <a:t>Upravte styly předlohy textu.</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cs-CZ"/>
              <a:t>Upravte styly předlohy textu.</a:t>
            </a:r>
          </a:p>
        </p:txBody>
      </p:sp>
      <p:sp>
        <p:nvSpPr>
          <p:cNvPr id="5" name="Date Placeholder 4"/>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3884015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ncho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5092879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cs-CZ"/>
              <a:t>Kliknutím lze upravit styl.</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260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2.jp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2.jp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theme" Target="../theme/theme7.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cs-CZ"/>
              <a:t>Kliknutím lze upravit styl.</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2/2/2026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31905279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cs-CZ"/>
              <a:t>Kliknutím lze upravit styl.</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545F7-77F9-4401-AA0E-BF14C26D8903}" type="datetimeFigureOut">
              <a:rPr lang="en-US" smtClean="0"/>
              <a:pPr/>
              <a:t>2/2/2026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E0586-5A1C-41FD-AA9D-07A4E729E633}" type="slidenum">
              <a:rPr lang="en-US" smtClean="0"/>
              <a:pPr/>
              <a:t>‹#›</a:t>
            </a:fld>
            <a:endParaRPr lang="en-US"/>
          </a:p>
        </p:txBody>
      </p:sp>
    </p:spTree>
    <p:extLst>
      <p:ext uri="{BB962C8B-B14F-4D97-AF65-F5344CB8AC3E}">
        <p14:creationId xmlns:p14="http://schemas.microsoft.com/office/powerpoint/2010/main" val="334841103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cs-CZ"/>
              <a:t>Kliknutím lze upravit styl.</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6B7A0F-5B99-4F35-9BDD-321CD3C098FF}" type="datetimeFigureOut">
              <a:rPr lang="en-US" smtClean="0"/>
              <a:pPr/>
              <a:t>2/2/2026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B3369-7666-44EB-AEA9-5FA9440DB40A}" type="slidenum">
              <a:rPr lang="en-US" smtClean="0"/>
              <a:pPr/>
              <a:t>‹#›</a:t>
            </a:fld>
            <a:endParaRPr lang="en-US"/>
          </a:p>
        </p:txBody>
      </p:sp>
    </p:spTree>
    <p:extLst>
      <p:ext uri="{BB962C8B-B14F-4D97-AF65-F5344CB8AC3E}">
        <p14:creationId xmlns:p14="http://schemas.microsoft.com/office/powerpoint/2010/main" val="1014089685"/>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cs-CZ"/>
              <a:t>Kliknutím lze upravit styl.</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2/2/2026</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10568489"/>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cs-CZ"/>
              <a:t>Kliknutím lze upravit styl.</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3545F7-77F9-4401-AA0E-BF14C26D8903}" type="datetimeFigureOut">
              <a:rPr lang="en-US" smtClean="0"/>
              <a:pPr/>
              <a:t>2/2/2026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6E0586-5A1C-41FD-AA9D-07A4E729E633}" type="slidenum">
              <a:rPr lang="en-US" smtClean="0"/>
              <a:pPr/>
              <a:t>‹#›</a:t>
            </a:fld>
            <a:endParaRPr lang="en-US"/>
          </a:p>
        </p:txBody>
      </p:sp>
    </p:spTree>
    <p:extLst>
      <p:ext uri="{BB962C8B-B14F-4D97-AF65-F5344CB8AC3E}">
        <p14:creationId xmlns:p14="http://schemas.microsoft.com/office/powerpoint/2010/main" val="131306233"/>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cs-CZ"/>
              <a:t>Kliknutím lze upravit styl.</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6B7A0F-5B99-4F35-9BDD-321CD3C098FF}" type="datetimeFigureOut">
              <a:rPr lang="en-US" smtClean="0"/>
              <a:pPr/>
              <a:t>2/2/2026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DAB3369-7666-44EB-AEA9-5FA9440DB40A}" type="slidenum">
              <a:rPr lang="en-US" smtClean="0"/>
              <a:pPr/>
              <a:t>‹#›</a:t>
            </a:fld>
            <a:endParaRPr lang="en-US"/>
          </a:p>
        </p:txBody>
      </p:sp>
    </p:spTree>
    <p:extLst>
      <p:ext uri="{BB962C8B-B14F-4D97-AF65-F5344CB8AC3E}">
        <p14:creationId xmlns:p14="http://schemas.microsoft.com/office/powerpoint/2010/main" val="327601727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cs-CZ"/>
              <a:t>Kliknutím lze upravit styl.</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2/2/2026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786827814"/>
      </p:ext>
    </p:extLst>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 id="2147483831" r:id="rId12"/>
    <p:sldLayoutId id="2147483832" r:id="rId13"/>
    <p:sldLayoutId id="2147483833" r:id="rId14"/>
    <p:sldLayoutId id="2147483834" r:id="rId15"/>
    <p:sldLayoutId id="2147483835"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68.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8.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8.xml"/><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xml.rels><?xml version="1.0" encoding="UTF-8" standalone="yes"?>
<Relationships xmlns="http://schemas.openxmlformats.org/package/2006/relationships"><Relationship Id="rId3" Type="http://schemas.openxmlformats.org/officeDocument/2006/relationships/hyperlink" Target="https://doc-public.zcu.cz/rest/cmis/document/workspace:/SpacesStore/37a735bf-6eae-45be-a977-5ba43ca5f7a8/content" TargetMode="External"/><Relationship Id="rId2" Type="http://schemas.openxmlformats.org/officeDocument/2006/relationships/hyperlink" Target="https://doc-public.zcu.cz/rest/cmis/document/workspace:/SpacesStore/25cfa3db-86cf-42e4-9e5f-2988be2e19de/content" TargetMode="External"/><Relationship Id="rId1" Type="http://schemas.openxmlformats.org/officeDocument/2006/relationships/slideLayout" Target="../slideLayouts/slideLayout68.xml"/></Relationships>
</file>

<file path=ppt/slides/_rels/slide9.xml.rels><?xml version="1.0" encoding="UTF-8" standalone="yes"?>
<Relationships xmlns="http://schemas.openxmlformats.org/package/2006/relationships"><Relationship Id="rId2" Type="http://schemas.openxmlformats.org/officeDocument/2006/relationships/hyperlink" Target="https://doc-public.zcu.cz/rest/cmis/document/workspace:/SpacesStore/d7190b95-1964-46fe-b5d7-d06dd32a4858/content" TargetMode="Externa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hyperlink" Target="https://doc-public.zcu.cz/rest/cmis/document/workspace:/SpacesStore/d66bb04b-7f33-4077-9c1e-b0241e89208f/content" TargetMode="External"/><Relationship Id="rId2" Type="http://schemas.openxmlformats.org/officeDocument/2006/relationships/hyperlink" Target="https://doc-public.zcu.cz/rest/cmis/document/workspace:/SpacesStore/a258c1aa-668c-4886-85bc-62bdecef1351/content" TargetMode="External"/><Relationship Id="rId1" Type="http://schemas.openxmlformats.org/officeDocument/2006/relationships/slideLayout" Target="../slideLayouts/slideLayout68.xml"/><Relationship Id="rId4" Type="http://schemas.openxmlformats.org/officeDocument/2006/relationships/hyperlink" Target="mailto:podatelna@zcu.cz"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8.xml"/></Relationships>
</file>

<file path=ppt/slides/_rels/slide3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6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6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6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6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68.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58.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68.xml"/></Relationships>
</file>

<file path=ppt/slides/_rels/slide5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6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1.xml.rels><?xml version="1.0" encoding="UTF-8" standalone="yes"?>
<Relationships xmlns="http://schemas.openxmlformats.org/package/2006/relationships"><Relationship Id="rId2" Type="http://schemas.openxmlformats.org/officeDocument/2006/relationships/hyperlink" Target="https://doc-public.zcu.cz/rest/cmis/document/workspace:/SpacesStore/8c91c9c4-fca8-4ef6-9443-ef446565b06e/content" TargetMode="External"/><Relationship Id="rId1" Type="http://schemas.openxmlformats.org/officeDocument/2006/relationships/slideLayout" Target="../slideLayouts/slideLayout6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8.xml"/></Relationships>
</file>

<file path=ppt/slides/_rels/slide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6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6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6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4.xml.rels><?xml version="1.0" encoding="UTF-8" standalone="yes"?>
<Relationships xmlns="http://schemas.openxmlformats.org/package/2006/relationships"><Relationship Id="rId3" Type="http://schemas.openxmlformats.org/officeDocument/2006/relationships/hyperlink" Target="mailto:sylva@ps.zcu.cz" TargetMode="External"/><Relationship Id="rId2" Type="http://schemas.openxmlformats.org/officeDocument/2006/relationships/hyperlink" Target="mailto:puferova@rek.zcu.cz" TargetMode="External"/><Relationship Id="rId1" Type="http://schemas.openxmlformats.org/officeDocument/2006/relationships/slideLayout" Target="../slideLayouts/slideLayout68.xml"/></Relationships>
</file>

<file path=ppt/slides/_rels/slide7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8.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7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8.xml"/></Relationships>
</file>

<file path=ppt/slides/_rels/slide8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86.xml.rels><?xml version="1.0" encoding="UTF-8" standalone="yes"?>
<Relationships xmlns="http://schemas.openxmlformats.org/package/2006/relationships"><Relationship Id="rId2" Type="http://schemas.openxmlformats.org/officeDocument/2006/relationships/hyperlink" Target="https://doc-public.zcu.cz/rest/cmis/document/workspace:/SpacesStore/26775124-f87f-4998-9314-134a8aa3e667/content" TargetMode="External"/><Relationship Id="rId1" Type="http://schemas.openxmlformats.org/officeDocument/2006/relationships/slideLayout" Target="../slideLayouts/slideLayout68.xml"/></Relationships>
</file>

<file path=ppt/slides/_rels/slide87.xml.rels><?xml version="1.0" encoding="UTF-8" standalone="yes"?>
<Relationships xmlns="http://schemas.openxmlformats.org/package/2006/relationships"><Relationship Id="rId2" Type="http://schemas.openxmlformats.org/officeDocument/2006/relationships/hyperlink" Target="https://doc-public.zcu.cz/rest/cmis/document/workspace:/SpacesStore/da795a43-1b5c-42e2-90de-29603e417771/content" TargetMode="External"/><Relationship Id="rId1" Type="http://schemas.openxmlformats.org/officeDocument/2006/relationships/slideLayout" Target="../slideLayouts/slideLayout68.xml"/></Relationships>
</file>

<file path=ppt/slides/_rels/slide8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68.xml"/></Relationships>
</file>

<file path=ppt/slides/_rels/slide8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68.xml"/></Relationships>
</file>

<file path=ppt/slides/_rels/slide9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8.xml"/></Relationships>
</file>

<file path=ppt/slides/_rels/slide9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8.xml"/></Relationships>
</file>

<file path=ppt/slides/_rels/slide92.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hyperlink" Target="https://doc-public.zcu.cz/rest/cmis/document/workspace:/SpacesStore/99aebb24-cf73-4b8f-99a6-a67ecaa63d36/content" TargetMode="External"/><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5511C76-A0A8-4E72-8C7F-9283C1F37271}"/>
              </a:ext>
            </a:extLst>
          </p:cNvPr>
          <p:cNvSpPr>
            <a:spLocks noGrp="1"/>
          </p:cNvSpPr>
          <p:nvPr>
            <p:ph type="ctrTitle"/>
          </p:nvPr>
        </p:nvSpPr>
        <p:spPr/>
        <p:txBody>
          <a:bodyPr>
            <a:normAutofit fontScale="90000"/>
          </a:bodyPr>
          <a:lstStyle/>
          <a:p>
            <a:r>
              <a:rPr lang="cs-CZ" dirty="0"/>
              <a:t>E-spis: </a:t>
            </a:r>
            <a:br>
              <a:rPr lang="cs-CZ" dirty="0"/>
            </a:br>
            <a:r>
              <a:rPr lang="cs-CZ" dirty="0"/>
              <a:t>Proces archivace a skartace</a:t>
            </a:r>
          </a:p>
        </p:txBody>
      </p:sp>
      <p:sp>
        <p:nvSpPr>
          <p:cNvPr id="3" name="Podnadpis 2">
            <a:extLst>
              <a:ext uri="{FF2B5EF4-FFF2-40B4-BE49-F238E27FC236}">
                <a16:creationId xmlns:a16="http://schemas.microsoft.com/office/drawing/2014/main" id="{E26B4DE1-980F-431D-AF49-04200430A5F5}"/>
              </a:ext>
            </a:extLst>
          </p:cNvPr>
          <p:cNvSpPr>
            <a:spLocks noGrp="1"/>
          </p:cNvSpPr>
          <p:nvPr>
            <p:ph type="subTitle" idx="1"/>
          </p:nvPr>
        </p:nvSpPr>
        <p:spPr/>
        <p:txBody>
          <a:bodyPr/>
          <a:lstStyle/>
          <a:p>
            <a:r>
              <a:rPr lang="cs-CZ" dirty="0"/>
              <a:t>Uzavření dokumentů/spisů, založení ukládacích jednotek a jejich přesun do spisovny</a:t>
            </a:r>
          </a:p>
        </p:txBody>
      </p:sp>
    </p:spTree>
    <p:extLst>
      <p:ext uri="{BB962C8B-B14F-4D97-AF65-F5344CB8AC3E}">
        <p14:creationId xmlns:p14="http://schemas.microsoft.com/office/powerpoint/2010/main" val="2087555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93BBF-0D34-4CEC-B60B-75E51A704E3F}"/>
              </a:ext>
            </a:extLst>
          </p:cNvPr>
          <p:cNvSpPr>
            <a:spLocks noGrp="1"/>
          </p:cNvSpPr>
          <p:nvPr>
            <p:ph type="title"/>
          </p:nvPr>
        </p:nvSpPr>
        <p:spPr>
          <a:xfrm>
            <a:off x="2140862" y="3429000"/>
            <a:ext cx="8911687" cy="1280890"/>
          </a:xfrm>
        </p:spPr>
        <p:txBody>
          <a:bodyPr>
            <a:normAutofit/>
          </a:bodyPr>
          <a:lstStyle/>
          <a:p>
            <a:r>
              <a:rPr lang="cs-CZ" sz="5400" b="1" dirty="0">
                <a:solidFill>
                  <a:schemeClr val="accent1">
                    <a:lumMod val="75000"/>
                  </a:schemeClr>
                </a:solidFill>
                <a:latin typeface="Arial" panose="020B0604020202020204" pitchFamily="34" charset="0"/>
                <a:cs typeface="Arial" panose="020B0604020202020204" pitchFamily="34" charset="0"/>
              </a:rPr>
              <a:t>1. O čem to je?</a:t>
            </a:r>
            <a:endParaRPr lang="en-GB" sz="54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91459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7" name="Obrázek 726" descr="User-Executive-Blue-icon.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45532" y="3055144"/>
            <a:ext cx="57626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28" name="Přímá spojovací šipka 6"/>
          <p:cNvCxnSpPr/>
          <p:nvPr/>
        </p:nvCxnSpPr>
        <p:spPr>
          <a:xfrm>
            <a:off x="3059908" y="4912520"/>
            <a:ext cx="7000875" cy="1587"/>
          </a:xfrm>
          <a:prstGeom prst="straightConnector1">
            <a:avLst/>
          </a:prstGeom>
          <a:ln>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729" name="Přímá spojovací šipka 8"/>
          <p:cNvCxnSpPr/>
          <p:nvPr/>
        </p:nvCxnSpPr>
        <p:spPr>
          <a:xfrm rot="5400000" flipH="1" flipV="1">
            <a:off x="915988" y="2768600"/>
            <a:ext cx="4286250" cy="1588"/>
          </a:xfrm>
          <a:prstGeom prst="straightConnector1">
            <a:avLst/>
          </a:prstGeom>
          <a:ln>
            <a:solidFill>
              <a:srgbClr val="0070C0"/>
            </a:solidFill>
            <a:tailEnd type="arrow"/>
          </a:ln>
        </p:spPr>
        <p:style>
          <a:lnRef idx="1">
            <a:schemeClr val="accent2"/>
          </a:lnRef>
          <a:fillRef idx="0">
            <a:schemeClr val="accent2"/>
          </a:fillRef>
          <a:effectRef idx="0">
            <a:schemeClr val="accent2"/>
          </a:effectRef>
          <a:fontRef idx="minor">
            <a:schemeClr val="tx1"/>
          </a:fontRef>
        </p:style>
      </p:cxnSp>
      <p:sp>
        <p:nvSpPr>
          <p:cNvPr id="730" name="TextovéPole 10"/>
          <p:cNvSpPr txBox="1">
            <a:spLocks noChangeArrowheads="1"/>
          </p:cNvSpPr>
          <p:nvPr/>
        </p:nvSpPr>
        <p:spPr bwMode="auto">
          <a:xfrm>
            <a:off x="3059908" y="5769770"/>
            <a:ext cx="9286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0"/>
              </a:spcBef>
              <a:buClrTx/>
              <a:buFontTx/>
              <a:buNone/>
            </a:pPr>
            <a:r>
              <a:rPr lang="cs-CZ" altLang="cs-CZ" sz="1200" dirty="0"/>
              <a:t>Podatelna</a:t>
            </a:r>
          </a:p>
        </p:txBody>
      </p:sp>
      <p:sp>
        <p:nvSpPr>
          <p:cNvPr id="731" name="TextovéPole 11"/>
          <p:cNvSpPr txBox="1">
            <a:spLocks noChangeArrowheads="1"/>
          </p:cNvSpPr>
          <p:nvPr/>
        </p:nvSpPr>
        <p:spPr bwMode="auto">
          <a:xfrm>
            <a:off x="4488657" y="5769769"/>
            <a:ext cx="13573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0"/>
              </a:spcBef>
              <a:buClrTx/>
              <a:buFontTx/>
              <a:buNone/>
            </a:pPr>
            <a:r>
              <a:rPr lang="cs-CZ" altLang="cs-CZ" sz="1200"/>
              <a:t>Sekretářka odboru</a:t>
            </a:r>
          </a:p>
        </p:txBody>
      </p:sp>
      <p:sp>
        <p:nvSpPr>
          <p:cNvPr id="732" name="TextovéPole 12"/>
          <p:cNvSpPr txBox="1">
            <a:spLocks noChangeArrowheads="1"/>
          </p:cNvSpPr>
          <p:nvPr/>
        </p:nvSpPr>
        <p:spPr bwMode="auto">
          <a:xfrm>
            <a:off x="6346032" y="5769770"/>
            <a:ext cx="7858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0"/>
              </a:spcBef>
              <a:buClrTx/>
              <a:buFontTx/>
              <a:buNone/>
            </a:pPr>
            <a:r>
              <a:rPr lang="cs-CZ" altLang="cs-CZ" sz="1200"/>
              <a:t>Referent</a:t>
            </a:r>
          </a:p>
        </p:txBody>
      </p:sp>
      <p:sp>
        <p:nvSpPr>
          <p:cNvPr id="733" name="TextovéPole 13"/>
          <p:cNvSpPr txBox="1">
            <a:spLocks noChangeArrowheads="1"/>
          </p:cNvSpPr>
          <p:nvPr/>
        </p:nvSpPr>
        <p:spPr bwMode="auto">
          <a:xfrm>
            <a:off x="8346282" y="5769770"/>
            <a:ext cx="13573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0"/>
              </a:spcBef>
              <a:buClrTx/>
              <a:buFontTx/>
              <a:buNone/>
            </a:pPr>
            <a:r>
              <a:rPr lang="cs-CZ" altLang="cs-CZ" sz="1200"/>
              <a:t>Vedoucí</a:t>
            </a:r>
          </a:p>
        </p:txBody>
      </p:sp>
      <p:sp>
        <p:nvSpPr>
          <p:cNvPr id="734" name="TextovéPole 14"/>
          <p:cNvSpPr txBox="1">
            <a:spLocks noChangeArrowheads="1"/>
          </p:cNvSpPr>
          <p:nvPr/>
        </p:nvSpPr>
        <p:spPr bwMode="auto">
          <a:xfrm>
            <a:off x="2202657" y="4698207"/>
            <a:ext cx="8572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0"/>
              </a:spcBef>
              <a:buClrTx/>
              <a:buFontTx/>
              <a:buNone/>
            </a:pPr>
            <a:r>
              <a:rPr lang="cs-CZ" altLang="cs-CZ" sz="1200"/>
              <a:t>Vznik</a:t>
            </a:r>
          </a:p>
        </p:txBody>
      </p:sp>
      <p:sp>
        <p:nvSpPr>
          <p:cNvPr id="735" name="TextovéPole 15"/>
          <p:cNvSpPr txBox="1">
            <a:spLocks noChangeArrowheads="1"/>
          </p:cNvSpPr>
          <p:nvPr/>
        </p:nvSpPr>
        <p:spPr bwMode="auto">
          <a:xfrm>
            <a:off x="2131220" y="3698082"/>
            <a:ext cx="10001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0"/>
              </a:spcBef>
              <a:buClrTx/>
              <a:buFontTx/>
              <a:buNone/>
            </a:pPr>
            <a:r>
              <a:rPr lang="cs-CZ" altLang="cs-CZ" sz="1200"/>
              <a:t>Přidělení</a:t>
            </a:r>
          </a:p>
        </p:txBody>
      </p:sp>
      <p:sp>
        <p:nvSpPr>
          <p:cNvPr id="736" name="TextovéPole 16"/>
          <p:cNvSpPr txBox="1"/>
          <p:nvPr/>
        </p:nvSpPr>
        <p:spPr>
          <a:xfrm>
            <a:off x="2059783" y="2769394"/>
            <a:ext cx="1214437" cy="254000"/>
          </a:xfrm>
          <a:prstGeom prst="rect">
            <a:avLst/>
          </a:prstGeom>
          <a:noFill/>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eaLnBrk="1" hangingPunct="1">
              <a:defRPr/>
            </a:pPr>
            <a:r>
              <a:rPr lang="cs-CZ" sz="1050" dirty="0">
                <a:latin typeface="Arial" charset="0"/>
                <a:cs typeface="+mn-cs"/>
              </a:rPr>
              <a:t>Schválení</a:t>
            </a:r>
          </a:p>
        </p:txBody>
      </p:sp>
      <p:sp>
        <p:nvSpPr>
          <p:cNvPr id="737" name="TextovéPole 18"/>
          <p:cNvSpPr txBox="1">
            <a:spLocks noChangeArrowheads="1"/>
          </p:cNvSpPr>
          <p:nvPr/>
        </p:nvSpPr>
        <p:spPr bwMode="auto">
          <a:xfrm>
            <a:off x="2059783" y="1054895"/>
            <a:ext cx="121443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0"/>
              </a:spcBef>
              <a:buClrTx/>
              <a:buFontTx/>
              <a:buNone/>
            </a:pPr>
            <a:r>
              <a:rPr lang="cs-CZ" altLang="cs-CZ" sz="1100"/>
              <a:t>Archivace</a:t>
            </a:r>
          </a:p>
        </p:txBody>
      </p:sp>
      <p:pic>
        <p:nvPicPr>
          <p:cNvPr id="739" name="Obrázek 738" descr="female-user-info-icon.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45532" y="2197894"/>
            <a:ext cx="576262"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0" name="Obrázek 739" descr="Application-icon.pn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45532" y="4126706"/>
            <a:ext cx="60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1" name="Obrázek 740" descr="Alarm-Arrow-Left-icon.png"/>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702719" y="3412331"/>
            <a:ext cx="357188"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2" name="Obrázek 741" descr="woman-icon.pn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74408" y="5055395"/>
            <a:ext cx="719137"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3" name="Obrázek 742" descr="User-Executive-Red-icon.png"/>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202782" y="5126831"/>
            <a:ext cx="6477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4" name="Obrázek 743" descr="User-Executive-Green-icon.png"/>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417469" y="5126831"/>
            <a:ext cx="6477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5" name="Obrázek 744" descr="boss-icon.pn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03470" y="5055395"/>
            <a:ext cx="71437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6" name="Obrázek 745" descr="folder-documents-icon.png"/>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416970" y="1340644"/>
            <a:ext cx="5762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 name="Obrázek 746" descr="Document-icon.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02782" y="4126707"/>
            <a:ext cx="5762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48" name="TextovéPole 34"/>
          <p:cNvSpPr txBox="1">
            <a:spLocks noChangeArrowheads="1"/>
          </p:cNvSpPr>
          <p:nvPr/>
        </p:nvSpPr>
        <p:spPr bwMode="auto">
          <a:xfrm>
            <a:off x="3702844" y="4126706"/>
            <a:ext cx="857250"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0"/>
              </a:spcBef>
              <a:buClrTx/>
              <a:buFontTx/>
              <a:buNone/>
            </a:pPr>
            <a:r>
              <a:rPr lang="cs-CZ" altLang="cs-CZ" sz="1000" dirty="0"/>
              <a:t>Podání nové písemnosti</a:t>
            </a:r>
          </a:p>
        </p:txBody>
      </p:sp>
      <p:pic>
        <p:nvPicPr>
          <p:cNvPr id="749" name="Obrázek 748" descr="Document-icon.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845845" y="3055144"/>
            <a:ext cx="5762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0" name="Obrázek 749" descr="Document-icon.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488907" y="4126707"/>
            <a:ext cx="5762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1" name="Obrázek 750" descr="Document-icon.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703470" y="3055144"/>
            <a:ext cx="5762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2" name="Obrázek 751" descr="Document-icon.png"/>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02782" y="1412082"/>
            <a:ext cx="576262" cy="57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3" name="TextovéPole 41"/>
          <p:cNvSpPr txBox="1">
            <a:spLocks noChangeArrowheads="1"/>
          </p:cNvSpPr>
          <p:nvPr/>
        </p:nvSpPr>
        <p:spPr bwMode="auto">
          <a:xfrm>
            <a:off x="6988969" y="4198144"/>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0"/>
              </a:spcBef>
              <a:buClrTx/>
              <a:buFontTx/>
              <a:buNone/>
            </a:pPr>
            <a:r>
              <a:rPr lang="cs-CZ" altLang="cs-CZ" sz="1000"/>
              <a:t>Zpracování odpovědi</a:t>
            </a:r>
          </a:p>
        </p:txBody>
      </p:sp>
      <p:sp>
        <p:nvSpPr>
          <p:cNvPr id="754" name="TextovéPole 42"/>
          <p:cNvSpPr txBox="1">
            <a:spLocks noChangeArrowheads="1"/>
          </p:cNvSpPr>
          <p:nvPr/>
        </p:nvSpPr>
        <p:spPr bwMode="auto">
          <a:xfrm>
            <a:off x="6988969" y="3126581"/>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0"/>
              </a:spcBef>
              <a:buClrTx/>
              <a:buFontTx/>
              <a:buNone/>
            </a:pPr>
            <a:r>
              <a:rPr lang="cs-CZ" altLang="cs-CZ" sz="1000"/>
              <a:t>Vložení do spisu</a:t>
            </a:r>
          </a:p>
        </p:txBody>
      </p:sp>
      <p:sp>
        <p:nvSpPr>
          <p:cNvPr id="755" name="TextovéPole 43"/>
          <p:cNvSpPr txBox="1">
            <a:spLocks noChangeArrowheads="1"/>
          </p:cNvSpPr>
          <p:nvPr/>
        </p:nvSpPr>
        <p:spPr bwMode="auto">
          <a:xfrm>
            <a:off x="3702844" y="1626394"/>
            <a:ext cx="8572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0"/>
              </a:spcBef>
              <a:buClrTx/>
              <a:buFontTx/>
              <a:buNone/>
            </a:pPr>
            <a:r>
              <a:rPr lang="cs-CZ" altLang="cs-CZ" sz="1000"/>
              <a:t>Vypravení</a:t>
            </a:r>
          </a:p>
        </p:txBody>
      </p:sp>
      <p:sp>
        <p:nvSpPr>
          <p:cNvPr id="756" name="TextovéPole 44"/>
          <p:cNvSpPr txBox="1">
            <a:spLocks noChangeArrowheads="1"/>
          </p:cNvSpPr>
          <p:nvPr/>
        </p:nvSpPr>
        <p:spPr bwMode="auto">
          <a:xfrm>
            <a:off x="5703094" y="697706"/>
            <a:ext cx="8572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0"/>
              </a:spcBef>
              <a:buClrTx/>
              <a:buFontTx/>
              <a:buNone/>
            </a:pPr>
            <a:r>
              <a:rPr lang="cs-CZ" altLang="cs-CZ" sz="1000" dirty="0"/>
              <a:t>Uložení ve spisovně</a:t>
            </a:r>
          </a:p>
        </p:txBody>
      </p:sp>
      <p:sp>
        <p:nvSpPr>
          <p:cNvPr id="757" name="Šipka doprava 756"/>
          <p:cNvSpPr/>
          <p:nvPr/>
        </p:nvSpPr>
        <p:spPr>
          <a:xfrm rot="20199555">
            <a:off x="3683794" y="3704432"/>
            <a:ext cx="1143000" cy="142875"/>
          </a:xfrm>
          <a:prstGeom prst="rightArrow">
            <a:avLst/>
          </a:prstGeom>
          <a:solidFill>
            <a:srgbClr val="CCFF99"/>
          </a:solidFill>
        </p:spPr>
        <p:style>
          <a:lnRef idx="1">
            <a:schemeClr val="accent6"/>
          </a:lnRef>
          <a:fillRef idx="3">
            <a:schemeClr val="accent6"/>
          </a:fillRef>
          <a:effectRef idx="2">
            <a:schemeClr val="accent6"/>
          </a:effectRef>
          <a:fontRef idx="minor">
            <a:schemeClr val="lt1"/>
          </a:fontRef>
        </p:style>
        <p:txBody>
          <a:bodyPr anchor="ctr"/>
          <a:lstStyle>
            <a:defPPr>
              <a:defRPr lang="cs-CZ"/>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hangingPunct="1">
              <a:defRPr/>
            </a:pPr>
            <a:endParaRPr lang="cs-CZ" dirty="0"/>
          </a:p>
        </p:txBody>
      </p:sp>
      <p:sp>
        <p:nvSpPr>
          <p:cNvPr id="758" name="Šipka doprava 757"/>
          <p:cNvSpPr/>
          <p:nvPr/>
        </p:nvSpPr>
        <p:spPr>
          <a:xfrm>
            <a:off x="5560220" y="3269457"/>
            <a:ext cx="714375" cy="142875"/>
          </a:xfrm>
          <a:prstGeom prst="rightArrow">
            <a:avLst/>
          </a:prstGeom>
          <a:solidFill>
            <a:srgbClr val="CCFF99"/>
          </a:solidFill>
        </p:spPr>
        <p:style>
          <a:lnRef idx="1">
            <a:schemeClr val="accent6"/>
          </a:lnRef>
          <a:fillRef idx="3">
            <a:schemeClr val="accent6"/>
          </a:fillRef>
          <a:effectRef idx="2">
            <a:schemeClr val="accent6"/>
          </a:effectRef>
          <a:fontRef idx="minor">
            <a:schemeClr val="lt1"/>
          </a:fontRef>
        </p:style>
        <p:txBody>
          <a:bodyPr anchor="ctr"/>
          <a:lstStyle>
            <a:defPPr>
              <a:defRPr lang="cs-CZ"/>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hangingPunct="1">
              <a:defRPr/>
            </a:pPr>
            <a:endParaRPr lang="cs-CZ" dirty="0"/>
          </a:p>
        </p:txBody>
      </p:sp>
      <p:sp>
        <p:nvSpPr>
          <p:cNvPr id="759" name="Šipka doprava 758"/>
          <p:cNvSpPr/>
          <p:nvPr/>
        </p:nvSpPr>
        <p:spPr>
          <a:xfrm>
            <a:off x="7846220" y="3269457"/>
            <a:ext cx="714375" cy="142875"/>
          </a:xfrm>
          <a:prstGeom prst="rightArrow">
            <a:avLst/>
          </a:prstGeom>
          <a:solidFill>
            <a:srgbClr val="CCFF99"/>
          </a:solidFill>
        </p:spPr>
        <p:style>
          <a:lnRef idx="1">
            <a:schemeClr val="accent6"/>
          </a:lnRef>
          <a:fillRef idx="3">
            <a:schemeClr val="accent6"/>
          </a:fillRef>
          <a:effectRef idx="2">
            <a:schemeClr val="accent6"/>
          </a:effectRef>
          <a:fontRef idx="minor">
            <a:schemeClr val="lt1"/>
          </a:fontRef>
        </p:style>
        <p:txBody>
          <a:bodyPr anchor="ctr"/>
          <a:lstStyle>
            <a:defPPr>
              <a:defRPr lang="cs-CZ"/>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hangingPunct="1">
              <a:defRPr/>
            </a:pPr>
            <a:endParaRPr lang="cs-CZ" dirty="0"/>
          </a:p>
        </p:txBody>
      </p:sp>
      <p:sp>
        <p:nvSpPr>
          <p:cNvPr id="760" name="Šipka doprava 759"/>
          <p:cNvSpPr/>
          <p:nvPr/>
        </p:nvSpPr>
        <p:spPr>
          <a:xfrm rot="16200000">
            <a:off x="6667501" y="3805238"/>
            <a:ext cx="214312" cy="142875"/>
          </a:xfrm>
          <a:prstGeom prst="rightArrow">
            <a:avLst/>
          </a:prstGeom>
        </p:spPr>
        <p:style>
          <a:lnRef idx="1">
            <a:schemeClr val="accent6"/>
          </a:lnRef>
          <a:fillRef idx="3">
            <a:schemeClr val="accent6"/>
          </a:fillRef>
          <a:effectRef idx="2">
            <a:schemeClr val="accent6"/>
          </a:effectRef>
          <a:fontRef idx="minor">
            <a:schemeClr val="lt1"/>
          </a:fontRef>
        </p:style>
        <p:txBody>
          <a:bodyPr anchor="ctr"/>
          <a:lstStyle>
            <a:defPPr>
              <a:defRPr lang="cs-CZ"/>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hangingPunct="1">
              <a:defRPr/>
            </a:pPr>
            <a:endParaRPr lang="cs-CZ" dirty="0"/>
          </a:p>
        </p:txBody>
      </p:sp>
      <p:sp>
        <p:nvSpPr>
          <p:cNvPr id="761" name="Šipka doprava 760"/>
          <p:cNvSpPr/>
          <p:nvPr/>
        </p:nvSpPr>
        <p:spPr>
          <a:xfrm rot="12659696">
            <a:off x="7279483" y="2423319"/>
            <a:ext cx="1470025" cy="150812"/>
          </a:xfrm>
          <a:prstGeom prst="rightArrow">
            <a:avLst/>
          </a:prstGeom>
          <a:solidFill>
            <a:srgbClr val="CCFF99"/>
          </a:solidFill>
        </p:spPr>
        <p:style>
          <a:lnRef idx="1">
            <a:schemeClr val="accent6"/>
          </a:lnRef>
          <a:fillRef idx="3">
            <a:schemeClr val="accent6"/>
          </a:fillRef>
          <a:effectRef idx="2">
            <a:schemeClr val="accent6"/>
          </a:effectRef>
          <a:fontRef idx="minor">
            <a:schemeClr val="lt1"/>
          </a:fontRef>
        </p:style>
        <p:txBody>
          <a:bodyPr anchor="ctr"/>
          <a:lstStyle>
            <a:defPPr>
              <a:defRPr lang="cs-CZ"/>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hangingPunct="1">
              <a:defRPr/>
            </a:pPr>
            <a:endParaRPr lang="cs-CZ" dirty="0"/>
          </a:p>
        </p:txBody>
      </p:sp>
      <p:sp>
        <p:nvSpPr>
          <p:cNvPr id="762" name="Šipka doprava 761"/>
          <p:cNvSpPr/>
          <p:nvPr/>
        </p:nvSpPr>
        <p:spPr>
          <a:xfrm rot="11758665">
            <a:off x="4428332" y="2488406"/>
            <a:ext cx="4214812" cy="158750"/>
          </a:xfrm>
          <a:prstGeom prst="rightArrow">
            <a:avLst/>
          </a:prstGeom>
          <a:solidFill>
            <a:srgbClr val="CCFF99"/>
          </a:solidFill>
        </p:spPr>
        <p:style>
          <a:lnRef idx="1">
            <a:schemeClr val="accent6"/>
          </a:lnRef>
          <a:fillRef idx="3">
            <a:schemeClr val="accent6"/>
          </a:fillRef>
          <a:effectRef idx="2">
            <a:schemeClr val="accent6"/>
          </a:effectRef>
          <a:fontRef idx="minor">
            <a:schemeClr val="lt1"/>
          </a:fontRef>
        </p:style>
        <p:txBody>
          <a:bodyPr anchor="ctr"/>
          <a:lstStyle>
            <a:defPPr>
              <a:defRPr lang="cs-CZ"/>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hangingPunct="1">
              <a:defRPr/>
            </a:pPr>
            <a:endParaRPr lang="cs-CZ" dirty="0"/>
          </a:p>
        </p:txBody>
      </p:sp>
      <p:sp>
        <p:nvSpPr>
          <p:cNvPr id="763" name="Šipka doprava 762"/>
          <p:cNvSpPr/>
          <p:nvPr/>
        </p:nvSpPr>
        <p:spPr>
          <a:xfrm rot="11612626">
            <a:off x="5605237" y="1452724"/>
            <a:ext cx="613639" cy="146868"/>
          </a:xfrm>
          <a:prstGeom prst="rightArrow">
            <a:avLst/>
          </a:prstGeom>
          <a:solidFill>
            <a:srgbClr val="CCFF99"/>
          </a:solidFill>
        </p:spPr>
        <p:style>
          <a:lnRef idx="1">
            <a:schemeClr val="accent6"/>
          </a:lnRef>
          <a:fillRef idx="3">
            <a:schemeClr val="accent6"/>
          </a:fillRef>
          <a:effectRef idx="2">
            <a:schemeClr val="accent6"/>
          </a:effectRef>
          <a:fontRef idx="minor">
            <a:schemeClr val="lt1"/>
          </a:fontRef>
        </p:style>
        <p:txBody>
          <a:bodyPr anchor="ctr"/>
          <a:lstStyle>
            <a:defPPr>
              <a:defRPr lang="cs-CZ"/>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hangingPunct="1">
              <a:defRPr/>
            </a:pPr>
            <a:endParaRPr lang="cs-CZ" dirty="0"/>
          </a:p>
        </p:txBody>
      </p:sp>
      <p:pic>
        <p:nvPicPr>
          <p:cNvPr id="764" name="Obrázek 763" descr="Documents-icon.png"/>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417470" y="1412082"/>
            <a:ext cx="71437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5" name="Obrázek 764" descr="Documents-icon.png"/>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417470" y="2983707"/>
            <a:ext cx="71437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66" name="TextovéPole 42"/>
          <p:cNvSpPr txBox="1">
            <a:spLocks noChangeArrowheads="1"/>
          </p:cNvSpPr>
          <p:nvPr/>
        </p:nvSpPr>
        <p:spPr bwMode="auto">
          <a:xfrm>
            <a:off x="9274969" y="3198019"/>
            <a:ext cx="85725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cs-CZ"/>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eaLnBrk="1" hangingPunct="1">
              <a:spcBef>
                <a:spcPct val="0"/>
              </a:spcBef>
              <a:buClrTx/>
              <a:buFontTx/>
              <a:buNone/>
            </a:pPr>
            <a:r>
              <a:rPr lang="cs-CZ" altLang="cs-CZ" sz="1000"/>
              <a:t>Schválení</a:t>
            </a:r>
          </a:p>
        </p:txBody>
      </p:sp>
      <p:pic>
        <p:nvPicPr>
          <p:cNvPr id="767" name="Obrázek 766" descr="as.png"/>
          <p:cNvPicPr>
            <a:picLocks noChangeAspect="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4560094" y="598726"/>
            <a:ext cx="1001144" cy="1001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ovéPole 1">
            <a:extLst>
              <a:ext uri="{FF2B5EF4-FFF2-40B4-BE49-F238E27FC236}">
                <a16:creationId xmlns:a16="http://schemas.microsoft.com/office/drawing/2014/main" id="{94EAD618-B024-4D2F-8978-0675BE81EAD5}"/>
              </a:ext>
            </a:extLst>
          </p:cNvPr>
          <p:cNvSpPr txBox="1"/>
          <p:nvPr/>
        </p:nvSpPr>
        <p:spPr>
          <a:xfrm>
            <a:off x="5703094" y="6310636"/>
            <a:ext cx="5385732" cy="369332"/>
          </a:xfrm>
          <a:prstGeom prst="rect">
            <a:avLst/>
          </a:prstGeom>
          <a:noFill/>
        </p:spPr>
        <p:txBody>
          <a:bodyPr wrap="square" rtlCol="0">
            <a:spAutoFit/>
          </a:bodyPr>
          <a:lstStyle/>
          <a:p>
            <a:r>
              <a:rPr lang="cs-CZ" dirty="0"/>
              <a:t>Zdroj: ICZ – školení pro garanty spisových uzlů</a:t>
            </a:r>
          </a:p>
        </p:txBody>
      </p:sp>
      <p:sp>
        <p:nvSpPr>
          <p:cNvPr id="4" name="Obdélník 3">
            <a:extLst>
              <a:ext uri="{FF2B5EF4-FFF2-40B4-BE49-F238E27FC236}">
                <a16:creationId xmlns:a16="http://schemas.microsoft.com/office/drawing/2014/main" id="{B3479AF3-CB23-447A-86C4-4A68B1269698}"/>
              </a:ext>
            </a:extLst>
          </p:cNvPr>
          <p:cNvSpPr/>
          <p:nvPr/>
        </p:nvSpPr>
        <p:spPr>
          <a:xfrm>
            <a:off x="4683706" y="409591"/>
            <a:ext cx="2532570" cy="1700976"/>
          </a:xfrm>
          <a:prstGeom prst="rect">
            <a:avLst/>
          </a:prstGeom>
          <a:noFill/>
          <a:ln w="571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5" name="Šipka: doleva 4">
            <a:extLst>
              <a:ext uri="{FF2B5EF4-FFF2-40B4-BE49-F238E27FC236}">
                <a16:creationId xmlns:a16="http://schemas.microsoft.com/office/drawing/2014/main" id="{4EB31AE6-8446-4197-B2A6-ABEFC9FE55BA}"/>
              </a:ext>
            </a:extLst>
          </p:cNvPr>
          <p:cNvSpPr/>
          <p:nvPr/>
        </p:nvSpPr>
        <p:spPr>
          <a:xfrm>
            <a:off x="7477048" y="654080"/>
            <a:ext cx="629460" cy="54583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TextovéPole 5">
            <a:extLst>
              <a:ext uri="{FF2B5EF4-FFF2-40B4-BE49-F238E27FC236}">
                <a16:creationId xmlns:a16="http://schemas.microsoft.com/office/drawing/2014/main" id="{6A2CCACB-D62E-4844-B406-67E14BA1389E}"/>
              </a:ext>
            </a:extLst>
          </p:cNvPr>
          <p:cNvSpPr txBox="1"/>
          <p:nvPr/>
        </p:nvSpPr>
        <p:spPr>
          <a:xfrm>
            <a:off x="8367280" y="697706"/>
            <a:ext cx="2798951" cy="1015663"/>
          </a:xfrm>
          <a:prstGeom prst="rect">
            <a:avLst/>
          </a:prstGeom>
          <a:noFill/>
        </p:spPr>
        <p:txBody>
          <a:bodyPr wrap="square" rtlCol="0">
            <a:spAutoFit/>
          </a:bodyPr>
          <a:lstStyle/>
          <a:p>
            <a:r>
              <a:rPr lang="cs-CZ" dirty="0"/>
              <a:t>          </a:t>
            </a:r>
            <a:r>
              <a:rPr lang="cs-CZ" sz="2000" b="1" dirty="0">
                <a:solidFill>
                  <a:schemeClr val="accent1"/>
                </a:solidFill>
              </a:rPr>
              <a:t>Tvorba spisů </a:t>
            </a:r>
          </a:p>
          <a:p>
            <a:r>
              <a:rPr lang="cs-CZ" sz="2000" b="1" dirty="0">
                <a:solidFill>
                  <a:schemeClr val="accent1"/>
                </a:solidFill>
              </a:rPr>
              <a:t>        a jejich přesun </a:t>
            </a:r>
          </a:p>
          <a:p>
            <a:r>
              <a:rPr lang="cs-CZ" sz="2000" b="1" dirty="0">
                <a:solidFill>
                  <a:schemeClr val="accent1"/>
                </a:solidFill>
              </a:rPr>
              <a:t>          do Spisovny</a:t>
            </a:r>
          </a:p>
        </p:txBody>
      </p:sp>
    </p:spTree>
    <p:extLst>
      <p:ext uri="{BB962C8B-B14F-4D97-AF65-F5344CB8AC3E}">
        <p14:creationId xmlns:p14="http://schemas.microsoft.com/office/powerpoint/2010/main" val="296997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6A5CE44-89A0-4282-B262-8B0412C3E31D}"/>
              </a:ext>
            </a:extLst>
          </p:cNvPr>
          <p:cNvSpPr>
            <a:spLocks noGrp="1"/>
          </p:cNvSpPr>
          <p:nvPr>
            <p:ph type="title"/>
          </p:nvPr>
        </p:nvSpPr>
        <p:spPr/>
        <p:txBody>
          <a:bodyPr/>
          <a:lstStyle/>
          <a:p>
            <a:r>
              <a:rPr lang="cs-CZ" dirty="0"/>
              <a:t>Proces archivace: 1. fáze</a:t>
            </a:r>
          </a:p>
        </p:txBody>
      </p:sp>
      <p:sp>
        <p:nvSpPr>
          <p:cNvPr id="3" name="Zástupný obsah 2">
            <a:extLst>
              <a:ext uri="{FF2B5EF4-FFF2-40B4-BE49-F238E27FC236}">
                <a16:creationId xmlns:a16="http://schemas.microsoft.com/office/drawing/2014/main" id="{ACC57396-6074-4988-A5C1-C162579C680C}"/>
              </a:ext>
            </a:extLst>
          </p:cNvPr>
          <p:cNvSpPr>
            <a:spLocks noGrp="1"/>
          </p:cNvSpPr>
          <p:nvPr>
            <p:ph idx="1"/>
          </p:nvPr>
        </p:nvSpPr>
        <p:spPr>
          <a:xfrm>
            <a:off x="2589212" y="1408921"/>
            <a:ext cx="8915400" cy="3051111"/>
          </a:xfrm>
        </p:spPr>
        <p:txBody>
          <a:bodyPr>
            <a:normAutofit lnSpcReduction="10000"/>
          </a:bodyPr>
          <a:lstStyle/>
          <a:p>
            <a:pPr>
              <a:buFont typeface="Wingdings" panose="05000000000000000000" pitchFamily="2" charset="2"/>
              <a:buChar char="q"/>
            </a:pPr>
            <a:r>
              <a:rPr lang="cs-CZ" dirty="0"/>
              <a:t>TVORBA SPISŮ:</a:t>
            </a:r>
          </a:p>
          <a:p>
            <a:pPr lvl="1">
              <a:buFont typeface="Wingdings" panose="05000000000000000000" pitchFamily="2" charset="2"/>
              <a:buChar char="ü"/>
            </a:pPr>
            <a:r>
              <a:rPr lang="cs-CZ" dirty="0"/>
              <a:t>Při převzetí/založení dokumentu je nutné co nejdříve tento dokument vložit do spisu</a:t>
            </a:r>
          </a:p>
          <a:p>
            <a:pPr lvl="1">
              <a:buFont typeface="Wingdings" panose="05000000000000000000" pitchFamily="2" charset="2"/>
              <a:buChar char="ü"/>
            </a:pPr>
            <a:r>
              <a:rPr lang="cs-CZ" dirty="0"/>
              <a:t>Již vyřízené samostatné dokumenty je nutné založit do spisů</a:t>
            </a:r>
          </a:p>
          <a:p>
            <a:pPr lvl="1">
              <a:buFont typeface="Wingdings" panose="05000000000000000000" pitchFamily="2" charset="2"/>
              <a:buChar char="ü"/>
            </a:pPr>
            <a:r>
              <a:rPr lang="cs-CZ" dirty="0"/>
              <a:t>Ve spisu může být od 1 – 1000 dokumentů</a:t>
            </a:r>
          </a:p>
          <a:p>
            <a:pPr lvl="1">
              <a:buFont typeface="Wingdings" panose="05000000000000000000" pitchFamily="2" charset="2"/>
              <a:buChar char="ü"/>
            </a:pPr>
            <a:r>
              <a:rPr lang="cs-CZ" dirty="0"/>
              <a:t>Důraz na vyplnění profilových položek a správné zatřídění.</a:t>
            </a:r>
          </a:p>
          <a:p>
            <a:pPr lvl="1">
              <a:buFont typeface="Wingdings" panose="05000000000000000000" pitchFamily="2" charset="2"/>
              <a:buChar char="ü"/>
            </a:pPr>
            <a:r>
              <a:rPr lang="cs-CZ" dirty="0"/>
              <a:t>Dokumenty ve spisu se mohou vyřizovat průběžně nebo najednou, poté se uzavírá celý spis – jedná se o dva procesy</a:t>
            </a:r>
          </a:p>
          <a:p>
            <a:pPr lvl="1">
              <a:buFont typeface="Wingdings" panose="05000000000000000000" pitchFamily="2" charset="2"/>
              <a:buChar char="ü"/>
            </a:pPr>
            <a:r>
              <a:rPr lang="cs-CZ" dirty="0"/>
              <a:t>Více informací o tvorbě spisů ve školení E-spis 2: Úpravy dokumentů a spisů</a:t>
            </a:r>
          </a:p>
        </p:txBody>
      </p:sp>
      <p:pic>
        <p:nvPicPr>
          <p:cNvPr id="4" name="Obrázek 3" descr="Document-icon.png">
            <a:extLst>
              <a:ext uri="{FF2B5EF4-FFF2-40B4-BE49-F238E27FC236}">
                <a16:creationId xmlns:a16="http://schemas.microsoft.com/office/drawing/2014/main" id="{C71BDE04-871D-4227-8D54-52315A2BCFEB}"/>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97604" y="4699486"/>
            <a:ext cx="1499189" cy="1499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Obrázek 5" descr="Documents-icon.png">
            <a:extLst>
              <a:ext uri="{FF2B5EF4-FFF2-40B4-BE49-F238E27FC236}">
                <a16:creationId xmlns:a16="http://schemas.microsoft.com/office/drawing/2014/main" id="{4693390F-4CD1-41A3-B283-35D6E61422C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6978" y="4615511"/>
            <a:ext cx="1868115" cy="186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Šipka: doprava 6">
            <a:extLst>
              <a:ext uri="{FF2B5EF4-FFF2-40B4-BE49-F238E27FC236}">
                <a16:creationId xmlns:a16="http://schemas.microsoft.com/office/drawing/2014/main" id="{20E9C105-8CA4-4204-B924-511302D7D655}"/>
              </a:ext>
            </a:extLst>
          </p:cNvPr>
          <p:cNvSpPr/>
          <p:nvPr/>
        </p:nvSpPr>
        <p:spPr>
          <a:xfrm>
            <a:off x="5579706" y="5169159"/>
            <a:ext cx="2517272" cy="755780"/>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6361760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1A61802-D3F5-4A0B-9C4D-84A1DA430464}"/>
              </a:ext>
            </a:extLst>
          </p:cNvPr>
          <p:cNvSpPr>
            <a:spLocks noGrp="1"/>
          </p:cNvSpPr>
          <p:nvPr>
            <p:ph type="title"/>
          </p:nvPr>
        </p:nvSpPr>
        <p:spPr>
          <a:xfrm>
            <a:off x="2592925" y="624110"/>
            <a:ext cx="8911687" cy="926788"/>
          </a:xfrm>
        </p:spPr>
        <p:txBody>
          <a:bodyPr/>
          <a:lstStyle/>
          <a:p>
            <a:r>
              <a:rPr lang="cs-CZ" dirty="0"/>
              <a:t>Proces archivace: 2. fáze</a:t>
            </a:r>
          </a:p>
        </p:txBody>
      </p:sp>
      <p:pic>
        <p:nvPicPr>
          <p:cNvPr id="5" name="Obrázek 4">
            <a:extLst>
              <a:ext uri="{FF2B5EF4-FFF2-40B4-BE49-F238E27FC236}">
                <a16:creationId xmlns:a16="http://schemas.microsoft.com/office/drawing/2014/main" id="{9D3344EE-B78A-4FCA-B5CE-E28FC6C06BDE}"/>
              </a:ext>
            </a:extLst>
          </p:cNvPr>
          <p:cNvPicPr>
            <a:picLocks noChangeAspect="1"/>
          </p:cNvPicPr>
          <p:nvPr/>
        </p:nvPicPr>
        <p:blipFill rotWithShape="1">
          <a:blip r:embed="rId2"/>
          <a:srcRect l="5203" r="9321"/>
          <a:stretch/>
        </p:blipFill>
        <p:spPr>
          <a:xfrm>
            <a:off x="9699905" y="3370819"/>
            <a:ext cx="1935332" cy="2264188"/>
          </a:xfrm>
          <a:prstGeom prst="rect">
            <a:avLst/>
          </a:prstGeom>
        </p:spPr>
      </p:pic>
      <p:pic>
        <p:nvPicPr>
          <p:cNvPr id="11" name="Obrázek 10">
            <a:extLst>
              <a:ext uri="{FF2B5EF4-FFF2-40B4-BE49-F238E27FC236}">
                <a16:creationId xmlns:a16="http://schemas.microsoft.com/office/drawing/2014/main" id="{AB025CC1-C417-4F8A-AA31-B5E27E760D7A}"/>
              </a:ext>
            </a:extLst>
          </p:cNvPr>
          <p:cNvPicPr>
            <a:picLocks noChangeAspect="1"/>
          </p:cNvPicPr>
          <p:nvPr/>
        </p:nvPicPr>
        <p:blipFill>
          <a:blip r:embed="rId3"/>
          <a:stretch>
            <a:fillRect/>
          </a:stretch>
        </p:blipFill>
        <p:spPr>
          <a:xfrm>
            <a:off x="1411548" y="3439105"/>
            <a:ext cx="2837465" cy="2391714"/>
          </a:xfrm>
          <a:prstGeom prst="rect">
            <a:avLst/>
          </a:prstGeom>
        </p:spPr>
      </p:pic>
      <p:pic>
        <p:nvPicPr>
          <p:cNvPr id="13" name="Obrázek 12">
            <a:extLst>
              <a:ext uri="{FF2B5EF4-FFF2-40B4-BE49-F238E27FC236}">
                <a16:creationId xmlns:a16="http://schemas.microsoft.com/office/drawing/2014/main" id="{11D8D367-4C8A-4E8E-9DEC-3600ADD31971}"/>
              </a:ext>
            </a:extLst>
          </p:cNvPr>
          <p:cNvPicPr>
            <a:picLocks noChangeAspect="1"/>
          </p:cNvPicPr>
          <p:nvPr/>
        </p:nvPicPr>
        <p:blipFill rotWithShape="1">
          <a:blip r:embed="rId4"/>
          <a:srcRect l="4813" t="9658" r="5064" b="11046"/>
          <a:stretch/>
        </p:blipFill>
        <p:spPr>
          <a:xfrm>
            <a:off x="5024761" y="3370819"/>
            <a:ext cx="3426781" cy="2306210"/>
          </a:xfrm>
          <a:prstGeom prst="rect">
            <a:avLst/>
          </a:prstGeom>
        </p:spPr>
      </p:pic>
      <p:sp>
        <p:nvSpPr>
          <p:cNvPr id="14" name="Zástupný symbol pro obsah 2">
            <a:extLst>
              <a:ext uri="{FF2B5EF4-FFF2-40B4-BE49-F238E27FC236}">
                <a16:creationId xmlns:a16="http://schemas.microsoft.com/office/drawing/2014/main" id="{9A6D65B1-9D1F-46BE-A8EC-5266DA895554}"/>
              </a:ext>
            </a:extLst>
          </p:cNvPr>
          <p:cNvSpPr>
            <a:spLocks noGrp="1"/>
          </p:cNvSpPr>
          <p:nvPr>
            <p:ph idx="1"/>
          </p:nvPr>
        </p:nvSpPr>
        <p:spPr>
          <a:xfrm>
            <a:off x="2059618" y="1550898"/>
            <a:ext cx="8915400" cy="1556288"/>
          </a:xfrm>
        </p:spPr>
        <p:txBody>
          <a:bodyPr>
            <a:normAutofit lnSpcReduction="10000"/>
          </a:bodyPr>
          <a:lstStyle/>
          <a:p>
            <a:pPr>
              <a:buFont typeface="Wingdings" panose="05000000000000000000" pitchFamily="2" charset="2"/>
              <a:buChar char="q"/>
            </a:pPr>
            <a:r>
              <a:rPr lang="cs-CZ" dirty="0"/>
              <a:t>ZALOŽENÍ UKLÁDACÍ JEDNOTKY </a:t>
            </a:r>
          </a:p>
          <a:p>
            <a:pPr>
              <a:buFont typeface="Wingdings" panose="05000000000000000000" pitchFamily="2" charset="2"/>
              <a:buChar char="q"/>
            </a:pPr>
            <a:r>
              <a:rPr lang="cs-CZ" dirty="0"/>
              <a:t>VLOŽENÍ SPISŮ DO UKLÁDACÍ JEDNOTKY</a:t>
            </a:r>
          </a:p>
          <a:p>
            <a:pPr>
              <a:buFont typeface="Wingdings" panose="05000000000000000000" pitchFamily="2" charset="2"/>
              <a:buChar char="q"/>
            </a:pPr>
            <a:r>
              <a:rPr lang="cs-CZ" dirty="0"/>
              <a:t>PŘEDÁNÍ DO SPISOVNY</a:t>
            </a:r>
          </a:p>
          <a:p>
            <a:pPr>
              <a:buFont typeface="Wingdings" panose="05000000000000000000" pitchFamily="2" charset="2"/>
              <a:buChar char="q"/>
            </a:pPr>
            <a:r>
              <a:rPr lang="cs-CZ" dirty="0"/>
              <a:t>Proběhne v 1. pol. roku 2024</a:t>
            </a:r>
          </a:p>
          <a:p>
            <a:pPr marL="457200" lvl="1" indent="0">
              <a:buNone/>
            </a:pPr>
            <a:endParaRPr lang="cs-CZ" dirty="0"/>
          </a:p>
        </p:txBody>
      </p:sp>
    </p:spTree>
    <p:extLst>
      <p:ext uri="{BB962C8B-B14F-4D97-AF65-F5344CB8AC3E}">
        <p14:creationId xmlns:p14="http://schemas.microsoft.com/office/powerpoint/2010/main" val="382044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93BBF-0D34-4CEC-B60B-75E51A704E3F}"/>
              </a:ext>
            </a:extLst>
          </p:cNvPr>
          <p:cNvSpPr>
            <a:spLocks noGrp="1"/>
          </p:cNvSpPr>
          <p:nvPr>
            <p:ph type="title"/>
          </p:nvPr>
        </p:nvSpPr>
        <p:spPr>
          <a:xfrm>
            <a:off x="2140862" y="3429000"/>
            <a:ext cx="8911687" cy="1280890"/>
          </a:xfrm>
        </p:spPr>
        <p:txBody>
          <a:bodyPr>
            <a:normAutofit/>
          </a:bodyPr>
          <a:lstStyle/>
          <a:p>
            <a:r>
              <a:rPr lang="cs-CZ" sz="5400" b="1" dirty="0">
                <a:solidFill>
                  <a:schemeClr val="accent1">
                    <a:lumMod val="75000"/>
                  </a:schemeClr>
                </a:solidFill>
                <a:latin typeface="Arial" panose="020B0604020202020204" pitchFamily="34" charset="0"/>
                <a:cs typeface="Arial" panose="020B0604020202020204" pitchFamily="34" charset="0"/>
              </a:rPr>
              <a:t>2. CO JE ŠPATNĚ?</a:t>
            </a:r>
            <a:endParaRPr lang="en-GB" sz="54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18899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9D05F4C-3FFF-4685-9918-4BE42300FBEB}"/>
              </a:ext>
            </a:extLst>
          </p:cNvPr>
          <p:cNvSpPr>
            <a:spLocks noGrp="1"/>
          </p:cNvSpPr>
          <p:nvPr>
            <p:ph type="title"/>
          </p:nvPr>
        </p:nvSpPr>
        <p:spPr/>
        <p:txBody>
          <a:bodyPr/>
          <a:lstStyle/>
          <a:p>
            <a:r>
              <a:rPr lang="cs-CZ" dirty="0"/>
              <a:t>Co je špatně?</a:t>
            </a:r>
          </a:p>
        </p:txBody>
      </p:sp>
      <p:sp>
        <p:nvSpPr>
          <p:cNvPr id="3" name="Zástupný obsah 2">
            <a:extLst>
              <a:ext uri="{FF2B5EF4-FFF2-40B4-BE49-F238E27FC236}">
                <a16:creationId xmlns:a16="http://schemas.microsoft.com/office/drawing/2014/main" id="{6F78FF72-4BAE-4E20-8417-78949176188B}"/>
              </a:ext>
            </a:extLst>
          </p:cNvPr>
          <p:cNvSpPr>
            <a:spLocks noGrp="1"/>
          </p:cNvSpPr>
          <p:nvPr>
            <p:ph idx="1"/>
          </p:nvPr>
        </p:nvSpPr>
        <p:spPr>
          <a:xfrm>
            <a:off x="2589212" y="1589103"/>
            <a:ext cx="8915400" cy="4765044"/>
          </a:xfrm>
        </p:spPr>
        <p:txBody>
          <a:bodyPr>
            <a:normAutofit/>
          </a:bodyPr>
          <a:lstStyle/>
          <a:p>
            <a:pPr marL="0" indent="0">
              <a:buNone/>
            </a:pPr>
            <a:r>
              <a:rPr lang="cs-CZ" b="1" dirty="0">
                <a:solidFill>
                  <a:srgbClr val="FF0000"/>
                </a:solidFill>
              </a:rPr>
              <a:t>X</a:t>
            </a:r>
            <a:r>
              <a:rPr lang="cs-CZ" dirty="0"/>
              <a:t> Doručené analogové dokumenty, ke kterým chybí  analogové originály.</a:t>
            </a:r>
          </a:p>
          <a:p>
            <a:pPr marL="0" indent="0">
              <a:buNone/>
            </a:pPr>
            <a:r>
              <a:rPr lang="cs-CZ" b="1" dirty="0">
                <a:solidFill>
                  <a:srgbClr val="FF0000"/>
                </a:solidFill>
              </a:rPr>
              <a:t>X</a:t>
            </a:r>
            <a:r>
              <a:rPr lang="cs-CZ" dirty="0"/>
              <a:t> Vlastní analogové dokumenty, ke kterým chybí analogové originály. </a:t>
            </a:r>
          </a:p>
          <a:p>
            <a:pPr marL="0" indent="0">
              <a:buNone/>
            </a:pPr>
            <a:r>
              <a:rPr lang="cs-CZ" b="1" dirty="0">
                <a:solidFill>
                  <a:srgbClr val="FF0000"/>
                </a:solidFill>
              </a:rPr>
              <a:t>X </a:t>
            </a:r>
            <a:r>
              <a:rPr lang="cs-CZ" dirty="0"/>
              <a:t>Analogové dokumenty obou druhů, jejichž analogové originály jsou uloženy v jiných archívech (a není možné je Referentovi předat). Typicky se jedná o ekonomické smlouvy, personální záležitosti.</a:t>
            </a:r>
          </a:p>
          <a:p>
            <a:pPr marL="0" indent="0">
              <a:buNone/>
            </a:pPr>
            <a:r>
              <a:rPr lang="cs-CZ" b="1" dirty="0">
                <a:solidFill>
                  <a:srgbClr val="FF0000"/>
                </a:solidFill>
              </a:rPr>
              <a:t>X</a:t>
            </a:r>
            <a:r>
              <a:rPr lang="cs-CZ" dirty="0"/>
              <a:t> Dokumenty s připraveným vypravením</a:t>
            </a:r>
          </a:p>
          <a:p>
            <a:pPr marL="0" indent="0">
              <a:buNone/>
            </a:pPr>
            <a:r>
              <a:rPr lang="cs-CZ" b="1" dirty="0">
                <a:solidFill>
                  <a:srgbClr val="FF0000"/>
                </a:solidFill>
              </a:rPr>
              <a:t>X</a:t>
            </a:r>
            <a:r>
              <a:rPr lang="cs-CZ" dirty="0"/>
              <a:t> Dokumenty vložené do E-spis ze studijní agendy</a:t>
            </a:r>
          </a:p>
          <a:p>
            <a:pPr marL="0" indent="0">
              <a:buNone/>
            </a:pPr>
            <a:endParaRPr lang="cs-CZ" dirty="0"/>
          </a:p>
          <a:p>
            <a:pPr marL="0" indent="0">
              <a:buNone/>
            </a:pPr>
            <a:endParaRPr lang="cs-CZ" dirty="0"/>
          </a:p>
          <a:p>
            <a:pPr marL="0" indent="0">
              <a:buNone/>
            </a:pPr>
            <a:endParaRPr lang="cs-CZ" dirty="0"/>
          </a:p>
          <a:p>
            <a:pPr marL="0" indent="0">
              <a:buNone/>
            </a:pPr>
            <a:r>
              <a:rPr lang="cs-CZ" b="1" dirty="0">
                <a:solidFill>
                  <a:srgbClr val="FF0000"/>
                </a:solidFill>
              </a:rPr>
              <a:t>X</a:t>
            </a:r>
            <a:r>
              <a:rPr lang="cs-CZ" dirty="0"/>
              <a:t> Špatná evidence dokumentů a nastavené špatné pracovní procesy.</a:t>
            </a:r>
          </a:p>
          <a:p>
            <a:pPr marL="0" indent="0">
              <a:buNone/>
            </a:pPr>
            <a:r>
              <a:rPr lang="cs-CZ" b="1" dirty="0">
                <a:solidFill>
                  <a:srgbClr val="FF0000"/>
                </a:solidFill>
              </a:rPr>
              <a:t>X</a:t>
            </a:r>
            <a:r>
              <a:rPr lang="cs-CZ" dirty="0"/>
              <a:t> Dokumenty (ve složkách Na stole, Ukončené) nejsou řazeny do spisů.</a:t>
            </a:r>
          </a:p>
        </p:txBody>
      </p:sp>
      <p:sp>
        <p:nvSpPr>
          <p:cNvPr id="4" name="Nadpis 1">
            <a:extLst>
              <a:ext uri="{FF2B5EF4-FFF2-40B4-BE49-F238E27FC236}">
                <a16:creationId xmlns:a16="http://schemas.microsoft.com/office/drawing/2014/main" id="{8C404AB6-1AB1-4C64-8A71-C8AD76FE9F3B}"/>
              </a:ext>
            </a:extLst>
          </p:cNvPr>
          <p:cNvSpPr txBox="1">
            <a:spLocks/>
          </p:cNvSpPr>
          <p:nvPr/>
        </p:nvSpPr>
        <p:spPr>
          <a:xfrm>
            <a:off x="2514567" y="4516016"/>
            <a:ext cx="8911687" cy="1717875"/>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cs-CZ" dirty="0"/>
              <a:t>Co ztíží uzavírání dokumentů?</a:t>
            </a:r>
          </a:p>
        </p:txBody>
      </p:sp>
    </p:spTree>
    <p:extLst>
      <p:ext uri="{BB962C8B-B14F-4D97-AF65-F5344CB8AC3E}">
        <p14:creationId xmlns:p14="http://schemas.microsoft.com/office/powerpoint/2010/main" val="1730154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2A1E93-45D7-47A5-87AC-87DE739985D5}"/>
              </a:ext>
            </a:extLst>
          </p:cNvPr>
          <p:cNvSpPr>
            <a:spLocks noGrp="1"/>
          </p:cNvSpPr>
          <p:nvPr>
            <p:ph type="title"/>
          </p:nvPr>
        </p:nvSpPr>
        <p:spPr/>
        <p:txBody>
          <a:bodyPr/>
          <a:lstStyle/>
          <a:p>
            <a:r>
              <a:rPr lang="cs-CZ" dirty="0"/>
              <a:t>Problémy, se kterými se potkáváme</a:t>
            </a:r>
          </a:p>
        </p:txBody>
      </p:sp>
      <p:sp>
        <p:nvSpPr>
          <p:cNvPr id="3" name="Zástupný obsah 2">
            <a:extLst>
              <a:ext uri="{FF2B5EF4-FFF2-40B4-BE49-F238E27FC236}">
                <a16:creationId xmlns:a16="http://schemas.microsoft.com/office/drawing/2014/main" id="{545067E6-B97B-4862-B0CB-E2B91851387B}"/>
              </a:ext>
            </a:extLst>
          </p:cNvPr>
          <p:cNvSpPr>
            <a:spLocks noGrp="1"/>
          </p:cNvSpPr>
          <p:nvPr>
            <p:ph idx="1"/>
          </p:nvPr>
        </p:nvSpPr>
        <p:spPr>
          <a:xfrm>
            <a:off x="2589212" y="1427585"/>
            <a:ext cx="8915400" cy="4599991"/>
          </a:xfrm>
        </p:spPr>
        <p:txBody>
          <a:bodyPr>
            <a:normAutofit/>
          </a:bodyPr>
          <a:lstStyle/>
          <a:p>
            <a:pPr>
              <a:buFont typeface="Wingdings" panose="05000000000000000000" pitchFamily="2" charset="2"/>
              <a:buChar char="q"/>
            </a:pPr>
            <a:endParaRPr lang="cs-CZ" b="1" i="1" dirty="0"/>
          </a:p>
          <a:p>
            <a:pPr>
              <a:buFont typeface="Wingdings" panose="05000000000000000000" pitchFamily="2" charset="2"/>
              <a:buChar char="q"/>
            </a:pPr>
            <a:r>
              <a:rPr lang="cs-CZ" b="1" dirty="0"/>
              <a:t>Špatné nastavení třídících filtrů</a:t>
            </a:r>
            <a:r>
              <a:rPr lang="cs-CZ" dirty="0"/>
              <a:t>              nezobrazují se všechny dokumenty</a:t>
            </a:r>
          </a:p>
          <a:p>
            <a:pPr>
              <a:buFont typeface="Wingdings" panose="05000000000000000000" pitchFamily="2" charset="2"/>
              <a:buChar char="ü"/>
            </a:pPr>
            <a:r>
              <a:rPr lang="cs-CZ" i="1" dirty="0"/>
              <a:t>Nastavit si správně </a:t>
            </a:r>
            <a:r>
              <a:rPr lang="cs-CZ" i="1" dirty="0">
                <a:hlinkClick r:id="rId2"/>
              </a:rPr>
              <a:t>třídící filtry a avíza</a:t>
            </a:r>
            <a:r>
              <a:rPr lang="cs-CZ" i="1" dirty="0"/>
              <a:t>.</a:t>
            </a:r>
          </a:p>
          <a:p>
            <a:pPr>
              <a:buFont typeface="Wingdings" panose="05000000000000000000" pitchFamily="2" charset="2"/>
              <a:buChar char="ü"/>
            </a:pPr>
            <a:endParaRPr lang="cs-CZ" b="1" i="1" dirty="0"/>
          </a:p>
          <a:p>
            <a:pPr>
              <a:buFont typeface="Wingdings" panose="05000000000000000000" pitchFamily="2" charset="2"/>
              <a:buChar char="q"/>
            </a:pPr>
            <a:r>
              <a:rPr lang="cs-CZ" b="1" dirty="0"/>
              <a:t>Neevidované vs. Evidované dokumenty                </a:t>
            </a:r>
            <a:r>
              <a:rPr lang="cs-CZ" dirty="0"/>
              <a:t>vznikla </a:t>
            </a:r>
            <a:r>
              <a:rPr lang="cs-CZ" dirty="0">
                <a:hlinkClick r:id="rId3"/>
              </a:rPr>
              <a:t>samostatná metodika Neevidované dokumenty</a:t>
            </a:r>
            <a:r>
              <a:rPr lang="cs-CZ" dirty="0"/>
              <a:t> </a:t>
            </a:r>
          </a:p>
          <a:p>
            <a:pPr marL="0" indent="0">
              <a:buNone/>
            </a:pPr>
            <a:endParaRPr lang="cs-CZ" b="1" i="1" dirty="0"/>
          </a:p>
          <a:p>
            <a:pPr>
              <a:buFont typeface="Wingdings" panose="05000000000000000000" pitchFamily="2" charset="2"/>
              <a:buChar char="q"/>
            </a:pPr>
            <a:r>
              <a:rPr lang="cs-CZ" b="1" i="1" dirty="0"/>
              <a:t>Nevyplněné profilové položky</a:t>
            </a:r>
            <a:r>
              <a:rPr lang="cs-CZ" dirty="0"/>
              <a:t>               nemůžete používat hromadné akce</a:t>
            </a:r>
          </a:p>
          <a:p>
            <a:pPr>
              <a:buFont typeface="Wingdings" panose="05000000000000000000" pitchFamily="2" charset="2"/>
              <a:buChar char="ü"/>
            </a:pPr>
            <a:r>
              <a:rPr lang="cs-CZ" i="1" dirty="0"/>
              <a:t>Přesné vyplnění profilových položek, systém v pojmenování dokumentů</a:t>
            </a:r>
          </a:p>
          <a:p>
            <a:pPr marL="0" indent="0">
              <a:buNone/>
            </a:pPr>
            <a:endParaRPr lang="cs-CZ" i="1" dirty="0"/>
          </a:p>
          <a:p>
            <a:pPr marL="457200" lvl="1" indent="0">
              <a:buNone/>
            </a:pPr>
            <a:endParaRPr lang="cs-CZ" dirty="0"/>
          </a:p>
          <a:p>
            <a:pPr marL="457200" lvl="1" indent="0">
              <a:buNone/>
            </a:pPr>
            <a:endParaRPr lang="cs-CZ" dirty="0"/>
          </a:p>
          <a:p>
            <a:endParaRPr lang="cs-CZ" dirty="0"/>
          </a:p>
        </p:txBody>
      </p:sp>
      <p:sp>
        <p:nvSpPr>
          <p:cNvPr id="4" name="Šipka: doprava 3">
            <a:extLst>
              <a:ext uri="{FF2B5EF4-FFF2-40B4-BE49-F238E27FC236}">
                <a16:creationId xmlns:a16="http://schemas.microsoft.com/office/drawing/2014/main" id="{152097A1-7EB3-44D7-B138-35C0ACD83240}"/>
              </a:ext>
            </a:extLst>
          </p:cNvPr>
          <p:cNvSpPr/>
          <p:nvPr/>
        </p:nvSpPr>
        <p:spPr>
          <a:xfrm>
            <a:off x="6540761" y="1867676"/>
            <a:ext cx="643812" cy="2930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6" name="Šipka: doprava 5">
            <a:extLst>
              <a:ext uri="{FF2B5EF4-FFF2-40B4-BE49-F238E27FC236}">
                <a16:creationId xmlns:a16="http://schemas.microsoft.com/office/drawing/2014/main" id="{9D1E5198-BF1B-485C-908C-F206ACD3E3FF}"/>
              </a:ext>
            </a:extLst>
          </p:cNvPr>
          <p:cNvSpPr/>
          <p:nvPr/>
        </p:nvSpPr>
        <p:spPr>
          <a:xfrm>
            <a:off x="7564762" y="3079943"/>
            <a:ext cx="767475" cy="2930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
        <p:nvSpPr>
          <p:cNvPr id="7" name="Šipka: doprava 6">
            <a:extLst>
              <a:ext uri="{FF2B5EF4-FFF2-40B4-BE49-F238E27FC236}">
                <a16:creationId xmlns:a16="http://schemas.microsoft.com/office/drawing/2014/main" id="{2411ABAC-B550-4C8D-BE3D-48AE059424F2}"/>
              </a:ext>
            </a:extLst>
          </p:cNvPr>
          <p:cNvSpPr/>
          <p:nvPr/>
        </p:nvSpPr>
        <p:spPr>
          <a:xfrm>
            <a:off x="6417098" y="4136991"/>
            <a:ext cx="767475" cy="2930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3335413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B14FF94-2B84-4D24-8729-864E19BEC915}"/>
              </a:ext>
            </a:extLst>
          </p:cNvPr>
          <p:cNvSpPr>
            <a:spLocks noGrp="1"/>
          </p:cNvSpPr>
          <p:nvPr>
            <p:ph type="title"/>
          </p:nvPr>
        </p:nvSpPr>
        <p:spPr/>
        <p:txBody>
          <a:bodyPr/>
          <a:lstStyle/>
          <a:p>
            <a:r>
              <a:rPr lang="cs-CZ" dirty="0"/>
              <a:t>Problémy, se kterými se potkáváme</a:t>
            </a:r>
          </a:p>
        </p:txBody>
      </p:sp>
      <p:sp>
        <p:nvSpPr>
          <p:cNvPr id="3" name="Zástupný obsah 2">
            <a:extLst>
              <a:ext uri="{FF2B5EF4-FFF2-40B4-BE49-F238E27FC236}">
                <a16:creationId xmlns:a16="http://schemas.microsoft.com/office/drawing/2014/main" id="{E2791FC3-86B0-4B00-B4F3-5D27DB485C43}"/>
              </a:ext>
            </a:extLst>
          </p:cNvPr>
          <p:cNvSpPr>
            <a:spLocks noGrp="1"/>
          </p:cNvSpPr>
          <p:nvPr>
            <p:ph idx="1"/>
          </p:nvPr>
        </p:nvSpPr>
        <p:spPr>
          <a:xfrm>
            <a:off x="2589212" y="1539551"/>
            <a:ext cx="8915400" cy="4963885"/>
          </a:xfrm>
        </p:spPr>
        <p:txBody>
          <a:bodyPr>
            <a:normAutofit/>
          </a:bodyPr>
          <a:lstStyle/>
          <a:p>
            <a:pPr>
              <a:buFont typeface="Wingdings" panose="05000000000000000000" pitchFamily="2" charset="2"/>
              <a:buChar char="q"/>
            </a:pPr>
            <a:r>
              <a:rPr lang="cs-CZ" b="1" i="1" dirty="0"/>
              <a:t>Špatná orientace ve VS</a:t>
            </a:r>
            <a:r>
              <a:rPr lang="cs-CZ" dirty="0"/>
              <a:t>                špatné určení skartačního režimu:</a:t>
            </a:r>
          </a:p>
          <a:p>
            <a:pPr marL="457200" lvl="1" indent="0">
              <a:buNone/>
            </a:pPr>
            <a:r>
              <a:rPr lang="cs-CZ" b="1" dirty="0">
                <a:solidFill>
                  <a:srgbClr val="FF0000"/>
                </a:solidFill>
              </a:rPr>
              <a:t>X</a:t>
            </a:r>
            <a:r>
              <a:rPr lang="cs-CZ" dirty="0"/>
              <a:t> dokumenty stejné agendy mohou mít různé VS (a tím pádem i jiný skartační režim)</a:t>
            </a:r>
          </a:p>
          <a:p>
            <a:pPr marL="457200" lvl="1" indent="0">
              <a:buNone/>
            </a:pPr>
            <a:r>
              <a:rPr lang="cs-CZ" b="1" dirty="0">
                <a:solidFill>
                  <a:srgbClr val="FF0000"/>
                </a:solidFill>
              </a:rPr>
              <a:t>X</a:t>
            </a:r>
            <a:r>
              <a:rPr lang="cs-CZ" dirty="0"/>
              <a:t> při zařazení do spisu dokumenty přebírají VS spisu (pozor na změnu skartačního režimu)</a:t>
            </a:r>
          </a:p>
          <a:p>
            <a:pPr marL="457200" lvl="1" indent="0">
              <a:buNone/>
            </a:pPr>
            <a:r>
              <a:rPr lang="cs-CZ" b="1" dirty="0">
                <a:solidFill>
                  <a:srgbClr val="FF0000"/>
                </a:solidFill>
              </a:rPr>
              <a:t>X</a:t>
            </a:r>
            <a:r>
              <a:rPr lang="cs-CZ" dirty="0"/>
              <a:t> dokumenty stejné agendy mohou mít různý TYP, který se ale nezmění při založení dokumentu do spisu. Tzn. může se stát, že dokument s jiným </a:t>
            </a:r>
            <a:r>
              <a:rPr lang="cs-CZ" dirty="0" err="1"/>
              <a:t>TYPem</a:t>
            </a:r>
            <a:r>
              <a:rPr lang="cs-CZ" dirty="0"/>
              <a:t> bude mít jiný skartační režim, než spis.</a:t>
            </a:r>
          </a:p>
          <a:p>
            <a:pPr marL="457200" lvl="1" indent="0">
              <a:buNone/>
            </a:pPr>
            <a:r>
              <a:rPr lang="cs-CZ" b="1" dirty="0">
                <a:solidFill>
                  <a:srgbClr val="FF0000"/>
                </a:solidFill>
              </a:rPr>
              <a:t>X</a:t>
            </a:r>
            <a:r>
              <a:rPr lang="cs-CZ" dirty="0"/>
              <a:t> různé hodnoty v TYP u dokumentů ve spise může komplikovat uzavírání spisu.</a:t>
            </a:r>
          </a:p>
          <a:p>
            <a:pPr marL="457200" lvl="1" indent="0">
              <a:buNone/>
            </a:pPr>
            <a:endParaRPr lang="cs-CZ" dirty="0"/>
          </a:p>
          <a:p>
            <a:pPr>
              <a:buFont typeface="Wingdings" panose="05000000000000000000" pitchFamily="2" charset="2"/>
              <a:buChar char="ü"/>
            </a:pPr>
            <a:r>
              <a:rPr lang="cs-CZ" i="1" dirty="0" err="1"/>
              <a:t>Předvybrat</a:t>
            </a:r>
            <a:r>
              <a:rPr lang="cs-CZ" i="1" dirty="0"/>
              <a:t> si nejčastěji používané VS (a Typy) a uložit si je jako </a:t>
            </a:r>
            <a:r>
              <a:rPr lang="cs-CZ" i="1" dirty="0">
                <a:hlinkClick r:id="rId2"/>
              </a:rPr>
              <a:t>oblíbené položky v číselníku</a:t>
            </a:r>
            <a:r>
              <a:rPr lang="cs-CZ" i="1" dirty="0"/>
              <a:t>. </a:t>
            </a:r>
          </a:p>
          <a:p>
            <a:pPr>
              <a:buFont typeface="Wingdings" panose="05000000000000000000" pitchFamily="2" charset="2"/>
              <a:buChar char="ü"/>
            </a:pPr>
            <a:r>
              <a:rPr lang="cs-CZ" i="1" dirty="0"/>
              <a:t>Sjednotit hodnoty v kolonce TYP u všech dokumentů ve spise</a:t>
            </a:r>
          </a:p>
          <a:p>
            <a:pPr>
              <a:buFont typeface="Wingdings" panose="05000000000000000000" pitchFamily="2" charset="2"/>
              <a:buChar char="ü"/>
            </a:pPr>
            <a:r>
              <a:rPr lang="cs-CZ" i="1" dirty="0">
                <a:solidFill>
                  <a:srgbClr val="FF0000"/>
                </a:solidFill>
              </a:rPr>
              <a:t>Nastavení oblíbených položek v číselnících, prosím, proveďte až po změně SSŘ </a:t>
            </a:r>
          </a:p>
          <a:p>
            <a:endParaRPr lang="cs-CZ" dirty="0"/>
          </a:p>
        </p:txBody>
      </p:sp>
      <p:sp>
        <p:nvSpPr>
          <p:cNvPr id="4" name="Šipka: doprava 3">
            <a:extLst>
              <a:ext uri="{FF2B5EF4-FFF2-40B4-BE49-F238E27FC236}">
                <a16:creationId xmlns:a16="http://schemas.microsoft.com/office/drawing/2014/main" id="{AFD56F33-F6CF-4D9E-B0F7-FFCF95118B9F}"/>
              </a:ext>
            </a:extLst>
          </p:cNvPr>
          <p:cNvSpPr/>
          <p:nvPr/>
        </p:nvSpPr>
        <p:spPr>
          <a:xfrm>
            <a:off x="5812972" y="1583936"/>
            <a:ext cx="729745" cy="2930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408020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89BC35B-9E0E-4249-92EB-55405603622F}"/>
              </a:ext>
            </a:extLst>
          </p:cNvPr>
          <p:cNvSpPr>
            <a:spLocks noGrp="1"/>
          </p:cNvSpPr>
          <p:nvPr>
            <p:ph type="title"/>
          </p:nvPr>
        </p:nvSpPr>
        <p:spPr/>
        <p:txBody>
          <a:bodyPr/>
          <a:lstStyle/>
          <a:p>
            <a:r>
              <a:rPr lang="cs-CZ" dirty="0"/>
              <a:t>Problémy, se kterými se potkáváme</a:t>
            </a:r>
          </a:p>
        </p:txBody>
      </p:sp>
      <p:sp>
        <p:nvSpPr>
          <p:cNvPr id="3" name="Zástupný obsah 2">
            <a:extLst>
              <a:ext uri="{FF2B5EF4-FFF2-40B4-BE49-F238E27FC236}">
                <a16:creationId xmlns:a16="http://schemas.microsoft.com/office/drawing/2014/main" id="{57855268-D3F3-4149-9684-EF0B1EAC2576}"/>
              </a:ext>
            </a:extLst>
          </p:cNvPr>
          <p:cNvSpPr>
            <a:spLocks noGrp="1"/>
          </p:cNvSpPr>
          <p:nvPr>
            <p:ph idx="1"/>
          </p:nvPr>
        </p:nvSpPr>
        <p:spPr/>
        <p:txBody>
          <a:bodyPr/>
          <a:lstStyle/>
          <a:p>
            <a:pPr>
              <a:buFont typeface="Wingdings" panose="05000000000000000000" pitchFamily="2" charset="2"/>
              <a:buChar char="q"/>
            </a:pPr>
            <a:r>
              <a:rPr lang="cs-CZ" b="1" i="1" dirty="0"/>
              <a:t>Špatná tvorba spisu</a:t>
            </a:r>
            <a:r>
              <a:rPr lang="cs-CZ" dirty="0"/>
              <a:t>             chaotické řazení dokumentů do spisu. Dokumenty, které spolu souvisí se nalézají v  jiných spisech. Nepoužívá se odpověď na doručený dokument, atd. </a:t>
            </a:r>
          </a:p>
          <a:p>
            <a:pPr>
              <a:buFont typeface="Wingdings" panose="05000000000000000000" pitchFamily="2" charset="2"/>
              <a:buChar char="ü"/>
            </a:pPr>
            <a:r>
              <a:rPr lang="cs-CZ" i="1" dirty="0"/>
              <a:t>Promyslet si, jak efektivně tvořit  spisy s ohledem na pracovní náplň </a:t>
            </a:r>
          </a:p>
          <a:p>
            <a:pPr>
              <a:buFont typeface="Wingdings" panose="05000000000000000000" pitchFamily="2" charset="2"/>
              <a:buChar char="ü"/>
            </a:pPr>
            <a:r>
              <a:rPr lang="cs-CZ" i="1" dirty="0"/>
              <a:t>Související dokumenty vždy do jednoho spisu</a:t>
            </a:r>
          </a:p>
          <a:p>
            <a:pPr>
              <a:buFont typeface="Wingdings" panose="05000000000000000000" pitchFamily="2" charset="2"/>
              <a:buChar char="ü"/>
            </a:pPr>
            <a:r>
              <a:rPr lang="cs-CZ" i="1" dirty="0"/>
              <a:t>Používat vazbu Odpověď na dokument</a:t>
            </a:r>
          </a:p>
          <a:p>
            <a:pPr>
              <a:buFont typeface="Wingdings" panose="05000000000000000000" pitchFamily="2" charset="2"/>
              <a:buChar char="ü"/>
            </a:pPr>
            <a:r>
              <a:rPr lang="cs-CZ" i="1" dirty="0"/>
              <a:t>Zakládat dokumenty do spisu co nejdříve po jejich založení/přijetí v E-spis</a:t>
            </a:r>
          </a:p>
          <a:p>
            <a:endParaRPr lang="cs-CZ" dirty="0"/>
          </a:p>
        </p:txBody>
      </p:sp>
      <p:sp>
        <p:nvSpPr>
          <p:cNvPr id="4" name="Šipka: doprava 3">
            <a:extLst>
              <a:ext uri="{FF2B5EF4-FFF2-40B4-BE49-F238E27FC236}">
                <a16:creationId xmlns:a16="http://schemas.microsoft.com/office/drawing/2014/main" id="{6D07C870-6D38-4ABA-B202-BCBAAD926C9F}"/>
              </a:ext>
            </a:extLst>
          </p:cNvPr>
          <p:cNvSpPr/>
          <p:nvPr/>
        </p:nvSpPr>
        <p:spPr>
          <a:xfrm>
            <a:off x="5243804" y="2190425"/>
            <a:ext cx="729745" cy="29307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684528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9F1250F-29FF-4C23-BFB1-77DAC7634030}"/>
              </a:ext>
            </a:extLst>
          </p:cNvPr>
          <p:cNvSpPr>
            <a:spLocks noGrp="1"/>
          </p:cNvSpPr>
          <p:nvPr>
            <p:ph type="title"/>
          </p:nvPr>
        </p:nvSpPr>
        <p:spPr/>
        <p:txBody>
          <a:bodyPr/>
          <a:lstStyle/>
          <a:p>
            <a:r>
              <a:rPr lang="cs-CZ" dirty="0"/>
              <a:t>Co teď? </a:t>
            </a:r>
          </a:p>
        </p:txBody>
      </p:sp>
      <p:sp>
        <p:nvSpPr>
          <p:cNvPr id="3" name="Zástupný obsah 2">
            <a:extLst>
              <a:ext uri="{FF2B5EF4-FFF2-40B4-BE49-F238E27FC236}">
                <a16:creationId xmlns:a16="http://schemas.microsoft.com/office/drawing/2014/main" id="{299C0EE4-050B-4D01-BEDD-3FBB2149B315}"/>
              </a:ext>
            </a:extLst>
          </p:cNvPr>
          <p:cNvSpPr>
            <a:spLocks noGrp="1"/>
          </p:cNvSpPr>
          <p:nvPr>
            <p:ph idx="1"/>
          </p:nvPr>
        </p:nvSpPr>
        <p:spPr>
          <a:xfrm>
            <a:off x="2589212" y="2133600"/>
            <a:ext cx="8915400" cy="4379167"/>
          </a:xfrm>
        </p:spPr>
        <p:txBody>
          <a:bodyPr>
            <a:normAutofit/>
          </a:bodyPr>
          <a:lstStyle/>
          <a:p>
            <a:pPr>
              <a:buFont typeface="Wingdings" panose="05000000000000000000" pitchFamily="2" charset="2"/>
              <a:buChar char="ü"/>
            </a:pPr>
            <a:r>
              <a:rPr lang="cs-CZ" dirty="0"/>
              <a:t>Uzavřít dokumenty za rok 2022/23 dle této metodiky.</a:t>
            </a:r>
          </a:p>
          <a:p>
            <a:pPr>
              <a:buFont typeface="Wingdings" panose="05000000000000000000" pitchFamily="2" charset="2"/>
              <a:buChar char="ü"/>
            </a:pPr>
            <a:r>
              <a:rPr lang="cs-CZ" dirty="0"/>
              <a:t>Pokusit se postupně uzavírat historické dokumenty dle této metodiky.</a:t>
            </a:r>
          </a:p>
          <a:p>
            <a:pPr>
              <a:buFont typeface="Wingdings" panose="05000000000000000000" pitchFamily="2" charset="2"/>
              <a:buChar char="ü"/>
            </a:pPr>
            <a:r>
              <a:rPr lang="cs-CZ" dirty="0"/>
              <a:t>Případné problémy hlásit, abychom zmapovali, s jakými problémy se potýkáte a hledat pro ně řešení.</a:t>
            </a:r>
          </a:p>
          <a:p>
            <a:pPr>
              <a:buFont typeface="Wingdings" panose="05000000000000000000" pitchFamily="2" charset="2"/>
              <a:buChar char="ü"/>
            </a:pPr>
            <a:r>
              <a:rPr lang="cs-CZ" dirty="0"/>
              <a:t>Zbavit se historických dokumentů, které není třeba archivovat (balíky, pozvánky, gratulace, kondolence </a:t>
            </a:r>
            <a:r>
              <a:rPr lang="cs-CZ" dirty="0" err="1"/>
              <a:t>adt</a:t>
            </a:r>
            <a:r>
              <a:rPr lang="cs-CZ" dirty="0"/>
              <a:t>.), pro které je určena skupina PI/1</a:t>
            </a:r>
          </a:p>
          <a:p>
            <a:pPr>
              <a:buFont typeface="Wingdings" panose="05000000000000000000" pitchFamily="2" charset="2"/>
              <a:buChar char="q"/>
            </a:pPr>
            <a:endParaRPr lang="cs-CZ" dirty="0"/>
          </a:p>
          <a:p>
            <a:pPr marL="0" indent="0">
              <a:buNone/>
            </a:pPr>
            <a:r>
              <a:rPr lang="cs-CZ" b="1" dirty="0">
                <a:solidFill>
                  <a:schemeClr val="accent1"/>
                </a:solidFill>
              </a:rPr>
              <a:t>POZOR:</a:t>
            </a:r>
            <a:r>
              <a:rPr lang="cs-CZ" dirty="0"/>
              <a:t> pokud máte otevřené spisy zatříděné podle nyní aktuálního spisového plánu, pokuste se je co nejdříve uzavřít. Po změně SSŘ bude nahrán do spisové služby nový spisový plán s novou sadou znaků pro VS. Pokud budete tyto spisy uzavírat až po změně SSŘ, spisovka vás vyzve k přetřídění spisů dle nového aktuálního spisového plánu. </a:t>
            </a:r>
          </a:p>
          <a:p>
            <a:pPr marL="0" indent="0">
              <a:buNone/>
            </a:pPr>
            <a:endParaRPr lang="cs-CZ" dirty="0"/>
          </a:p>
        </p:txBody>
      </p:sp>
    </p:spTree>
    <p:extLst>
      <p:ext uri="{BB962C8B-B14F-4D97-AF65-F5344CB8AC3E}">
        <p14:creationId xmlns:p14="http://schemas.microsoft.com/office/powerpoint/2010/main" val="39079440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93BBF-0D34-4CEC-B60B-75E51A704E3F}"/>
              </a:ext>
            </a:extLst>
          </p:cNvPr>
          <p:cNvSpPr>
            <a:spLocks noGrp="1"/>
          </p:cNvSpPr>
          <p:nvPr>
            <p:ph type="title"/>
          </p:nvPr>
        </p:nvSpPr>
        <p:spPr>
          <a:xfrm>
            <a:off x="2140862" y="3429000"/>
            <a:ext cx="8911687" cy="1280890"/>
          </a:xfrm>
        </p:spPr>
        <p:txBody>
          <a:bodyPr>
            <a:normAutofit fontScale="90000"/>
          </a:bodyPr>
          <a:lstStyle/>
          <a:p>
            <a:pPr algn="ctr"/>
            <a:r>
              <a:rPr lang="cs-CZ" sz="5400" b="1" dirty="0">
                <a:solidFill>
                  <a:schemeClr val="accent1">
                    <a:lumMod val="75000"/>
                  </a:schemeClr>
                </a:solidFill>
                <a:latin typeface="Arial" panose="020B0604020202020204" pitchFamily="34" charset="0"/>
                <a:cs typeface="Arial" panose="020B0604020202020204" pitchFamily="34" charset="0"/>
              </a:rPr>
              <a:t>3. PODMÍNKY PRO ARCHIVACI/SKARTACI</a:t>
            </a:r>
            <a:endParaRPr lang="en-GB" sz="54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86615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95B87-70EE-4D05-9E82-CB577FC8A7B0}"/>
              </a:ext>
            </a:extLst>
          </p:cNvPr>
          <p:cNvSpPr>
            <a:spLocks noGrp="1"/>
          </p:cNvSpPr>
          <p:nvPr>
            <p:ph type="title"/>
          </p:nvPr>
        </p:nvSpPr>
        <p:spPr>
          <a:xfrm>
            <a:off x="1640156" y="644892"/>
            <a:ext cx="8911687" cy="1280890"/>
          </a:xfrm>
        </p:spPr>
        <p:txBody>
          <a:bodyPr/>
          <a:lstStyle/>
          <a:p>
            <a:r>
              <a:rPr lang="cs-CZ" dirty="0">
                <a:solidFill>
                  <a:schemeClr val="bg1">
                    <a:lumMod val="85000"/>
                  </a:schemeClr>
                </a:solidFill>
              </a:rPr>
              <a:t>PODMÍNKY PRO ARCHIVACI/SKARTACI</a:t>
            </a:r>
            <a:endParaRPr lang="en-GB" dirty="0">
              <a:solidFill>
                <a:schemeClr val="bg1">
                  <a:lumMod val="85000"/>
                </a:schemeClr>
              </a:solidFill>
            </a:endParaRPr>
          </a:p>
        </p:txBody>
      </p:sp>
      <p:sp>
        <p:nvSpPr>
          <p:cNvPr id="3" name="Content Placeholder 2">
            <a:extLst>
              <a:ext uri="{FF2B5EF4-FFF2-40B4-BE49-F238E27FC236}">
                <a16:creationId xmlns:a16="http://schemas.microsoft.com/office/drawing/2014/main" id="{4A925180-7DF8-477E-BCC4-0EF6BF7BEAE0}"/>
              </a:ext>
            </a:extLst>
          </p:cNvPr>
          <p:cNvSpPr>
            <a:spLocks noGrp="1"/>
          </p:cNvSpPr>
          <p:nvPr>
            <p:ph idx="1"/>
          </p:nvPr>
        </p:nvSpPr>
        <p:spPr/>
        <p:txBody>
          <a:bodyPr/>
          <a:lstStyle/>
          <a:p>
            <a:pPr marL="0" indent="0">
              <a:buNone/>
            </a:pPr>
            <a:endParaRPr lang="en-GB" dirty="0"/>
          </a:p>
        </p:txBody>
      </p:sp>
      <p:sp>
        <p:nvSpPr>
          <p:cNvPr id="5" name="Content Placeholder 2">
            <a:extLst>
              <a:ext uri="{FF2B5EF4-FFF2-40B4-BE49-F238E27FC236}">
                <a16:creationId xmlns:a16="http://schemas.microsoft.com/office/drawing/2014/main" id="{F796ABA6-FEEA-41F8-B37D-148061C1D7DD}"/>
              </a:ext>
            </a:extLst>
          </p:cNvPr>
          <p:cNvSpPr txBox="1">
            <a:spLocks/>
          </p:cNvSpPr>
          <p:nvPr/>
        </p:nvSpPr>
        <p:spPr>
          <a:xfrm>
            <a:off x="1799865" y="3229994"/>
            <a:ext cx="10007029" cy="15848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cs-CZ" sz="4000" cap="all" dirty="0">
                <a:latin typeface="Arial" panose="020B0604020202020204" pitchFamily="34" charset="0"/>
                <a:cs typeface="Arial" panose="020B0604020202020204" pitchFamily="34" charset="0"/>
              </a:rPr>
              <a:t>3.1 Podmínky pro  Archivaci/skartaci</a:t>
            </a:r>
          </a:p>
        </p:txBody>
      </p:sp>
    </p:spTree>
    <p:extLst>
      <p:ext uri="{BB962C8B-B14F-4D97-AF65-F5344CB8AC3E}">
        <p14:creationId xmlns:p14="http://schemas.microsoft.com/office/powerpoint/2010/main" val="2539785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0191D36-65AF-4527-BE55-84B7C6C6980A}"/>
              </a:ext>
            </a:extLst>
          </p:cNvPr>
          <p:cNvSpPr>
            <a:spLocks noGrp="1"/>
          </p:cNvSpPr>
          <p:nvPr>
            <p:ph type="title"/>
          </p:nvPr>
        </p:nvSpPr>
        <p:spPr/>
        <p:txBody>
          <a:bodyPr/>
          <a:lstStyle/>
          <a:p>
            <a:r>
              <a:rPr lang="cs-CZ" dirty="0"/>
              <a:t>Kdy je spis připravený k vyřízení?</a:t>
            </a:r>
          </a:p>
        </p:txBody>
      </p:sp>
      <p:sp>
        <p:nvSpPr>
          <p:cNvPr id="3" name="Zástupný obsah 2">
            <a:extLst>
              <a:ext uri="{FF2B5EF4-FFF2-40B4-BE49-F238E27FC236}">
                <a16:creationId xmlns:a16="http://schemas.microsoft.com/office/drawing/2014/main" id="{A4FC29F3-97D3-447F-8167-482E058C9303}"/>
              </a:ext>
            </a:extLst>
          </p:cNvPr>
          <p:cNvSpPr>
            <a:spLocks noGrp="1"/>
          </p:cNvSpPr>
          <p:nvPr>
            <p:ph idx="1"/>
          </p:nvPr>
        </p:nvSpPr>
        <p:spPr>
          <a:xfrm>
            <a:off x="2589212" y="1905000"/>
            <a:ext cx="8915400" cy="4831080"/>
          </a:xfrm>
        </p:spPr>
        <p:txBody>
          <a:bodyPr>
            <a:normAutofit/>
          </a:bodyPr>
          <a:lstStyle/>
          <a:p>
            <a:pPr>
              <a:buFont typeface="Wingdings" panose="05000000000000000000" pitchFamily="2" charset="2"/>
              <a:buChar char="q"/>
            </a:pPr>
            <a:r>
              <a:rPr lang="cs-CZ" dirty="0"/>
              <a:t>Dříve se vyřizovaly jednotlivé dokumenty samostatně</a:t>
            </a:r>
          </a:p>
          <a:p>
            <a:pPr>
              <a:buFont typeface="Wingdings" panose="05000000000000000000" pitchFamily="2" charset="2"/>
              <a:buChar char="q"/>
            </a:pPr>
            <a:r>
              <a:rPr lang="cs-CZ" dirty="0"/>
              <a:t>To již dnes není možné a všechny </a:t>
            </a:r>
            <a:r>
              <a:rPr lang="cs-CZ" b="1" dirty="0">
                <a:solidFill>
                  <a:schemeClr val="accent1"/>
                </a:solidFill>
              </a:rPr>
              <a:t>DOKUMENTY MUSÍ BÝT ZAŘAZENY DO SPISU</a:t>
            </a:r>
          </a:p>
          <a:p>
            <a:pPr marL="0" indent="0">
              <a:buNone/>
            </a:pPr>
            <a:endParaRPr lang="cs-CZ" b="1" dirty="0">
              <a:solidFill>
                <a:schemeClr val="accent1"/>
              </a:solidFill>
            </a:endParaRPr>
          </a:p>
          <a:p>
            <a:pPr marL="0" indent="0" algn="ctr">
              <a:buNone/>
            </a:pPr>
            <a:r>
              <a:rPr lang="cs-CZ" sz="2400" dirty="0"/>
              <a:t>Kdy je spis připravený k vyřízení?</a:t>
            </a:r>
          </a:p>
          <a:p>
            <a:pPr marL="0" indent="0" algn="ctr">
              <a:buNone/>
            </a:pPr>
            <a:endParaRPr lang="cs-CZ" sz="2400" dirty="0"/>
          </a:p>
          <a:p>
            <a:pPr lvl="1">
              <a:buFont typeface="Wingdings" panose="05000000000000000000" pitchFamily="2" charset="2"/>
              <a:buChar char="ü"/>
            </a:pPr>
            <a:r>
              <a:rPr lang="cs-CZ" dirty="0"/>
              <a:t>Máme založený spis, který obsahuje 1 – 1000 dokumentů.</a:t>
            </a:r>
          </a:p>
          <a:p>
            <a:pPr lvl="1">
              <a:buFont typeface="Wingdings" panose="05000000000000000000" pitchFamily="2" charset="2"/>
              <a:buChar char="ü"/>
            </a:pPr>
            <a:r>
              <a:rPr lang="cs-CZ" dirty="0"/>
              <a:t>Spis má vyplněné profilové položky a je  správně zatříděný.  		</a:t>
            </a:r>
          </a:p>
          <a:p>
            <a:pPr lvl="1">
              <a:buFont typeface="Wingdings" panose="05000000000000000000" pitchFamily="2" charset="2"/>
              <a:buChar char="ü"/>
            </a:pPr>
            <a:r>
              <a:rPr lang="cs-CZ" dirty="0"/>
              <a:t>Dokumenty ve spise jsou vyřízené. </a:t>
            </a:r>
          </a:p>
          <a:p>
            <a:pPr lvl="1">
              <a:buFont typeface="Wingdings" panose="05000000000000000000" pitchFamily="2" charset="2"/>
              <a:buChar char="ü"/>
            </a:pPr>
            <a:r>
              <a:rPr lang="cs-CZ" dirty="0"/>
              <a:t>Mám k nim analogové originály seřazené do spisů odpovídajícím způsobem.</a:t>
            </a:r>
          </a:p>
          <a:p>
            <a:pPr lvl="1">
              <a:buFont typeface="Wingdings" panose="05000000000000000000" pitchFamily="2" charset="2"/>
              <a:buChar char="ü"/>
            </a:pPr>
            <a:r>
              <a:rPr lang="cs-CZ" dirty="0"/>
              <a:t>Spis s vyřízenými dokumenty je možné uzavřít. </a:t>
            </a:r>
          </a:p>
          <a:p>
            <a:pPr lvl="1">
              <a:buFont typeface="Wingdings" panose="05000000000000000000" pitchFamily="2" charset="2"/>
              <a:buChar char="ü"/>
            </a:pPr>
            <a:r>
              <a:rPr lang="cs-CZ" dirty="0"/>
              <a:t>Spisy se stejnou věcnou skupinou jsou pak prostřednictvím Ukládací jednotky předány do Spisovny</a:t>
            </a:r>
          </a:p>
        </p:txBody>
      </p:sp>
    </p:spTree>
    <p:extLst>
      <p:ext uri="{BB962C8B-B14F-4D97-AF65-F5344CB8AC3E}">
        <p14:creationId xmlns:p14="http://schemas.microsoft.com/office/powerpoint/2010/main" val="439823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969CDD8-255C-4090-B302-D3EEB8259748}"/>
              </a:ext>
            </a:extLst>
          </p:cNvPr>
          <p:cNvSpPr>
            <a:spLocks noGrp="1"/>
          </p:cNvSpPr>
          <p:nvPr>
            <p:ph type="title"/>
          </p:nvPr>
        </p:nvSpPr>
        <p:spPr/>
        <p:txBody>
          <a:bodyPr/>
          <a:lstStyle/>
          <a:p>
            <a:r>
              <a:rPr lang="cs-CZ" dirty="0"/>
              <a:t>Kdy je dokument připravený k vyřízení?</a:t>
            </a:r>
          </a:p>
        </p:txBody>
      </p:sp>
      <p:sp>
        <p:nvSpPr>
          <p:cNvPr id="3" name="Zástupný symbol pro obsah 2">
            <a:extLst>
              <a:ext uri="{FF2B5EF4-FFF2-40B4-BE49-F238E27FC236}">
                <a16:creationId xmlns:a16="http://schemas.microsoft.com/office/drawing/2014/main" id="{02F6A365-1586-4418-92BF-1068570471E5}"/>
              </a:ext>
            </a:extLst>
          </p:cNvPr>
          <p:cNvSpPr>
            <a:spLocks noGrp="1"/>
          </p:cNvSpPr>
          <p:nvPr>
            <p:ph idx="1"/>
          </p:nvPr>
        </p:nvSpPr>
        <p:spPr>
          <a:xfrm>
            <a:off x="2452163" y="3050034"/>
            <a:ext cx="8915400" cy="2015231"/>
          </a:xfrm>
        </p:spPr>
        <p:txBody>
          <a:bodyPr/>
          <a:lstStyle/>
          <a:p>
            <a:pPr>
              <a:buFont typeface="Wingdings" panose="05000000000000000000" pitchFamily="2" charset="2"/>
              <a:buChar char="q"/>
            </a:pPr>
            <a:r>
              <a:rPr lang="cs-CZ" dirty="0"/>
              <a:t>Kdy? Rozhodujete vy.</a:t>
            </a:r>
          </a:p>
          <a:p>
            <a:pPr lvl="1">
              <a:buFont typeface="Wingdings" panose="05000000000000000000" pitchFamily="2" charset="2"/>
              <a:buChar char="ü"/>
            </a:pPr>
            <a:r>
              <a:rPr lang="cs-CZ" dirty="0"/>
              <a:t>Pokud je záležitost vyřízena tak, že se již k ní nemusíte vracet.</a:t>
            </a:r>
          </a:p>
          <a:p>
            <a:pPr lvl="1">
              <a:buFont typeface="Wingdings" panose="05000000000000000000" pitchFamily="2" charset="2"/>
              <a:buChar char="ü"/>
            </a:pPr>
            <a:r>
              <a:rPr lang="cs-CZ" dirty="0"/>
              <a:t>Pokud byla záležitost vyřízena odpovědí, podpisy atd. </a:t>
            </a:r>
          </a:p>
          <a:p>
            <a:pPr marL="457200" lvl="1" indent="0">
              <a:buNone/>
            </a:pPr>
            <a:endParaRPr lang="cs-CZ" dirty="0"/>
          </a:p>
        </p:txBody>
      </p:sp>
    </p:spTree>
    <p:extLst>
      <p:ext uri="{BB962C8B-B14F-4D97-AF65-F5344CB8AC3E}">
        <p14:creationId xmlns:p14="http://schemas.microsoft.com/office/powerpoint/2010/main" val="126919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51CEFD7-6B47-4C4B-A3B3-71EB4DCC9949}"/>
              </a:ext>
            </a:extLst>
          </p:cNvPr>
          <p:cNvSpPr>
            <a:spLocks noGrp="1"/>
          </p:cNvSpPr>
          <p:nvPr>
            <p:ph type="title"/>
          </p:nvPr>
        </p:nvSpPr>
        <p:spPr>
          <a:xfrm>
            <a:off x="1793289" y="624110"/>
            <a:ext cx="9711323" cy="893972"/>
          </a:xfrm>
        </p:spPr>
        <p:txBody>
          <a:bodyPr/>
          <a:lstStyle/>
          <a:p>
            <a:r>
              <a:rPr lang="cs-CZ" dirty="0"/>
              <a:t>Obecné podmínky pro vyřízení objektů</a:t>
            </a:r>
          </a:p>
        </p:txBody>
      </p:sp>
      <p:sp>
        <p:nvSpPr>
          <p:cNvPr id="3" name="Zástupný symbol pro obsah 2">
            <a:extLst>
              <a:ext uri="{FF2B5EF4-FFF2-40B4-BE49-F238E27FC236}">
                <a16:creationId xmlns:a16="http://schemas.microsoft.com/office/drawing/2014/main" id="{44941655-49AC-470E-BD62-D717F96E9F81}"/>
              </a:ext>
            </a:extLst>
          </p:cNvPr>
          <p:cNvSpPr>
            <a:spLocks noGrp="1"/>
          </p:cNvSpPr>
          <p:nvPr>
            <p:ph idx="1"/>
          </p:nvPr>
        </p:nvSpPr>
        <p:spPr>
          <a:xfrm>
            <a:off x="2589212" y="1713390"/>
            <a:ext cx="8915400" cy="4891596"/>
          </a:xfrm>
        </p:spPr>
        <p:txBody>
          <a:bodyPr>
            <a:normAutofit/>
          </a:bodyPr>
          <a:lstStyle/>
          <a:p>
            <a:pPr>
              <a:buFont typeface="Wingdings" panose="05000000000000000000" pitchFamily="2" charset="2"/>
              <a:buChar char="q"/>
            </a:pPr>
            <a:r>
              <a:rPr lang="cs-CZ" dirty="0"/>
              <a:t>Aby mohl být dokument/spis uzavřen, musí splňovat určité podmínky:</a:t>
            </a:r>
          </a:p>
          <a:p>
            <a:pPr marL="0" indent="0">
              <a:buNone/>
            </a:pPr>
            <a:endParaRPr lang="cs-CZ" dirty="0"/>
          </a:p>
          <a:p>
            <a:pPr lvl="1">
              <a:buFont typeface="Wingdings" panose="05000000000000000000" pitchFamily="2" charset="2"/>
              <a:buChar char="Ø"/>
            </a:pPr>
            <a:r>
              <a:rPr lang="cs-CZ" dirty="0"/>
              <a:t>ZÁLOŽKA PROFIL:</a:t>
            </a:r>
          </a:p>
          <a:p>
            <a:pPr lvl="2">
              <a:buFont typeface="Wingdings" panose="05000000000000000000" pitchFamily="2" charset="2"/>
              <a:buChar char="ü"/>
            </a:pPr>
            <a:r>
              <a:rPr lang="cs-CZ" dirty="0">
                <a:solidFill>
                  <a:srgbClr val="FF0000"/>
                </a:solidFill>
              </a:rPr>
              <a:t>V profilu dokumentu/spisu musí být vyplněny TYP, VS, SKARTAČNÍ OPERACE a LHŮTA</a:t>
            </a:r>
          </a:p>
          <a:p>
            <a:pPr>
              <a:buFont typeface="Wingdings" panose="05000000000000000000" pitchFamily="2" charset="2"/>
              <a:buChar char="q"/>
            </a:pPr>
            <a:endParaRPr lang="cs-CZ" dirty="0"/>
          </a:p>
          <a:p>
            <a:pPr lvl="1">
              <a:buFont typeface="Wingdings" panose="05000000000000000000" pitchFamily="2" charset="2"/>
              <a:buChar char="Ø"/>
            </a:pPr>
            <a:r>
              <a:rPr lang="cs-CZ" dirty="0"/>
              <a:t>ZÁLOŽKA EL. DOKUMENTY:</a:t>
            </a:r>
            <a:endParaRPr lang="cs-CZ" dirty="0">
              <a:solidFill>
                <a:srgbClr val="FF0000"/>
              </a:solidFill>
            </a:endParaRPr>
          </a:p>
          <a:p>
            <a:pPr lvl="2">
              <a:buFont typeface="Wingdings" panose="05000000000000000000" pitchFamily="2" charset="2"/>
              <a:buChar char="ü"/>
            </a:pPr>
            <a:r>
              <a:rPr lang="cs-CZ" dirty="0">
                <a:solidFill>
                  <a:srgbClr val="FF0000"/>
                </a:solidFill>
              </a:rPr>
              <a:t>Hybridní/digitální objekty musí obsahovat alespoň 1 el. dokument.</a:t>
            </a:r>
          </a:p>
          <a:p>
            <a:pPr>
              <a:buFont typeface="Wingdings" panose="05000000000000000000" pitchFamily="2" charset="2"/>
              <a:buChar char="q"/>
            </a:pPr>
            <a:endParaRPr lang="cs-CZ" dirty="0"/>
          </a:p>
          <a:p>
            <a:pPr lvl="1">
              <a:buFont typeface="Wingdings" panose="05000000000000000000" pitchFamily="2" charset="2"/>
              <a:buChar char="Ø"/>
            </a:pPr>
            <a:r>
              <a:rPr lang="cs-CZ" dirty="0"/>
              <a:t>ZÁLOŽKA DORUČENÍ/VYPRAVENÍ u dokumentů:</a:t>
            </a:r>
            <a:endParaRPr lang="cs-CZ" dirty="0">
              <a:solidFill>
                <a:srgbClr val="FF0000"/>
              </a:solidFill>
            </a:endParaRPr>
          </a:p>
          <a:p>
            <a:pPr lvl="2" algn="just">
              <a:buFont typeface="Wingdings" panose="05000000000000000000" pitchFamily="2" charset="2"/>
              <a:buChar char="ü"/>
            </a:pPr>
            <a:r>
              <a:rPr lang="cs-CZ" dirty="0">
                <a:solidFill>
                  <a:srgbClr val="FF0000"/>
                </a:solidFill>
              </a:rPr>
              <a:t>Doručené dokumenty musí mít vyplněnou záložku Doručení</a:t>
            </a:r>
          </a:p>
          <a:p>
            <a:pPr lvl="2" algn="just">
              <a:buFont typeface="Wingdings" panose="05000000000000000000" pitchFamily="2" charset="2"/>
              <a:buChar char="ü"/>
            </a:pPr>
            <a:r>
              <a:rPr lang="cs-CZ" dirty="0">
                <a:solidFill>
                  <a:srgbClr val="FF0000"/>
                </a:solidFill>
              </a:rPr>
              <a:t>Vlastní dokumenty nesmí mít žádné vypravení ve stavu „Připravováno.“ U vypravení s povinností zapsání výsledku o doručení (dodejka) musí být výsledek zapsán.</a:t>
            </a:r>
          </a:p>
          <a:p>
            <a:pPr marL="0" indent="0">
              <a:buNone/>
            </a:pPr>
            <a:endParaRPr lang="cs-CZ" dirty="0"/>
          </a:p>
          <a:p>
            <a:pPr marL="0" indent="0">
              <a:buNone/>
            </a:pPr>
            <a:endParaRPr lang="cs-CZ" dirty="0"/>
          </a:p>
          <a:p>
            <a:pPr marL="0" indent="0">
              <a:buNone/>
            </a:pPr>
            <a:endParaRPr lang="cs-CZ" dirty="0"/>
          </a:p>
        </p:txBody>
      </p:sp>
    </p:spTree>
    <p:extLst>
      <p:ext uri="{BB962C8B-B14F-4D97-AF65-F5344CB8AC3E}">
        <p14:creationId xmlns:p14="http://schemas.microsoft.com/office/powerpoint/2010/main" val="1934181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5985B99-3397-4F35-A01B-5D4B6DD3E8FE}"/>
              </a:ext>
            </a:extLst>
          </p:cNvPr>
          <p:cNvSpPr>
            <a:spLocks noGrp="1"/>
          </p:cNvSpPr>
          <p:nvPr>
            <p:ph type="title"/>
          </p:nvPr>
        </p:nvSpPr>
        <p:spPr>
          <a:xfrm>
            <a:off x="2157274" y="624110"/>
            <a:ext cx="9667781" cy="1027137"/>
          </a:xfrm>
        </p:spPr>
        <p:txBody>
          <a:bodyPr>
            <a:normAutofit/>
          </a:bodyPr>
          <a:lstStyle/>
          <a:p>
            <a:r>
              <a:rPr lang="cs-CZ" dirty="0"/>
              <a:t>Záložka PROFIL – dokumenty/spisy</a:t>
            </a:r>
          </a:p>
        </p:txBody>
      </p:sp>
      <p:sp>
        <p:nvSpPr>
          <p:cNvPr id="3" name="Zástupný symbol pro obsah 2">
            <a:extLst>
              <a:ext uri="{FF2B5EF4-FFF2-40B4-BE49-F238E27FC236}">
                <a16:creationId xmlns:a16="http://schemas.microsoft.com/office/drawing/2014/main" id="{C4C57520-5E8F-4084-9683-382B03FD0140}"/>
              </a:ext>
            </a:extLst>
          </p:cNvPr>
          <p:cNvSpPr>
            <a:spLocks noGrp="1"/>
          </p:cNvSpPr>
          <p:nvPr>
            <p:ph idx="1"/>
          </p:nvPr>
        </p:nvSpPr>
        <p:spPr>
          <a:xfrm>
            <a:off x="2001384" y="1749379"/>
            <a:ext cx="8915400" cy="4609380"/>
          </a:xfrm>
        </p:spPr>
        <p:txBody>
          <a:bodyPr>
            <a:normAutofit/>
          </a:bodyPr>
          <a:lstStyle/>
          <a:p>
            <a:pPr>
              <a:buFont typeface="Wingdings" panose="05000000000000000000" pitchFamily="2" charset="2"/>
              <a:buChar char="q"/>
            </a:pPr>
            <a:r>
              <a:rPr lang="cs-CZ" dirty="0"/>
              <a:t>Po</a:t>
            </a:r>
            <a:r>
              <a:rPr lang="en-US" dirty="0"/>
              <a:t>vi</a:t>
            </a:r>
            <a:r>
              <a:rPr lang="cs-CZ" dirty="0" err="1"/>
              <a:t>nné</a:t>
            </a:r>
            <a:r>
              <a:rPr lang="cs-CZ" dirty="0"/>
              <a:t> položky platí pro vlastní i doručené dokumenty a pro všechny formy (digitální, analog.)</a:t>
            </a:r>
          </a:p>
          <a:p>
            <a:pPr marL="0" indent="0">
              <a:buNone/>
            </a:pPr>
            <a:endParaRPr lang="cs-CZ" dirty="0"/>
          </a:p>
          <a:p>
            <a:pPr>
              <a:buFont typeface="Wingdings" panose="05000000000000000000" pitchFamily="2" charset="2"/>
              <a:buChar char="q"/>
            </a:pPr>
            <a:r>
              <a:rPr lang="cs-CZ" dirty="0"/>
              <a:t>Povinné položky na záložce Profil jsou:</a:t>
            </a:r>
          </a:p>
          <a:p>
            <a:pPr lvl="1">
              <a:buFont typeface="Wingdings" panose="05000000000000000000" pitchFamily="2" charset="2"/>
              <a:buChar char="ü"/>
            </a:pPr>
            <a:r>
              <a:rPr lang="cs-CZ" b="1" dirty="0"/>
              <a:t>Věc: </a:t>
            </a:r>
            <a:r>
              <a:rPr lang="cs-CZ" dirty="0"/>
              <a:t>název dokumentu (co nejpřesnější)</a:t>
            </a:r>
          </a:p>
          <a:p>
            <a:pPr lvl="1">
              <a:buFont typeface="Wingdings" panose="05000000000000000000" pitchFamily="2" charset="2"/>
              <a:buChar char="ü"/>
            </a:pPr>
            <a:r>
              <a:rPr lang="cs-CZ" b="1" dirty="0"/>
              <a:t>Forma:</a:t>
            </a:r>
            <a:r>
              <a:rPr lang="cs-CZ" dirty="0"/>
              <a:t>  analogová, digitální (dokumenty/spisy), hybridní (spisy)</a:t>
            </a:r>
          </a:p>
          <a:p>
            <a:pPr lvl="1">
              <a:buFont typeface="Wingdings" panose="05000000000000000000" pitchFamily="2" charset="2"/>
              <a:buChar char="ü"/>
            </a:pPr>
            <a:r>
              <a:rPr lang="cs-CZ" b="1" dirty="0"/>
              <a:t>Typ a VS: </a:t>
            </a:r>
            <a:r>
              <a:rPr lang="cs-CZ" dirty="0"/>
              <a:t>odvozuje se od nich skartační operace,  lhůta a režim </a:t>
            </a:r>
          </a:p>
          <a:p>
            <a:pPr lvl="1">
              <a:buFont typeface="Wingdings" panose="05000000000000000000" pitchFamily="2" charset="2"/>
              <a:buChar char="ü"/>
            </a:pPr>
            <a:r>
              <a:rPr lang="cs-CZ" b="1" dirty="0"/>
              <a:t>Fyzické uložení: </a:t>
            </a:r>
            <a:r>
              <a:rPr lang="cs-CZ" dirty="0"/>
              <a:t>kolonka pro případ, že originál dokumentu v analogu je uložen na jiném místě. Před uzavřením je nutné si dokument vyžádat zpět a odevzdat do spisovny. Neplatí pro smlouvy a personální záležitosti uložené v archívech EO, PER.</a:t>
            </a:r>
          </a:p>
          <a:p>
            <a:pPr marL="0" indent="0">
              <a:buNone/>
            </a:pPr>
            <a:endParaRPr lang="cs-CZ" dirty="0"/>
          </a:p>
          <a:p>
            <a:pPr marL="457200" lvl="1" indent="0" algn="just">
              <a:buNone/>
            </a:pPr>
            <a:endParaRPr lang="cs-CZ" dirty="0"/>
          </a:p>
          <a:p>
            <a:pPr lvl="1" algn="just">
              <a:buFont typeface="Wingdings" panose="05000000000000000000" pitchFamily="2" charset="2"/>
              <a:buChar char="ü"/>
            </a:pPr>
            <a:endParaRPr lang="cs-CZ" dirty="0"/>
          </a:p>
          <a:p>
            <a:pPr lvl="1">
              <a:buFont typeface="Wingdings" panose="05000000000000000000" pitchFamily="2" charset="2"/>
              <a:buChar char="ü"/>
            </a:pPr>
            <a:endParaRPr lang="cs-CZ" dirty="0"/>
          </a:p>
        </p:txBody>
      </p:sp>
    </p:spTree>
    <p:extLst>
      <p:ext uri="{BB962C8B-B14F-4D97-AF65-F5344CB8AC3E}">
        <p14:creationId xmlns:p14="http://schemas.microsoft.com/office/powerpoint/2010/main" val="12548155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8C1F22E-B486-40BC-A189-C6CCDB0C6FCB}"/>
              </a:ext>
            </a:extLst>
          </p:cNvPr>
          <p:cNvSpPr>
            <a:spLocks noGrp="1"/>
          </p:cNvSpPr>
          <p:nvPr>
            <p:ph type="title"/>
          </p:nvPr>
        </p:nvSpPr>
        <p:spPr>
          <a:xfrm>
            <a:off x="2592925" y="624110"/>
            <a:ext cx="8911687" cy="796317"/>
          </a:xfrm>
        </p:spPr>
        <p:txBody>
          <a:bodyPr/>
          <a:lstStyle/>
          <a:p>
            <a:r>
              <a:rPr lang="cs-CZ" dirty="0"/>
              <a:t>Záložka Elektronické přílohy</a:t>
            </a:r>
          </a:p>
        </p:txBody>
      </p:sp>
      <p:sp>
        <p:nvSpPr>
          <p:cNvPr id="3" name="Zástupný symbol pro obsah 2">
            <a:extLst>
              <a:ext uri="{FF2B5EF4-FFF2-40B4-BE49-F238E27FC236}">
                <a16:creationId xmlns:a16="http://schemas.microsoft.com/office/drawing/2014/main" id="{A687BAF7-A209-4AE7-A252-A5EEF18E5583}"/>
              </a:ext>
            </a:extLst>
          </p:cNvPr>
          <p:cNvSpPr>
            <a:spLocks noGrp="1"/>
          </p:cNvSpPr>
          <p:nvPr>
            <p:ph idx="1"/>
          </p:nvPr>
        </p:nvSpPr>
        <p:spPr>
          <a:xfrm>
            <a:off x="2589212" y="1420427"/>
            <a:ext cx="8915400" cy="5083010"/>
          </a:xfrm>
        </p:spPr>
        <p:txBody>
          <a:bodyPr>
            <a:normAutofit/>
          </a:bodyPr>
          <a:lstStyle/>
          <a:p>
            <a:pPr>
              <a:buFont typeface="Wingdings" panose="05000000000000000000" pitchFamily="2" charset="2"/>
              <a:buChar char="q"/>
            </a:pPr>
            <a:r>
              <a:rPr lang="cs-CZ" dirty="0"/>
              <a:t>Platí pro všechny objekty v E-spis (doručené a vlastní dokumenty, spisy)</a:t>
            </a:r>
          </a:p>
          <a:p>
            <a:pPr>
              <a:buFont typeface="Wingdings" panose="05000000000000000000" pitchFamily="2" charset="2"/>
              <a:buChar char="q"/>
            </a:pPr>
            <a:r>
              <a:rPr lang="cs-CZ" dirty="0"/>
              <a:t>Objekty s digitální/hybridní formou musí obsahovat alespoň 1 el. přílohu. </a:t>
            </a:r>
          </a:p>
          <a:p>
            <a:pPr>
              <a:buFont typeface="Wingdings" panose="05000000000000000000" pitchFamily="2" charset="2"/>
              <a:buChar char="q"/>
            </a:pPr>
            <a:endParaRPr lang="cs-CZ" dirty="0"/>
          </a:p>
          <a:p>
            <a:pPr>
              <a:buFont typeface="Wingdings" panose="05000000000000000000" pitchFamily="2" charset="2"/>
              <a:buChar char="q"/>
            </a:pPr>
            <a:r>
              <a:rPr lang="cs-CZ" dirty="0"/>
              <a:t>Jak je to s analogem?</a:t>
            </a:r>
          </a:p>
          <a:p>
            <a:pPr lvl="1">
              <a:buFont typeface="Wingdings" panose="05000000000000000000" pitchFamily="2" charset="2"/>
              <a:buChar char="ü"/>
            </a:pPr>
            <a:r>
              <a:rPr lang="cs-CZ" dirty="0"/>
              <a:t>Analog znamená papír, který musíte mít uchovaný a který předáváte do spisovny. </a:t>
            </a:r>
          </a:p>
          <a:p>
            <a:pPr lvl="1">
              <a:buFont typeface="Wingdings" panose="05000000000000000000" pitchFamily="2" charset="2"/>
              <a:buChar char="ü"/>
            </a:pPr>
            <a:r>
              <a:rPr lang="cs-CZ" dirty="0"/>
              <a:t>Můžete mít přiloženou el. přílohu v podobě </a:t>
            </a:r>
            <a:r>
              <a:rPr lang="cs-CZ" dirty="0" err="1"/>
              <a:t>skenu</a:t>
            </a:r>
            <a:r>
              <a:rPr lang="cs-CZ" dirty="0"/>
              <a:t> dokumentu, ale tento </a:t>
            </a:r>
            <a:r>
              <a:rPr lang="cs-CZ" dirty="0" err="1"/>
              <a:t>sken</a:t>
            </a:r>
            <a:r>
              <a:rPr lang="cs-CZ" dirty="0"/>
              <a:t> je pouze informačního charakteru. </a:t>
            </a:r>
          </a:p>
          <a:p>
            <a:pPr lvl="1">
              <a:buFont typeface="Wingdings" panose="05000000000000000000" pitchFamily="2" charset="2"/>
              <a:buChar char="ü"/>
            </a:pPr>
            <a:r>
              <a:rPr lang="cs-CZ" dirty="0"/>
              <a:t>Doporučujeme </a:t>
            </a:r>
            <a:r>
              <a:rPr lang="en-US" dirty="0"/>
              <a:t>m</a:t>
            </a:r>
            <a:r>
              <a:rPr lang="cs-CZ" dirty="0" err="1"/>
              <a:t>ít</a:t>
            </a:r>
            <a:r>
              <a:rPr lang="cs-CZ" dirty="0"/>
              <a:t> ho tam, kde to je teď  možné. </a:t>
            </a:r>
          </a:p>
          <a:p>
            <a:pPr lvl="1">
              <a:buFont typeface="Wingdings" panose="05000000000000000000" pitchFamily="2" charset="2"/>
              <a:buChar char="ü"/>
            </a:pPr>
            <a:endParaRPr lang="cs-CZ" dirty="0"/>
          </a:p>
          <a:p>
            <a:pPr>
              <a:buFont typeface="Wingdings" panose="05000000000000000000" pitchFamily="2" charset="2"/>
              <a:buChar char="q"/>
            </a:pPr>
            <a:r>
              <a:rPr lang="cs-CZ" dirty="0"/>
              <a:t>Od února 2022 platí povinnost zakládat vlastní dokumenty v digitální formě.</a:t>
            </a:r>
          </a:p>
          <a:p>
            <a:pPr lvl="1">
              <a:buFont typeface="Wingdings" panose="05000000000000000000" pitchFamily="2" charset="2"/>
              <a:buChar char="ü"/>
            </a:pPr>
            <a:r>
              <a:rPr lang="cs-CZ" dirty="0"/>
              <a:t>I digitální dokumenty můžete vypravit poštou, forma dokumentu je určující pro archivaci. V takovém případě předáváte digitální formu dokumentu a není nutné mít stejnopis v analogové formě. </a:t>
            </a:r>
          </a:p>
          <a:p>
            <a:pPr lvl="1">
              <a:buFont typeface="Wingdings" panose="05000000000000000000" pitchFamily="2" charset="2"/>
              <a:buChar char="ü"/>
            </a:pPr>
            <a:endParaRPr lang="cs-CZ" dirty="0"/>
          </a:p>
          <a:p>
            <a:pPr marL="457200" lvl="1" indent="0">
              <a:buNone/>
            </a:pPr>
            <a:endParaRPr lang="cs-CZ" dirty="0"/>
          </a:p>
          <a:p>
            <a:pPr marL="457200" lvl="1" indent="0">
              <a:buNone/>
            </a:pPr>
            <a:endParaRPr lang="cs-CZ" dirty="0"/>
          </a:p>
          <a:p>
            <a:pPr marL="457200" lvl="1" indent="0">
              <a:buNone/>
            </a:pPr>
            <a:endParaRPr lang="cs-CZ" dirty="0"/>
          </a:p>
        </p:txBody>
      </p:sp>
    </p:spTree>
    <p:extLst>
      <p:ext uri="{BB962C8B-B14F-4D97-AF65-F5344CB8AC3E}">
        <p14:creationId xmlns:p14="http://schemas.microsoft.com/office/powerpoint/2010/main" val="3758793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744AD97-AA1E-48C7-BCBD-7CCC5EAB46B6}"/>
              </a:ext>
            </a:extLst>
          </p:cNvPr>
          <p:cNvSpPr>
            <a:spLocks noGrp="1"/>
          </p:cNvSpPr>
          <p:nvPr>
            <p:ph type="title"/>
          </p:nvPr>
        </p:nvSpPr>
        <p:spPr>
          <a:xfrm>
            <a:off x="2592925" y="624110"/>
            <a:ext cx="8911687" cy="814073"/>
          </a:xfrm>
        </p:spPr>
        <p:txBody>
          <a:bodyPr/>
          <a:lstStyle/>
          <a:p>
            <a:r>
              <a:rPr lang="cs-CZ" dirty="0"/>
              <a:t>Záložka Doručení</a:t>
            </a:r>
          </a:p>
        </p:txBody>
      </p:sp>
      <p:sp>
        <p:nvSpPr>
          <p:cNvPr id="3" name="Zástupný symbol pro obsah 2">
            <a:extLst>
              <a:ext uri="{FF2B5EF4-FFF2-40B4-BE49-F238E27FC236}">
                <a16:creationId xmlns:a16="http://schemas.microsoft.com/office/drawing/2014/main" id="{C6FE89C5-1A21-4C56-BFCD-F27718639DF1}"/>
              </a:ext>
            </a:extLst>
          </p:cNvPr>
          <p:cNvSpPr>
            <a:spLocks noGrp="1"/>
          </p:cNvSpPr>
          <p:nvPr>
            <p:ph idx="1"/>
          </p:nvPr>
        </p:nvSpPr>
        <p:spPr>
          <a:xfrm>
            <a:off x="2592925" y="2065651"/>
            <a:ext cx="8915400" cy="3937985"/>
          </a:xfrm>
        </p:spPr>
        <p:txBody>
          <a:bodyPr/>
          <a:lstStyle/>
          <a:p>
            <a:pPr>
              <a:buFont typeface="Wingdings" panose="05000000000000000000" pitchFamily="2" charset="2"/>
              <a:buChar char="q"/>
            </a:pPr>
            <a:r>
              <a:rPr lang="cs-CZ" dirty="0"/>
              <a:t>Platí jen pro doručené dokumenty</a:t>
            </a:r>
          </a:p>
          <a:p>
            <a:pPr>
              <a:buFont typeface="Wingdings" panose="05000000000000000000" pitchFamily="2" charset="2"/>
              <a:buChar char="q"/>
            </a:pPr>
            <a:r>
              <a:rPr lang="cs-CZ" dirty="0"/>
              <a:t>Záložka Doručení musí mít vyplněné povinné údaje:</a:t>
            </a:r>
          </a:p>
          <a:p>
            <a:pPr lvl="1">
              <a:buFont typeface="Wingdings" panose="05000000000000000000" pitchFamily="2" charset="2"/>
              <a:buChar char="ü"/>
            </a:pPr>
            <a:r>
              <a:rPr lang="cs-CZ" b="1" dirty="0"/>
              <a:t>Způsob doručení</a:t>
            </a:r>
          </a:p>
          <a:p>
            <a:pPr lvl="1">
              <a:buFont typeface="Wingdings" panose="05000000000000000000" pitchFamily="2" charset="2"/>
              <a:buChar char="ü"/>
            </a:pPr>
            <a:r>
              <a:rPr lang="cs-CZ" b="1" dirty="0"/>
              <a:t>Způsob zacházení</a:t>
            </a:r>
          </a:p>
          <a:p>
            <a:pPr lvl="1">
              <a:buFont typeface="Wingdings" panose="05000000000000000000" pitchFamily="2" charset="2"/>
              <a:buChar char="ü"/>
            </a:pPr>
            <a:r>
              <a:rPr lang="cs-CZ" b="1" dirty="0"/>
              <a:t>Doručeno dne</a:t>
            </a:r>
          </a:p>
          <a:p>
            <a:pPr lvl="1">
              <a:buFont typeface="Wingdings" panose="05000000000000000000" pitchFamily="2" charset="2"/>
              <a:buChar char="ü"/>
            </a:pPr>
            <a:r>
              <a:rPr lang="cs-CZ" b="1" dirty="0"/>
              <a:t>Typ subjektu</a:t>
            </a:r>
          </a:p>
          <a:p>
            <a:pPr lvl="1">
              <a:buFont typeface="Wingdings" panose="05000000000000000000" pitchFamily="2" charset="2"/>
              <a:buChar char="ü"/>
            </a:pPr>
            <a:r>
              <a:rPr lang="cs-CZ" b="1" dirty="0"/>
              <a:t>Adresa subjektu</a:t>
            </a:r>
          </a:p>
          <a:p>
            <a:pPr lvl="1">
              <a:buFont typeface="Wingdings" panose="05000000000000000000" pitchFamily="2" charset="2"/>
              <a:buChar char="ü"/>
            </a:pPr>
            <a:endParaRPr lang="cs-CZ" dirty="0"/>
          </a:p>
          <a:p>
            <a:pPr>
              <a:buFont typeface="Wingdings" panose="05000000000000000000" pitchFamily="2" charset="2"/>
              <a:buChar char="q"/>
            </a:pPr>
            <a:r>
              <a:rPr lang="cs-CZ" dirty="0"/>
              <a:t>Ve většině případů záložku Doručení vyplňuje podatelna.</a:t>
            </a:r>
          </a:p>
          <a:p>
            <a:pPr marL="0" indent="0">
              <a:buNone/>
            </a:pPr>
            <a:endParaRPr lang="cs-CZ" dirty="0"/>
          </a:p>
          <a:p>
            <a:pPr marL="0" indent="0">
              <a:buNone/>
            </a:pPr>
            <a:endParaRPr lang="cs-CZ" dirty="0"/>
          </a:p>
        </p:txBody>
      </p:sp>
    </p:spTree>
    <p:extLst>
      <p:ext uri="{BB962C8B-B14F-4D97-AF65-F5344CB8AC3E}">
        <p14:creationId xmlns:p14="http://schemas.microsoft.com/office/powerpoint/2010/main" val="2139814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CE8F458-9DFA-46FB-9634-6CD6B77579CA}"/>
              </a:ext>
            </a:extLst>
          </p:cNvPr>
          <p:cNvSpPr>
            <a:spLocks noGrp="1"/>
          </p:cNvSpPr>
          <p:nvPr>
            <p:ph type="title"/>
          </p:nvPr>
        </p:nvSpPr>
        <p:spPr>
          <a:xfrm>
            <a:off x="2592925" y="624110"/>
            <a:ext cx="8911687" cy="805195"/>
          </a:xfrm>
        </p:spPr>
        <p:txBody>
          <a:bodyPr/>
          <a:lstStyle/>
          <a:p>
            <a:r>
              <a:rPr lang="cs-CZ" dirty="0"/>
              <a:t>Záložka Doručení</a:t>
            </a:r>
          </a:p>
        </p:txBody>
      </p:sp>
      <p:sp>
        <p:nvSpPr>
          <p:cNvPr id="3" name="Zástupný symbol pro obsah 2">
            <a:extLst>
              <a:ext uri="{FF2B5EF4-FFF2-40B4-BE49-F238E27FC236}">
                <a16:creationId xmlns:a16="http://schemas.microsoft.com/office/drawing/2014/main" id="{FDD883FC-830E-4C9B-AE81-8641E2226B9F}"/>
              </a:ext>
            </a:extLst>
          </p:cNvPr>
          <p:cNvSpPr>
            <a:spLocks noGrp="1"/>
          </p:cNvSpPr>
          <p:nvPr>
            <p:ph idx="1"/>
          </p:nvPr>
        </p:nvSpPr>
        <p:spPr>
          <a:xfrm>
            <a:off x="2236703" y="1757238"/>
            <a:ext cx="8915400" cy="4826441"/>
          </a:xfrm>
        </p:spPr>
        <p:txBody>
          <a:bodyPr>
            <a:normAutofit/>
          </a:bodyPr>
          <a:lstStyle/>
          <a:p>
            <a:pPr>
              <a:buFont typeface="Wingdings" panose="05000000000000000000" pitchFamily="2" charset="2"/>
              <a:buChar char="q"/>
            </a:pPr>
            <a:r>
              <a:rPr lang="cs-CZ" dirty="0"/>
              <a:t>Referent vyplňuje záložku Doručení jen v případech, kdy jsou dokumenty doručené přímo na spisový uzel následujícími způsoby: </a:t>
            </a:r>
          </a:p>
          <a:p>
            <a:pPr lvl="1" fontAlgn="base">
              <a:buFont typeface="Wingdings" panose="05000000000000000000" pitchFamily="2" charset="2"/>
              <a:buChar char="ü"/>
            </a:pPr>
            <a:r>
              <a:rPr lang="cs-CZ" dirty="0"/>
              <a:t>za použití standardních spojových prostředků (např. e-mail, tzv. email mimo podatelnu),</a:t>
            </a:r>
          </a:p>
          <a:p>
            <a:pPr lvl="1" fontAlgn="base">
              <a:buFont typeface="Wingdings" panose="05000000000000000000" pitchFamily="2" charset="2"/>
              <a:buChar char="ü"/>
            </a:pPr>
            <a:r>
              <a:rPr lang="cs-CZ" dirty="0"/>
              <a:t>osobním podáním provedeným fyzickou osobou nebo zmocněným zástupcem právnické osoby.</a:t>
            </a:r>
          </a:p>
          <a:p>
            <a:pPr marL="457200" lvl="1" indent="0" fontAlgn="base">
              <a:buNone/>
            </a:pPr>
            <a:endParaRPr lang="cs-CZ" dirty="0"/>
          </a:p>
          <a:p>
            <a:pPr>
              <a:buFont typeface="Wingdings" panose="05000000000000000000" pitchFamily="2" charset="2"/>
              <a:buChar char="q"/>
            </a:pPr>
            <a:r>
              <a:rPr lang="cs-CZ" dirty="0"/>
              <a:t>Záložka se vyplní při zakládání DORUČENÉHO ÚPLNÉHO DOKUMENTU</a:t>
            </a:r>
          </a:p>
          <a:p>
            <a:pPr lvl="1" fontAlgn="base">
              <a:buFont typeface="Wingdings" panose="05000000000000000000" pitchFamily="2" charset="2"/>
              <a:buChar char="ü"/>
            </a:pPr>
            <a:r>
              <a:rPr lang="cs-CZ" dirty="0"/>
              <a:t>návod na založení </a:t>
            </a:r>
            <a:r>
              <a:rPr lang="cs-CZ" dirty="0">
                <a:hlinkClick r:id="rId2"/>
              </a:rPr>
              <a:t>Doručeného úplného dokumentu</a:t>
            </a:r>
            <a:endParaRPr lang="cs-CZ" dirty="0"/>
          </a:p>
          <a:p>
            <a:pPr lvl="1" fontAlgn="base">
              <a:buFont typeface="Wingdings" panose="05000000000000000000" pitchFamily="2" charset="2"/>
              <a:buChar char="ü"/>
            </a:pPr>
            <a:r>
              <a:rPr lang="cs-CZ" dirty="0"/>
              <a:t>Návod na založení DD úplného v podobě </a:t>
            </a:r>
            <a:r>
              <a:rPr lang="cs-CZ" dirty="0">
                <a:hlinkClick r:id="rId3"/>
              </a:rPr>
              <a:t>Emailu mimo el. podatelnu</a:t>
            </a:r>
            <a:endParaRPr lang="cs-CZ" dirty="0"/>
          </a:p>
          <a:p>
            <a:pPr marL="457200" lvl="1" indent="0" fontAlgn="base">
              <a:buNone/>
            </a:pPr>
            <a:endParaRPr lang="cs-CZ" dirty="0"/>
          </a:p>
          <a:p>
            <a:pPr algn="just">
              <a:buFont typeface="Wingdings" panose="05000000000000000000" pitchFamily="2" charset="2"/>
              <a:buChar char="q"/>
            </a:pPr>
            <a:r>
              <a:rPr lang="cs-CZ" dirty="0"/>
              <a:t>Dle nového SSŘ: pokud vám emailem přijde elektronicky podepsaný dokument mimo podatelnu, požádejte odesílatele o opětovné zaslání dokumentu datovou zprávou nebo na email </a:t>
            </a:r>
            <a:r>
              <a:rPr lang="cs-CZ" dirty="0">
                <a:hlinkClick r:id="rId4"/>
              </a:rPr>
              <a:t>podatelna@zcu.cz</a:t>
            </a:r>
            <a:endParaRPr lang="cs-CZ" dirty="0"/>
          </a:p>
        </p:txBody>
      </p:sp>
    </p:spTree>
    <p:extLst>
      <p:ext uri="{BB962C8B-B14F-4D97-AF65-F5344CB8AC3E}">
        <p14:creationId xmlns:p14="http://schemas.microsoft.com/office/powerpoint/2010/main" val="39337230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A063460-CE41-471F-A77A-2ABABCE11B13}"/>
              </a:ext>
            </a:extLst>
          </p:cNvPr>
          <p:cNvSpPr>
            <a:spLocks noGrp="1"/>
          </p:cNvSpPr>
          <p:nvPr>
            <p:ph type="title"/>
          </p:nvPr>
        </p:nvSpPr>
        <p:spPr>
          <a:xfrm>
            <a:off x="2592925" y="624110"/>
            <a:ext cx="8911687" cy="725296"/>
          </a:xfrm>
        </p:spPr>
        <p:txBody>
          <a:bodyPr/>
          <a:lstStyle/>
          <a:p>
            <a:r>
              <a:rPr lang="cs-CZ" dirty="0"/>
              <a:t>Záložka Vypravení</a:t>
            </a:r>
          </a:p>
        </p:txBody>
      </p:sp>
      <p:sp>
        <p:nvSpPr>
          <p:cNvPr id="3" name="Zástupný symbol pro obsah 2">
            <a:extLst>
              <a:ext uri="{FF2B5EF4-FFF2-40B4-BE49-F238E27FC236}">
                <a16:creationId xmlns:a16="http://schemas.microsoft.com/office/drawing/2014/main" id="{DE796DA9-7AC0-4E14-8D76-9E9DFA36B606}"/>
              </a:ext>
            </a:extLst>
          </p:cNvPr>
          <p:cNvSpPr>
            <a:spLocks noGrp="1"/>
          </p:cNvSpPr>
          <p:nvPr>
            <p:ph idx="1"/>
          </p:nvPr>
        </p:nvSpPr>
        <p:spPr>
          <a:xfrm>
            <a:off x="2592925" y="2240434"/>
            <a:ext cx="8915400" cy="3787141"/>
          </a:xfrm>
        </p:spPr>
        <p:txBody>
          <a:bodyPr>
            <a:normAutofit/>
          </a:bodyPr>
          <a:lstStyle/>
          <a:p>
            <a:pPr>
              <a:buFont typeface="Wingdings" panose="05000000000000000000" pitchFamily="2" charset="2"/>
              <a:buChar char="q"/>
            </a:pPr>
            <a:r>
              <a:rPr lang="cs-CZ" dirty="0">
                <a:solidFill>
                  <a:schemeClr val="tx1"/>
                </a:solidFill>
              </a:rPr>
              <a:t>Platí jen pro vlastní dokumenty.</a:t>
            </a:r>
          </a:p>
          <a:p>
            <a:pPr>
              <a:buFont typeface="Wingdings" panose="05000000000000000000" pitchFamily="2" charset="2"/>
              <a:buChar char="q"/>
            </a:pPr>
            <a:endParaRPr lang="cs-CZ" dirty="0">
              <a:solidFill>
                <a:schemeClr val="tx1"/>
              </a:solidFill>
            </a:endParaRPr>
          </a:p>
          <a:p>
            <a:pPr>
              <a:buFont typeface="Wingdings" panose="05000000000000000000" pitchFamily="2" charset="2"/>
              <a:buChar char="q"/>
            </a:pPr>
            <a:r>
              <a:rPr lang="cs-CZ" dirty="0">
                <a:solidFill>
                  <a:schemeClr val="tx1"/>
                </a:solidFill>
              </a:rPr>
              <a:t>Vlastní dokumenty nesmí mít žádné vypravení ve stavu „Připravováno.“ </a:t>
            </a:r>
          </a:p>
          <a:p>
            <a:pPr marL="457200" lvl="1" indent="0">
              <a:buNone/>
            </a:pPr>
            <a:r>
              <a:rPr lang="cs-CZ" b="1" dirty="0">
                <a:solidFill>
                  <a:srgbClr val="FF0000"/>
                </a:solidFill>
              </a:rPr>
              <a:t>X</a:t>
            </a:r>
            <a:r>
              <a:rPr lang="cs-CZ" dirty="0">
                <a:solidFill>
                  <a:schemeClr val="tx1"/>
                </a:solidFill>
              </a:rPr>
              <a:t>   Záznam v E-spis existuje, ale na výpravnu je dokument zanesen  jako např. „Reklamní materiály.</a:t>
            </a:r>
          </a:p>
          <a:p>
            <a:pPr marL="457200" lvl="1" indent="0">
              <a:buNone/>
            </a:pPr>
            <a:r>
              <a:rPr lang="cs-CZ" b="1" dirty="0">
                <a:solidFill>
                  <a:srgbClr val="FF0000"/>
                </a:solidFill>
              </a:rPr>
              <a:t>X </a:t>
            </a:r>
            <a:r>
              <a:rPr lang="cs-CZ" dirty="0">
                <a:solidFill>
                  <a:schemeClr val="tx1"/>
                </a:solidFill>
              </a:rPr>
              <a:t>  Záznam existuje, ale dokument byl vypraven jiným způsobem, než přes výpravnu.</a:t>
            </a:r>
          </a:p>
          <a:p>
            <a:pPr marL="457200" lvl="1" indent="0">
              <a:buNone/>
            </a:pPr>
            <a:endParaRPr lang="cs-CZ" dirty="0">
              <a:solidFill>
                <a:schemeClr val="tx1"/>
              </a:solidFill>
            </a:endParaRPr>
          </a:p>
          <a:p>
            <a:pPr>
              <a:buFont typeface="Wingdings" panose="05000000000000000000" pitchFamily="2" charset="2"/>
              <a:buChar char="q"/>
            </a:pPr>
            <a:r>
              <a:rPr lang="cs-CZ" dirty="0">
                <a:solidFill>
                  <a:schemeClr val="tx1"/>
                </a:solidFill>
              </a:rPr>
              <a:t>U vypravení s povinností zapsání výsledku doručení (dodejka) musí být výsledek zapsán.</a:t>
            </a:r>
          </a:p>
          <a:p>
            <a:pPr marL="0" indent="0">
              <a:buNone/>
            </a:pPr>
            <a:endParaRPr lang="cs-CZ" dirty="0">
              <a:solidFill>
                <a:schemeClr val="tx1"/>
              </a:solidFill>
            </a:endParaRPr>
          </a:p>
          <a:p>
            <a:pPr marL="0" indent="0">
              <a:buNone/>
            </a:pPr>
            <a:endParaRPr lang="cs-CZ" dirty="0">
              <a:solidFill>
                <a:schemeClr val="tx1"/>
              </a:solidFill>
            </a:endParaRPr>
          </a:p>
        </p:txBody>
      </p:sp>
    </p:spTree>
    <p:extLst>
      <p:ext uri="{BB962C8B-B14F-4D97-AF65-F5344CB8AC3E}">
        <p14:creationId xmlns:p14="http://schemas.microsoft.com/office/powerpoint/2010/main" val="35351838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C93B0A6-51CB-424F-ABA2-967C143546C4}"/>
              </a:ext>
            </a:extLst>
          </p:cNvPr>
          <p:cNvSpPr>
            <a:spLocks noGrp="1"/>
          </p:cNvSpPr>
          <p:nvPr>
            <p:ph type="title"/>
          </p:nvPr>
        </p:nvSpPr>
        <p:spPr>
          <a:xfrm>
            <a:off x="1681655" y="624109"/>
            <a:ext cx="9822958" cy="1414897"/>
          </a:xfrm>
        </p:spPr>
        <p:txBody>
          <a:bodyPr>
            <a:normAutofit/>
          </a:bodyPr>
          <a:lstStyle/>
          <a:p>
            <a:r>
              <a:rPr lang="cs-CZ" dirty="0"/>
              <a:t>Povinnosti u vypravení analog. dokumentů</a:t>
            </a:r>
          </a:p>
        </p:txBody>
      </p:sp>
      <p:sp>
        <p:nvSpPr>
          <p:cNvPr id="3" name="Zástupný symbol pro obsah 2">
            <a:extLst>
              <a:ext uri="{FF2B5EF4-FFF2-40B4-BE49-F238E27FC236}">
                <a16:creationId xmlns:a16="http://schemas.microsoft.com/office/drawing/2014/main" id="{CAB414A0-0588-47B4-A5B7-66D02F12A362}"/>
              </a:ext>
            </a:extLst>
          </p:cNvPr>
          <p:cNvSpPr>
            <a:spLocks noGrp="1"/>
          </p:cNvSpPr>
          <p:nvPr>
            <p:ph idx="1"/>
          </p:nvPr>
        </p:nvSpPr>
        <p:spPr>
          <a:xfrm>
            <a:off x="2589212" y="1679510"/>
            <a:ext cx="8915400" cy="4554380"/>
          </a:xfrm>
        </p:spPr>
        <p:txBody>
          <a:bodyPr>
            <a:normAutofit/>
          </a:bodyPr>
          <a:lstStyle/>
          <a:p>
            <a:pPr>
              <a:buFont typeface="Wingdings" panose="05000000000000000000" pitchFamily="2" charset="2"/>
              <a:buChar char="q"/>
            </a:pPr>
            <a:endParaRPr lang="cs-CZ" dirty="0"/>
          </a:p>
          <a:p>
            <a:pPr>
              <a:buFont typeface="Wingdings" panose="05000000000000000000" pitchFamily="2" charset="2"/>
              <a:buChar char="q"/>
            </a:pPr>
            <a:r>
              <a:rPr lang="cs-CZ" dirty="0"/>
              <a:t>Platný Spisový a skartační řád:</a:t>
            </a:r>
          </a:p>
          <a:p>
            <a:pPr marL="0" indent="0" algn="just">
              <a:buNone/>
            </a:pPr>
            <a:r>
              <a:rPr lang="cs-CZ" sz="1600" b="0" i="0" u="none" strike="noStrike" baseline="0" dirty="0">
                <a:solidFill>
                  <a:srgbClr val="000000"/>
                </a:solidFill>
              </a:rPr>
              <a:t>Součástí vyřízeného spisu je vždy písemné vyhotovení vyřízení dokumentu nebo jeho stejnopis označený datem předání k odeslání. Písemné vyhotovení vyřízení dokumentu může být i na technických nosičích dat, které jsou součástí spisu. </a:t>
            </a:r>
          </a:p>
          <a:p>
            <a:pPr marL="0" indent="0">
              <a:buNone/>
            </a:pPr>
            <a:endParaRPr lang="cs-CZ" dirty="0"/>
          </a:p>
          <a:p>
            <a:pPr>
              <a:buFont typeface="Wingdings" panose="05000000000000000000" pitchFamily="2" charset="2"/>
              <a:buChar char="q"/>
            </a:pPr>
            <a:r>
              <a:rPr lang="cs-CZ" dirty="0"/>
              <a:t>Nový Spisový a skartační řád:</a:t>
            </a:r>
          </a:p>
          <a:p>
            <a:pPr marL="0" indent="0" algn="just">
              <a:buNone/>
            </a:pPr>
            <a:r>
              <a:rPr lang="cs-CZ" sz="1600" dirty="0"/>
              <a:t>Adresátovi se odesílá prvopis vyhotoveného dokumentu, tj. originální dokument, který je osvědčen vlastnoručním podpisem nebo kvalifikovaným elektronickým podpisem osoby k tomu oprávněné. Pro výkon spisové služby si ZČU ponechává stejnopis vyhotoveného dokumentu, tj. jedno ze shodných vyhotovení dokumentu nesoucí s tímto dokumentem shodné autentizační prvky; za stejnopis odeslaného dokumentu v analogové podobě, který byl opatřený razítkem a vlastnoručním podpisem oprávněné osoby je považován rovněž dokument v digitální podobě, který oprávněná osoba podepsala kvalifikovaným elektronickým podpisem.</a:t>
            </a:r>
          </a:p>
        </p:txBody>
      </p:sp>
    </p:spTree>
    <p:extLst>
      <p:ext uri="{BB962C8B-B14F-4D97-AF65-F5344CB8AC3E}">
        <p14:creationId xmlns:p14="http://schemas.microsoft.com/office/powerpoint/2010/main" val="26680847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4B5D312-1AC1-4CD9-892E-1B6D3C40F776}"/>
              </a:ext>
            </a:extLst>
          </p:cNvPr>
          <p:cNvSpPr>
            <a:spLocks noGrp="1"/>
          </p:cNvSpPr>
          <p:nvPr>
            <p:ph type="title"/>
          </p:nvPr>
        </p:nvSpPr>
        <p:spPr>
          <a:xfrm>
            <a:off x="1911927" y="624110"/>
            <a:ext cx="9993746" cy="1280890"/>
          </a:xfrm>
        </p:spPr>
        <p:txBody>
          <a:bodyPr/>
          <a:lstStyle/>
          <a:p>
            <a:r>
              <a:rPr lang="cs-CZ" dirty="0"/>
              <a:t>Podmínky pro uzavření analog. dokumentů</a:t>
            </a:r>
          </a:p>
        </p:txBody>
      </p:sp>
      <p:sp>
        <p:nvSpPr>
          <p:cNvPr id="3" name="Zástupný symbol pro obsah 2">
            <a:extLst>
              <a:ext uri="{FF2B5EF4-FFF2-40B4-BE49-F238E27FC236}">
                <a16:creationId xmlns:a16="http://schemas.microsoft.com/office/drawing/2014/main" id="{C86A1A17-C928-41D2-99CA-BEA0E9A9021B}"/>
              </a:ext>
            </a:extLst>
          </p:cNvPr>
          <p:cNvSpPr>
            <a:spLocks noGrp="1"/>
          </p:cNvSpPr>
          <p:nvPr>
            <p:ph idx="1"/>
          </p:nvPr>
        </p:nvSpPr>
        <p:spPr>
          <a:xfrm>
            <a:off x="2551889" y="2111828"/>
            <a:ext cx="8915400" cy="3841102"/>
          </a:xfrm>
        </p:spPr>
        <p:txBody>
          <a:bodyPr/>
          <a:lstStyle/>
          <a:p>
            <a:pPr>
              <a:buFont typeface="Wingdings" panose="05000000000000000000" pitchFamily="2" charset="2"/>
              <a:buChar char="q"/>
            </a:pPr>
            <a:r>
              <a:rPr lang="cs-CZ" dirty="0"/>
              <a:t>ANALOGOVÝ DORUČENÝ DOKUMENT:</a:t>
            </a:r>
          </a:p>
          <a:p>
            <a:pPr lvl="1">
              <a:buFont typeface="Wingdings" panose="05000000000000000000" pitchFamily="2" charset="2"/>
              <a:buChar char="ü"/>
            </a:pPr>
            <a:r>
              <a:rPr lang="cs-CZ" dirty="0"/>
              <a:t>Originál doručeného dokumentu v analogu musí být uchován pro přenos do Spisovny. </a:t>
            </a:r>
          </a:p>
          <a:p>
            <a:pPr marL="457200" lvl="1" indent="0">
              <a:buNone/>
            </a:pPr>
            <a:endParaRPr lang="cs-CZ" dirty="0"/>
          </a:p>
          <a:p>
            <a:pPr>
              <a:buFont typeface="Wingdings" panose="05000000000000000000" pitchFamily="2" charset="2"/>
              <a:buChar char="q"/>
            </a:pPr>
            <a:r>
              <a:rPr lang="cs-CZ" dirty="0"/>
              <a:t>ANALOGOVÝ VYPRAVENÝ DOKUMENT:</a:t>
            </a:r>
          </a:p>
          <a:p>
            <a:pPr lvl="1" algn="just">
              <a:buFont typeface="Wingdings" panose="05000000000000000000" pitchFamily="2" charset="2"/>
              <a:buChar char="ü"/>
            </a:pPr>
            <a:r>
              <a:rPr lang="cs-CZ" dirty="0"/>
              <a:t>Adresátovi se pošle  prvopis vyhotoveného dokumentu, tj. originální dokument, který je osvědčen vlastnoručním podpisem. Pro výkon spisové služby si ZČU ponechává stejnopis vyhotoveného dokumentu, tj. jedno ze shodných vyhotovení dokumentu nesoucí s tímto dokumentem shodné autentizační prvky; za stejnopis odeslaného dokumentu v analogové podobě, který byl opatřený razítkem a vlastnoručním podpisem oprávněné osoby je považován rovněž dokument v digitální podobě, který oprávněná osoba podepsala kvalifikovaným elektronickým podpisem.</a:t>
            </a:r>
          </a:p>
        </p:txBody>
      </p:sp>
    </p:spTree>
    <p:extLst>
      <p:ext uri="{BB962C8B-B14F-4D97-AF65-F5344CB8AC3E}">
        <p14:creationId xmlns:p14="http://schemas.microsoft.com/office/powerpoint/2010/main" val="20359584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93BBF-0D34-4CEC-B60B-75E51A704E3F}"/>
              </a:ext>
            </a:extLst>
          </p:cNvPr>
          <p:cNvSpPr>
            <a:spLocks noGrp="1"/>
          </p:cNvSpPr>
          <p:nvPr>
            <p:ph type="title"/>
          </p:nvPr>
        </p:nvSpPr>
        <p:spPr>
          <a:xfrm>
            <a:off x="2140862" y="3429000"/>
            <a:ext cx="8911687" cy="1280890"/>
          </a:xfrm>
        </p:spPr>
        <p:txBody>
          <a:bodyPr>
            <a:normAutofit/>
          </a:bodyPr>
          <a:lstStyle/>
          <a:p>
            <a:pPr algn="ctr"/>
            <a:r>
              <a:rPr lang="cs-CZ" sz="5400" b="1" dirty="0">
                <a:solidFill>
                  <a:schemeClr val="accent1">
                    <a:lumMod val="75000"/>
                  </a:schemeClr>
                </a:solidFill>
                <a:latin typeface="Arial" panose="020B0604020202020204" pitchFamily="34" charset="0"/>
                <a:cs typeface="Arial" panose="020B0604020202020204" pitchFamily="34" charset="0"/>
              </a:rPr>
              <a:t>4. UZAVÍRÁNÍ OBJEKTŮ</a:t>
            </a:r>
            <a:endParaRPr lang="en-GB" sz="54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18251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95B87-70EE-4D05-9E82-CB577FC8A7B0}"/>
              </a:ext>
            </a:extLst>
          </p:cNvPr>
          <p:cNvSpPr>
            <a:spLocks noGrp="1"/>
          </p:cNvSpPr>
          <p:nvPr>
            <p:ph type="title"/>
          </p:nvPr>
        </p:nvSpPr>
        <p:spPr>
          <a:xfrm>
            <a:off x="1640156" y="644892"/>
            <a:ext cx="8911687" cy="1280890"/>
          </a:xfrm>
        </p:spPr>
        <p:txBody>
          <a:bodyPr/>
          <a:lstStyle/>
          <a:p>
            <a:r>
              <a:rPr lang="cs-CZ" dirty="0">
                <a:solidFill>
                  <a:schemeClr val="bg1">
                    <a:lumMod val="85000"/>
                  </a:schemeClr>
                </a:solidFill>
              </a:rPr>
              <a:t>UZAVÍRÁNÍ OBJEKTŮ</a:t>
            </a:r>
            <a:endParaRPr lang="en-GB" dirty="0">
              <a:solidFill>
                <a:schemeClr val="bg1">
                  <a:lumMod val="85000"/>
                </a:schemeClr>
              </a:solidFill>
            </a:endParaRPr>
          </a:p>
        </p:txBody>
      </p:sp>
      <p:sp>
        <p:nvSpPr>
          <p:cNvPr id="3" name="Content Placeholder 2">
            <a:extLst>
              <a:ext uri="{FF2B5EF4-FFF2-40B4-BE49-F238E27FC236}">
                <a16:creationId xmlns:a16="http://schemas.microsoft.com/office/drawing/2014/main" id="{4A925180-7DF8-477E-BCC4-0EF6BF7BEAE0}"/>
              </a:ext>
            </a:extLst>
          </p:cNvPr>
          <p:cNvSpPr>
            <a:spLocks noGrp="1"/>
          </p:cNvSpPr>
          <p:nvPr>
            <p:ph idx="1"/>
          </p:nvPr>
        </p:nvSpPr>
        <p:spPr/>
        <p:txBody>
          <a:bodyPr/>
          <a:lstStyle/>
          <a:p>
            <a:pPr marL="0" indent="0">
              <a:buNone/>
            </a:pPr>
            <a:endParaRPr lang="en-GB" dirty="0"/>
          </a:p>
        </p:txBody>
      </p:sp>
      <p:sp>
        <p:nvSpPr>
          <p:cNvPr id="5" name="Content Placeholder 2">
            <a:extLst>
              <a:ext uri="{FF2B5EF4-FFF2-40B4-BE49-F238E27FC236}">
                <a16:creationId xmlns:a16="http://schemas.microsoft.com/office/drawing/2014/main" id="{F796ABA6-FEEA-41F8-B37D-148061C1D7DD}"/>
              </a:ext>
            </a:extLst>
          </p:cNvPr>
          <p:cNvSpPr txBox="1">
            <a:spLocks/>
          </p:cNvSpPr>
          <p:nvPr/>
        </p:nvSpPr>
        <p:spPr>
          <a:xfrm>
            <a:off x="1799865" y="3229994"/>
            <a:ext cx="10007029" cy="15848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cs-CZ" sz="4000" cap="all" dirty="0">
                <a:latin typeface="Arial" panose="020B0604020202020204" pitchFamily="34" charset="0"/>
                <a:cs typeface="Arial" panose="020B0604020202020204" pitchFamily="34" charset="0"/>
              </a:rPr>
              <a:t>4.1 UZAVÍRÁNÍ OBJEKTŮ</a:t>
            </a:r>
          </a:p>
        </p:txBody>
      </p:sp>
    </p:spTree>
    <p:extLst>
      <p:ext uri="{BB962C8B-B14F-4D97-AF65-F5344CB8AC3E}">
        <p14:creationId xmlns:p14="http://schemas.microsoft.com/office/powerpoint/2010/main" val="21725229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B8984-DC74-4AB5-A95B-E3DFAD34F161}"/>
              </a:ext>
            </a:extLst>
          </p:cNvPr>
          <p:cNvSpPr>
            <a:spLocks noGrp="1"/>
          </p:cNvSpPr>
          <p:nvPr>
            <p:ph type="title"/>
          </p:nvPr>
        </p:nvSpPr>
        <p:spPr>
          <a:xfrm>
            <a:off x="2592925" y="624110"/>
            <a:ext cx="8911687" cy="838930"/>
          </a:xfrm>
        </p:spPr>
        <p:txBody>
          <a:bodyPr>
            <a:normAutofit/>
          </a:bodyPr>
          <a:lstStyle/>
          <a:p>
            <a:r>
              <a:rPr lang="cs-CZ" dirty="0"/>
              <a:t>Uzavření spisů</a:t>
            </a:r>
            <a:endParaRPr lang="en-US" dirty="0"/>
          </a:p>
        </p:txBody>
      </p:sp>
      <p:sp>
        <p:nvSpPr>
          <p:cNvPr id="3" name="Content Placeholder 2">
            <a:extLst>
              <a:ext uri="{FF2B5EF4-FFF2-40B4-BE49-F238E27FC236}">
                <a16:creationId xmlns:a16="http://schemas.microsoft.com/office/drawing/2014/main" id="{5A5065A0-4CA7-4FCD-A8DB-019E9A8647AC}"/>
              </a:ext>
            </a:extLst>
          </p:cNvPr>
          <p:cNvSpPr>
            <a:spLocks noGrp="1"/>
          </p:cNvSpPr>
          <p:nvPr>
            <p:ph idx="1"/>
          </p:nvPr>
        </p:nvSpPr>
        <p:spPr>
          <a:xfrm>
            <a:off x="2589212" y="1534886"/>
            <a:ext cx="8915400" cy="5070021"/>
          </a:xfrm>
        </p:spPr>
        <p:txBody>
          <a:bodyPr>
            <a:normAutofit/>
          </a:bodyPr>
          <a:lstStyle/>
          <a:p>
            <a:pPr>
              <a:buFont typeface="Wingdings" panose="05000000000000000000" pitchFamily="2" charset="2"/>
              <a:buChar char="q"/>
            </a:pPr>
            <a:r>
              <a:rPr lang="cs-CZ" dirty="0"/>
              <a:t>Každý  dokument musí být PŘED SVÝM VYŘÍZENÍM  zařazen do spisu.</a:t>
            </a:r>
          </a:p>
          <a:p>
            <a:pPr>
              <a:buFont typeface="Wingdings" panose="05000000000000000000" pitchFamily="2" charset="2"/>
              <a:buChar char="q"/>
            </a:pPr>
            <a:r>
              <a:rPr lang="cs-CZ" dirty="0"/>
              <a:t>Do spisu musí být zařazeny i vyřízené dokumenty, které se nyní nachází ve složce REFERENT - UKONČENÉ</a:t>
            </a:r>
          </a:p>
          <a:p>
            <a:pPr>
              <a:buFont typeface="Wingdings" panose="05000000000000000000" pitchFamily="2" charset="2"/>
              <a:buChar char="q"/>
            </a:pPr>
            <a:r>
              <a:rPr lang="cs-CZ" dirty="0"/>
              <a:t>Existuje několik způsobů, jak vyřídit spis, my ale doporučujeme tento:</a:t>
            </a:r>
          </a:p>
          <a:p>
            <a:pPr lvl="1">
              <a:buFont typeface="Wingdings" panose="05000000000000000000" pitchFamily="2" charset="2"/>
              <a:buChar char="ü"/>
            </a:pPr>
            <a:r>
              <a:rPr lang="cs-CZ" dirty="0"/>
              <a:t>Uzavírání přes integrovaný panel na záložce Obsah spisu: V detailu spisu na záložce OBSAH SPISU uzavřeme jednotlivé dokumenty a následně uzavřeme spis.</a:t>
            </a:r>
          </a:p>
          <a:p>
            <a:pPr marL="457200" lvl="1" indent="0">
              <a:buNone/>
            </a:pPr>
            <a:endParaRPr lang="cs-CZ" dirty="0"/>
          </a:p>
          <a:p>
            <a:pPr>
              <a:buFont typeface="Wingdings" panose="05000000000000000000" pitchFamily="2" charset="2"/>
              <a:buChar char="q"/>
            </a:pPr>
            <a:r>
              <a:rPr lang="cs-CZ" dirty="0"/>
              <a:t>Uzavřené spisy se přesunou do složky REFERENT - UKONČENÉ </a:t>
            </a:r>
          </a:p>
          <a:p>
            <a:endParaRPr lang="en-US" dirty="0"/>
          </a:p>
        </p:txBody>
      </p:sp>
    </p:spTree>
    <p:extLst>
      <p:ext uri="{BB962C8B-B14F-4D97-AF65-F5344CB8AC3E}">
        <p14:creationId xmlns:p14="http://schemas.microsoft.com/office/powerpoint/2010/main" val="24506674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6EF1160-524A-4826-B894-0FBE86B23C4E}"/>
              </a:ext>
            </a:extLst>
          </p:cNvPr>
          <p:cNvSpPr>
            <a:spLocks noGrp="1"/>
          </p:cNvSpPr>
          <p:nvPr>
            <p:ph type="title"/>
          </p:nvPr>
        </p:nvSpPr>
        <p:spPr>
          <a:xfrm>
            <a:off x="2592925" y="624110"/>
            <a:ext cx="8911687" cy="716418"/>
          </a:xfrm>
        </p:spPr>
        <p:txBody>
          <a:bodyPr/>
          <a:lstStyle/>
          <a:p>
            <a:r>
              <a:rPr lang="cs-CZ" dirty="0"/>
              <a:t>Uzavření spisů</a:t>
            </a:r>
          </a:p>
        </p:txBody>
      </p:sp>
      <p:sp>
        <p:nvSpPr>
          <p:cNvPr id="3" name="Zástupný symbol pro obsah 2">
            <a:extLst>
              <a:ext uri="{FF2B5EF4-FFF2-40B4-BE49-F238E27FC236}">
                <a16:creationId xmlns:a16="http://schemas.microsoft.com/office/drawing/2014/main" id="{1731B4BC-5E82-408F-A3D0-B0F3F8EB8F17}"/>
              </a:ext>
            </a:extLst>
          </p:cNvPr>
          <p:cNvSpPr>
            <a:spLocks noGrp="1"/>
          </p:cNvSpPr>
          <p:nvPr>
            <p:ph idx="1"/>
          </p:nvPr>
        </p:nvSpPr>
        <p:spPr>
          <a:xfrm>
            <a:off x="2589212" y="1804307"/>
            <a:ext cx="8915400" cy="4335236"/>
          </a:xfrm>
        </p:spPr>
        <p:txBody>
          <a:bodyPr>
            <a:normAutofit/>
          </a:bodyPr>
          <a:lstStyle/>
          <a:p>
            <a:pPr>
              <a:buFont typeface="Wingdings" panose="05000000000000000000" pitchFamily="2" charset="2"/>
              <a:buChar char="q"/>
            </a:pPr>
            <a:r>
              <a:rPr lang="cs-CZ" dirty="0"/>
              <a:t>Uzavírání spisů probíhá tak, že se vyřizují postupně jednotlivé dokumenty ve spisu.</a:t>
            </a:r>
          </a:p>
          <a:p>
            <a:pPr>
              <a:buFont typeface="Wingdings" panose="05000000000000000000" pitchFamily="2" charset="2"/>
              <a:buChar char="q"/>
            </a:pPr>
            <a:r>
              <a:rPr lang="cs-CZ" dirty="0"/>
              <a:t>Pokud něco u daného dokumentu chybí (TYP, VS), systém vás vyzve k nápravě.</a:t>
            </a:r>
          </a:p>
          <a:p>
            <a:pPr>
              <a:buFont typeface="Wingdings" panose="05000000000000000000" pitchFamily="2" charset="2"/>
              <a:buChar char="q"/>
            </a:pPr>
            <a:r>
              <a:rPr lang="cs-CZ" dirty="0"/>
              <a:t>U digitálních dokumentů dostanete možnost vybrat přílohy, které budou konvertovány do výstupního formátu pro uložení do Spisovny. </a:t>
            </a:r>
          </a:p>
          <a:p>
            <a:pPr>
              <a:buFont typeface="Wingdings" panose="05000000000000000000" pitchFamily="2" charset="2"/>
              <a:buChar char="q"/>
            </a:pPr>
            <a:r>
              <a:rPr lang="cs-CZ" dirty="0"/>
              <a:t>Pokud systém narazí na dokument, který nelze uzavřít (chybí el. přílohy, není vyplněna záložka Doručení, chyba u Vypravení), systém uzavírání spisu stopne. </a:t>
            </a:r>
          </a:p>
          <a:p>
            <a:pPr>
              <a:buFont typeface="Wingdings" panose="05000000000000000000" pitchFamily="2" charset="2"/>
              <a:buChar char="q"/>
            </a:pPr>
            <a:r>
              <a:rPr lang="cs-CZ" dirty="0"/>
              <a:t>Pokud vyřizujete jednotlivé dokumentu v OBSAHU SPISU, po vyřízení dokumentů spis zůstane otevřený a je nutné ho ještě uzavřít samostatně.</a:t>
            </a:r>
          </a:p>
          <a:p>
            <a:pPr>
              <a:buFont typeface="Wingdings" panose="05000000000000000000" pitchFamily="2" charset="2"/>
              <a:buChar char="q"/>
            </a:pPr>
            <a:r>
              <a:rPr lang="cs-CZ" dirty="0"/>
              <a:t>Uzavřete-li spis ze složky NA STOLE, spis se na závěr procesu zavírání sám uzavře. </a:t>
            </a:r>
          </a:p>
        </p:txBody>
      </p:sp>
    </p:spTree>
    <p:extLst>
      <p:ext uri="{BB962C8B-B14F-4D97-AF65-F5344CB8AC3E}">
        <p14:creationId xmlns:p14="http://schemas.microsoft.com/office/powerpoint/2010/main" val="1361186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D64F2DD-1DD3-4747-B9F1-1076E0912E95}"/>
              </a:ext>
            </a:extLst>
          </p:cNvPr>
          <p:cNvSpPr>
            <a:spLocks noGrp="1"/>
          </p:cNvSpPr>
          <p:nvPr>
            <p:ph type="title"/>
          </p:nvPr>
        </p:nvSpPr>
        <p:spPr>
          <a:xfrm>
            <a:off x="2592925" y="624110"/>
            <a:ext cx="8911687" cy="906110"/>
          </a:xfrm>
        </p:spPr>
        <p:txBody>
          <a:bodyPr>
            <a:normAutofit/>
          </a:bodyPr>
          <a:lstStyle/>
          <a:p>
            <a:pPr lvl="1"/>
            <a:r>
              <a:rPr lang="cs-CZ" sz="3600" dirty="0">
                <a:solidFill>
                  <a:schemeClr val="tx1"/>
                </a:solidFill>
                <a:latin typeface="+mj-lt"/>
              </a:rPr>
              <a:t>Uzavření spisu pomocí </a:t>
            </a:r>
            <a:r>
              <a:rPr lang="cs-CZ" sz="3600" dirty="0" err="1">
                <a:solidFill>
                  <a:schemeClr val="tx1"/>
                </a:solidFill>
                <a:latin typeface="+mj-lt"/>
              </a:rPr>
              <a:t>integr</a:t>
            </a:r>
            <a:r>
              <a:rPr lang="cs-CZ" sz="3600" dirty="0">
                <a:solidFill>
                  <a:schemeClr val="tx1"/>
                </a:solidFill>
                <a:latin typeface="+mj-lt"/>
              </a:rPr>
              <a:t>. panelu</a:t>
            </a:r>
          </a:p>
        </p:txBody>
      </p:sp>
      <p:sp>
        <p:nvSpPr>
          <p:cNvPr id="4" name="Zástupný symbol pro obsah 2">
            <a:extLst>
              <a:ext uri="{FF2B5EF4-FFF2-40B4-BE49-F238E27FC236}">
                <a16:creationId xmlns:a16="http://schemas.microsoft.com/office/drawing/2014/main" id="{F5E5CA90-8DE8-4678-B2F6-3EAFEC3BD4E8}"/>
              </a:ext>
            </a:extLst>
          </p:cNvPr>
          <p:cNvSpPr>
            <a:spLocks noGrp="1"/>
          </p:cNvSpPr>
          <p:nvPr>
            <p:ph idx="1"/>
          </p:nvPr>
        </p:nvSpPr>
        <p:spPr>
          <a:xfrm>
            <a:off x="2239865" y="1711105"/>
            <a:ext cx="8915400" cy="4807390"/>
          </a:xfrm>
        </p:spPr>
        <p:txBody>
          <a:bodyPr>
            <a:normAutofit/>
          </a:bodyPr>
          <a:lstStyle/>
          <a:p>
            <a:pPr>
              <a:buFont typeface="Wingdings" panose="05000000000000000000" pitchFamily="2" charset="2"/>
              <a:buChar char="q"/>
            </a:pPr>
            <a:r>
              <a:rPr lang="cs-CZ" dirty="0"/>
              <a:t>Spisy můžeme uzavírat z jejich otevřeného detailu ze záložky Obsah spisu</a:t>
            </a:r>
          </a:p>
          <a:p>
            <a:pPr lvl="1">
              <a:buFont typeface="Wingdings" panose="05000000000000000000" pitchFamily="2" charset="2"/>
              <a:buChar char="v"/>
            </a:pPr>
            <a:r>
              <a:rPr lang="cs-CZ" dirty="0"/>
              <a:t>Otevřeme si detail spisu, záložku OBSAH SPISU.</a:t>
            </a:r>
          </a:p>
          <a:p>
            <a:pPr lvl="1">
              <a:buFont typeface="Wingdings" panose="05000000000000000000" pitchFamily="2" charset="2"/>
              <a:buChar char="v"/>
            </a:pPr>
            <a:r>
              <a:rPr lang="cs-CZ" dirty="0"/>
              <a:t>Vybereme dokumenty, které chceme vyřídit.</a:t>
            </a:r>
          </a:p>
          <a:p>
            <a:pPr lvl="1">
              <a:buFont typeface="Wingdings" panose="05000000000000000000" pitchFamily="2" charset="2"/>
              <a:buChar char="v"/>
            </a:pPr>
            <a:r>
              <a:rPr lang="cs-CZ" dirty="0"/>
              <a:t>V integrovaném panelu klikneme na tlačítko ÚPRAVY a vybereme možnost VYŘÍDIT.</a:t>
            </a:r>
          </a:p>
          <a:p>
            <a:pPr lvl="1">
              <a:buFont typeface="Wingdings" panose="05000000000000000000" pitchFamily="2" charset="2"/>
              <a:buChar char="v"/>
            </a:pPr>
            <a:r>
              <a:rPr lang="cs-CZ" dirty="0"/>
              <a:t>Pokud je nutné něco doplnit (VS, Typ atd.) máte možnost tyto údaje zadat. </a:t>
            </a:r>
          </a:p>
          <a:p>
            <a:pPr lvl="1">
              <a:buFont typeface="Wingdings" panose="05000000000000000000" pitchFamily="2" charset="2"/>
              <a:buChar char="v"/>
            </a:pPr>
            <a:r>
              <a:rPr lang="cs-CZ" dirty="0"/>
              <a:t>Pokud dokumenty obsažené ve spise nesplňují kritéria, proces vyřízení  je zastaven.</a:t>
            </a:r>
          </a:p>
          <a:p>
            <a:pPr lvl="1">
              <a:buFont typeface="Wingdings" panose="05000000000000000000" pitchFamily="2" charset="2"/>
              <a:buChar char="v"/>
            </a:pPr>
            <a:r>
              <a:rPr lang="cs-CZ" dirty="0"/>
              <a:t>Dokumenty se vyřídí, ale spis zůstane otevřen. Je nutné ještě uzavřít celý spis.</a:t>
            </a:r>
          </a:p>
          <a:p>
            <a:pPr lvl="1">
              <a:buFont typeface="Wingdings" panose="05000000000000000000" pitchFamily="2" charset="2"/>
              <a:buChar char="v"/>
            </a:pPr>
            <a:r>
              <a:rPr lang="cs-CZ" dirty="0"/>
              <a:t>Uzavřený spis se přesune do složky REFERENT – UKONČENÉ</a:t>
            </a:r>
          </a:p>
          <a:p>
            <a:pPr marL="457200" lvl="1" indent="0">
              <a:buNone/>
            </a:pPr>
            <a:endParaRPr lang="cs-CZ" dirty="0"/>
          </a:p>
        </p:txBody>
      </p:sp>
    </p:spTree>
    <p:extLst>
      <p:ext uri="{BB962C8B-B14F-4D97-AF65-F5344CB8AC3E}">
        <p14:creationId xmlns:p14="http://schemas.microsoft.com/office/powerpoint/2010/main" val="10932375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44C5C35-29A2-4625-8B81-C1C669FB3E1E}"/>
              </a:ext>
            </a:extLst>
          </p:cNvPr>
          <p:cNvSpPr>
            <a:spLocks noGrp="1"/>
          </p:cNvSpPr>
          <p:nvPr>
            <p:ph type="title"/>
          </p:nvPr>
        </p:nvSpPr>
        <p:spPr>
          <a:xfrm>
            <a:off x="2041865" y="624110"/>
            <a:ext cx="9462748" cy="980755"/>
          </a:xfrm>
        </p:spPr>
        <p:txBody>
          <a:bodyPr/>
          <a:lstStyle/>
          <a:p>
            <a:r>
              <a:rPr lang="cs-CZ" dirty="0"/>
              <a:t>Vyřízení dokumentů z Obsahu spisu</a:t>
            </a:r>
          </a:p>
        </p:txBody>
      </p:sp>
      <p:pic>
        <p:nvPicPr>
          <p:cNvPr id="4" name="Obrázek 3">
            <a:extLst>
              <a:ext uri="{FF2B5EF4-FFF2-40B4-BE49-F238E27FC236}">
                <a16:creationId xmlns:a16="http://schemas.microsoft.com/office/drawing/2014/main" id="{0C7D5209-7EF8-4946-A478-6C3669796FE8}"/>
              </a:ext>
            </a:extLst>
          </p:cNvPr>
          <p:cNvPicPr>
            <a:picLocks noChangeAspect="1"/>
          </p:cNvPicPr>
          <p:nvPr/>
        </p:nvPicPr>
        <p:blipFill>
          <a:blip r:embed="rId2"/>
          <a:stretch>
            <a:fillRect/>
          </a:stretch>
        </p:blipFill>
        <p:spPr>
          <a:xfrm>
            <a:off x="1147664" y="1939155"/>
            <a:ext cx="10708433" cy="4294735"/>
          </a:xfrm>
          <a:prstGeom prst="rect">
            <a:avLst/>
          </a:prstGeom>
        </p:spPr>
      </p:pic>
    </p:spTree>
    <p:extLst>
      <p:ext uri="{BB962C8B-B14F-4D97-AF65-F5344CB8AC3E}">
        <p14:creationId xmlns:p14="http://schemas.microsoft.com/office/powerpoint/2010/main" val="3657522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7721ED2-9E72-4717-8C7F-CF9EF3BD8D98}"/>
              </a:ext>
            </a:extLst>
          </p:cNvPr>
          <p:cNvSpPr>
            <a:spLocks noGrp="1"/>
          </p:cNvSpPr>
          <p:nvPr>
            <p:ph type="title"/>
          </p:nvPr>
        </p:nvSpPr>
        <p:spPr/>
        <p:txBody>
          <a:bodyPr/>
          <a:lstStyle/>
          <a:p>
            <a:r>
              <a:rPr lang="cs-CZ" dirty="0"/>
              <a:t>Vyřízení objektů</a:t>
            </a:r>
          </a:p>
        </p:txBody>
      </p:sp>
      <p:sp>
        <p:nvSpPr>
          <p:cNvPr id="3" name="Zástupný obsah 2">
            <a:extLst>
              <a:ext uri="{FF2B5EF4-FFF2-40B4-BE49-F238E27FC236}">
                <a16:creationId xmlns:a16="http://schemas.microsoft.com/office/drawing/2014/main" id="{A0FB327D-0132-40FE-8440-5A81A011DBB5}"/>
              </a:ext>
            </a:extLst>
          </p:cNvPr>
          <p:cNvSpPr>
            <a:spLocks noGrp="1"/>
          </p:cNvSpPr>
          <p:nvPr>
            <p:ph idx="1"/>
          </p:nvPr>
        </p:nvSpPr>
        <p:spPr>
          <a:xfrm>
            <a:off x="2589212" y="1905000"/>
            <a:ext cx="8915400" cy="4569371"/>
          </a:xfrm>
        </p:spPr>
        <p:txBody>
          <a:bodyPr>
            <a:normAutofit/>
          </a:bodyPr>
          <a:lstStyle/>
          <a:p>
            <a:pPr>
              <a:buFont typeface="Wingdings" panose="05000000000000000000" pitchFamily="2" charset="2"/>
              <a:buChar char="q"/>
            </a:pPr>
            <a:r>
              <a:rPr lang="cs-CZ" dirty="0"/>
              <a:t>Pokud vyřizujeme </a:t>
            </a:r>
            <a:r>
              <a:rPr lang="cs-CZ" dirty="0" err="1"/>
              <a:t>nejříve</a:t>
            </a:r>
            <a:r>
              <a:rPr lang="cs-CZ" dirty="0"/>
              <a:t> dokumenty v rámci spisu, je důležité na závěr uzavřít i spis prostřednictvím tlačítka ÚPRAVY z horního menu</a:t>
            </a:r>
          </a:p>
          <a:p>
            <a:pPr>
              <a:buFont typeface="Wingdings" panose="05000000000000000000" pitchFamily="2" charset="2"/>
              <a:buChar char="q"/>
            </a:pPr>
            <a:r>
              <a:rPr lang="cs-CZ" dirty="0"/>
              <a:t>Při vyřizování dokumentů v rámci spisu se otevře formulář, který musíme vyplnit. </a:t>
            </a:r>
          </a:p>
          <a:p>
            <a:pPr lvl="1" fontAlgn="base">
              <a:buFont typeface="Wingdings" panose="05000000000000000000" pitchFamily="2" charset="2"/>
              <a:buChar char="ü"/>
            </a:pPr>
            <a:r>
              <a:rPr lang="cs-CZ" b="1" dirty="0"/>
              <a:t>ZPŮSOB VYŘÍZENÍ DOKUMENTU</a:t>
            </a:r>
          </a:p>
          <a:p>
            <a:pPr lvl="1" fontAlgn="base">
              <a:buFont typeface="Wingdings" panose="05000000000000000000" pitchFamily="2" charset="2"/>
              <a:buChar char="ü"/>
            </a:pPr>
            <a:r>
              <a:rPr lang="cs-CZ" b="1" dirty="0"/>
              <a:t>Typ</a:t>
            </a:r>
          </a:p>
          <a:p>
            <a:pPr lvl="1" fontAlgn="base">
              <a:buFont typeface="Wingdings" panose="05000000000000000000" pitchFamily="2" charset="2"/>
              <a:buChar char="ü"/>
            </a:pPr>
            <a:r>
              <a:rPr lang="cs-CZ" b="1" dirty="0"/>
              <a:t>VS</a:t>
            </a:r>
          </a:p>
          <a:p>
            <a:pPr lvl="1" fontAlgn="base">
              <a:buFont typeface="Wingdings" panose="05000000000000000000" pitchFamily="2" charset="2"/>
              <a:buChar char="ü"/>
            </a:pPr>
            <a:r>
              <a:rPr lang="cs-CZ" b="1" dirty="0"/>
              <a:t>Kvantitativní údaje  (přenesené z profilu dokumentu)</a:t>
            </a:r>
          </a:p>
          <a:p>
            <a:pPr lvl="1" fontAlgn="base">
              <a:buFont typeface="Wingdings" panose="05000000000000000000" pitchFamily="2" charset="2"/>
              <a:buChar char="ü"/>
            </a:pPr>
            <a:r>
              <a:rPr lang="cs-CZ" b="1" dirty="0"/>
              <a:t>Přílohy určené k archivaci</a:t>
            </a:r>
          </a:p>
          <a:p>
            <a:pPr marL="457200" lvl="1" indent="0" fontAlgn="base">
              <a:buNone/>
            </a:pPr>
            <a:endParaRPr lang="cs-CZ" b="1" dirty="0"/>
          </a:p>
          <a:p>
            <a:pPr lvl="1" fontAlgn="base">
              <a:buFont typeface="Wingdings" panose="05000000000000000000" pitchFamily="2" charset="2"/>
              <a:buChar char="ü"/>
            </a:pPr>
            <a:endParaRPr lang="cs-CZ" dirty="0"/>
          </a:p>
          <a:p>
            <a:pPr lvl="1" fontAlgn="base">
              <a:buFont typeface="Wingdings" panose="05000000000000000000" pitchFamily="2" charset="2"/>
              <a:buChar char="ü"/>
            </a:pPr>
            <a:endParaRPr lang="cs-CZ" dirty="0"/>
          </a:p>
        </p:txBody>
      </p:sp>
    </p:spTree>
    <p:extLst>
      <p:ext uri="{BB962C8B-B14F-4D97-AF65-F5344CB8AC3E}">
        <p14:creationId xmlns:p14="http://schemas.microsoft.com/office/powerpoint/2010/main" val="27038624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CF822-E7EF-4D76-A0F1-108FFCA943AC}"/>
              </a:ext>
            </a:extLst>
          </p:cNvPr>
          <p:cNvSpPr>
            <a:spLocks noGrp="1"/>
          </p:cNvSpPr>
          <p:nvPr>
            <p:ph type="title"/>
          </p:nvPr>
        </p:nvSpPr>
        <p:spPr>
          <a:xfrm>
            <a:off x="2592925" y="624110"/>
            <a:ext cx="8911687" cy="824168"/>
          </a:xfrm>
        </p:spPr>
        <p:txBody>
          <a:bodyPr>
            <a:normAutofit/>
          </a:bodyPr>
          <a:lstStyle/>
          <a:p>
            <a:r>
              <a:rPr lang="cs-CZ" dirty="0"/>
              <a:t>Vyřízení dokumentu</a:t>
            </a:r>
            <a:endParaRPr lang="en-US" dirty="0"/>
          </a:p>
        </p:txBody>
      </p:sp>
      <p:pic>
        <p:nvPicPr>
          <p:cNvPr id="4" name="Obrázek 3">
            <a:extLst>
              <a:ext uri="{FF2B5EF4-FFF2-40B4-BE49-F238E27FC236}">
                <a16:creationId xmlns:a16="http://schemas.microsoft.com/office/drawing/2014/main" id="{741EC65B-B56F-4BA7-A334-3EA446B73804}"/>
              </a:ext>
            </a:extLst>
          </p:cNvPr>
          <p:cNvPicPr>
            <a:picLocks noChangeAspect="1"/>
          </p:cNvPicPr>
          <p:nvPr/>
        </p:nvPicPr>
        <p:blipFill>
          <a:blip r:embed="rId2"/>
          <a:stretch>
            <a:fillRect/>
          </a:stretch>
        </p:blipFill>
        <p:spPr>
          <a:xfrm>
            <a:off x="2016068" y="1259091"/>
            <a:ext cx="8159864" cy="5486300"/>
          </a:xfrm>
          <a:prstGeom prst="rect">
            <a:avLst/>
          </a:prstGeom>
        </p:spPr>
      </p:pic>
    </p:spTree>
    <p:extLst>
      <p:ext uri="{BB962C8B-B14F-4D97-AF65-F5344CB8AC3E}">
        <p14:creationId xmlns:p14="http://schemas.microsoft.com/office/powerpoint/2010/main" val="2333636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F4B50F5-2D4E-4267-BCE6-B9F8A8F3486A}"/>
              </a:ext>
            </a:extLst>
          </p:cNvPr>
          <p:cNvSpPr>
            <a:spLocks noGrp="1"/>
          </p:cNvSpPr>
          <p:nvPr>
            <p:ph type="title"/>
          </p:nvPr>
        </p:nvSpPr>
        <p:spPr>
          <a:xfrm>
            <a:off x="2592925" y="624110"/>
            <a:ext cx="8911687" cy="769684"/>
          </a:xfrm>
        </p:spPr>
        <p:txBody>
          <a:bodyPr/>
          <a:lstStyle/>
          <a:p>
            <a:r>
              <a:rPr lang="cs-CZ" dirty="0"/>
              <a:t>Vyřízení dokumentu: výběr způsobu</a:t>
            </a:r>
          </a:p>
        </p:txBody>
      </p:sp>
      <p:pic>
        <p:nvPicPr>
          <p:cNvPr id="5" name="Obrázek 4">
            <a:extLst>
              <a:ext uri="{FF2B5EF4-FFF2-40B4-BE49-F238E27FC236}">
                <a16:creationId xmlns:a16="http://schemas.microsoft.com/office/drawing/2014/main" id="{3D5CAB2D-77DF-49D0-A3B9-1992E435906F}"/>
              </a:ext>
            </a:extLst>
          </p:cNvPr>
          <p:cNvPicPr>
            <a:picLocks noChangeAspect="1"/>
          </p:cNvPicPr>
          <p:nvPr/>
        </p:nvPicPr>
        <p:blipFill>
          <a:blip r:embed="rId2"/>
          <a:stretch>
            <a:fillRect/>
          </a:stretch>
        </p:blipFill>
        <p:spPr>
          <a:xfrm>
            <a:off x="840826" y="1644114"/>
            <a:ext cx="11119945" cy="4589776"/>
          </a:xfrm>
          <a:prstGeom prst="rect">
            <a:avLst/>
          </a:prstGeom>
        </p:spPr>
      </p:pic>
    </p:spTree>
    <p:extLst>
      <p:ext uri="{BB962C8B-B14F-4D97-AF65-F5344CB8AC3E}">
        <p14:creationId xmlns:p14="http://schemas.microsoft.com/office/powerpoint/2010/main" val="120715182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19B4A54-B900-44AD-B190-F3D4B0F5A437}"/>
              </a:ext>
            </a:extLst>
          </p:cNvPr>
          <p:cNvSpPr>
            <a:spLocks noGrp="1"/>
          </p:cNvSpPr>
          <p:nvPr>
            <p:ph type="title"/>
          </p:nvPr>
        </p:nvSpPr>
        <p:spPr/>
        <p:txBody>
          <a:bodyPr/>
          <a:lstStyle/>
          <a:p>
            <a:r>
              <a:rPr lang="cs-CZ" dirty="0"/>
              <a:t>Vyřízení podřízeného spisu ve spisu</a:t>
            </a:r>
          </a:p>
        </p:txBody>
      </p:sp>
      <p:sp>
        <p:nvSpPr>
          <p:cNvPr id="3" name="Zástupný symbol pro obsah 2">
            <a:extLst>
              <a:ext uri="{FF2B5EF4-FFF2-40B4-BE49-F238E27FC236}">
                <a16:creationId xmlns:a16="http://schemas.microsoft.com/office/drawing/2014/main" id="{9DC99787-37B3-4D25-BCB6-57FB9D46BD07}"/>
              </a:ext>
            </a:extLst>
          </p:cNvPr>
          <p:cNvSpPr>
            <a:spLocks noGrp="1"/>
          </p:cNvSpPr>
          <p:nvPr>
            <p:ph idx="1"/>
          </p:nvPr>
        </p:nvSpPr>
        <p:spPr>
          <a:xfrm>
            <a:off x="2585499" y="2611120"/>
            <a:ext cx="8915400" cy="2722880"/>
          </a:xfrm>
        </p:spPr>
        <p:txBody>
          <a:bodyPr/>
          <a:lstStyle/>
          <a:p>
            <a:pPr>
              <a:buFont typeface="Wingdings" panose="05000000000000000000" pitchFamily="2" charset="2"/>
              <a:buChar char="q"/>
            </a:pPr>
            <a:r>
              <a:rPr lang="cs-CZ" dirty="0"/>
              <a:t>Pokud spis obsahuje podřízené spisy, je nutné uzavřít i tyto podřízené spisy.</a:t>
            </a:r>
          </a:p>
          <a:p>
            <a:pPr>
              <a:buFont typeface="Wingdings" panose="05000000000000000000" pitchFamily="2" charset="2"/>
              <a:buChar char="q"/>
            </a:pPr>
            <a:r>
              <a:rPr lang="cs-CZ" dirty="0"/>
              <a:t>Podřízené spisy se musí uzavírat dříve, než mateřský spis (tzv. </a:t>
            </a:r>
            <a:r>
              <a:rPr lang="cs-CZ" dirty="0" err="1"/>
              <a:t>superspis</a:t>
            </a:r>
            <a:r>
              <a:rPr lang="cs-CZ" dirty="0"/>
              <a:t>)</a:t>
            </a:r>
            <a:endParaRPr lang="en-US" dirty="0"/>
          </a:p>
          <a:p>
            <a:pPr lvl="1">
              <a:buFont typeface="Wingdings" panose="05000000000000000000" pitchFamily="2" charset="2"/>
              <a:buChar char="v"/>
            </a:pPr>
            <a:r>
              <a:rPr lang="cs-CZ" dirty="0"/>
              <a:t>Stejný postup jako v případě hlavního spisu. </a:t>
            </a:r>
          </a:p>
          <a:p>
            <a:pPr lvl="1">
              <a:buFont typeface="Wingdings" panose="05000000000000000000" pitchFamily="2" charset="2"/>
              <a:buChar char="v"/>
            </a:pPr>
            <a:r>
              <a:rPr lang="cs-CZ" dirty="0"/>
              <a:t>Přepneme se do záložky spisu OBSAH SPISU.</a:t>
            </a:r>
          </a:p>
          <a:p>
            <a:pPr lvl="1">
              <a:buFont typeface="Wingdings" panose="05000000000000000000" pitchFamily="2" charset="2"/>
              <a:buChar char="v"/>
            </a:pPr>
            <a:r>
              <a:rPr lang="cs-CZ" dirty="0"/>
              <a:t>Zaklikneme podřízené spisy, které chceme uzavřít. </a:t>
            </a:r>
          </a:p>
          <a:p>
            <a:pPr lvl="1">
              <a:buFont typeface="Wingdings" panose="05000000000000000000" pitchFamily="2" charset="2"/>
              <a:buChar char="v"/>
            </a:pPr>
            <a:r>
              <a:rPr lang="cs-CZ" dirty="0"/>
              <a:t>Klikneme na tlačítko  ÚPRAVY v integrovaném panelu na záložce OBSAH SPISU a z menu vybereme možnost UZAVŘENÍ SPISU.</a:t>
            </a:r>
          </a:p>
        </p:txBody>
      </p:sp>
    </p:spTree>
    <p:extLst>
      <p:ext uri="{BB962C8B-B14F-4D97-AF65-F5344CB8AC3E}">
        <p14:creationId xmlns:p14="http://schemas.microsoft.com/office/powerpoint/2010/main" val="39273404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350C6B17-525B-4C26-815A-2463B5168D15}"/>
              </a:ext>
            </a:extLst>
          </p:cNvPr>
          <p:cNvSpPr>
            <a:spLocks noGrp="1"/>
          </p:cNvSpPr>
          <p:nvPr>
            <p:ph type="title"/>
          </p:nvPr>
        </p:nvSpPr>
        <p:spPr>
          <a:xfrm>
            <a:off x="2592925" y="624110"/>
            <a:ext cx="8911687" cy="815807"/>
          </a:xfrm>
        </p:spPr>
        <p:txBody>
          <a:bodyPr/>
          <a:lstStyle/>
          <a:p>
            <a:r>
              <a:rPr lang="cs-CZ" dirty="0"/>
              <a:t>Vyřízení podřízeného spisu ve spisu</a:t>
            </a:r>
          </a:p>
        </p:txBody>
      </p:sp>
      <p:pic>
        <p:nvPicPr>
          <p:cNvPr id="5" name="Obrázek 4">
            <a:extLst>
              <a:ext uri="{FF2B5EF4-FFF2-40B4-BE49-F238E27FC236}">
                <a16:creationId xmlns:a16="http://schemas.microsoft.com/office/drawing/2014/main" id="{503DA637-178C-4AB1-8754-A840241B7E2D}"/>
              </a:ext>
            </a:extLst>
          </p:cNvPr>
          <p:cNvPicPr>
            <a:picLocks noChangeAspect="1"/>
          </p:cNvPicPr>
          <p:nvPr/>
        </p:nvPicPr>
        <p:blipFill>
          <a:blip r:embed="rId2"/>
          <a:stretch>
            <a:fillRect/>
          </a:stretch>
        </p:blipFill>
        <p:spPr>
          <a:xfrm>
            <a:off x="924909" y="1872049"/>
            <a:ext cx="10993821" cy="4438462"/>
          </a:xfrm>
          <a:prstGeom prst="rect">
            <a:avLst/>
          </a:prstGeom>
        </p:spPr>
      </p:pic>
    </p:spTree>
    <p:extLst>
      <p:ext uri="{BB962C8B-B14F-4D97-AF65-F5344CB8AC3E}">
        <p14:creationId xmlns:p14="http://schemas.microsoft.com/office/powerpoint/2010/main" val="5163372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637533D-F82A-4001-B162-82563FDAD202}"/>
              </a:ext>
            </a:extLst>
          </p:cNvPr>
          <p:cNvSpPr>
            <a:spLocks noGrp="1"/>
          </p:cNvSpPr>
          <p:nvPr>
            <p:ph type="title"/>
          </p:nvPr>
        </p:nvSpPr>
        <p:spPr>
          <a:xfrm>
            <a:off x="2592925" y="624110"/>
            <a:ext cx="8911687" cy="779177"/>
          </a:xfrm>
        </p:spPr>
        <p:txBody>
          <a:bodyPr/>
          <a:lstStyle/>
          <a:p>
            <a:r>
              <a:rPr lang="cs-CZ" dirty="0"/>
              <a:t>Vyřízené nezařazené dokumenty</a:t>
            </a:r>
          </a:p>
        </p:txBody>
      </p:sp>
      <p:sp>
        <p:nvSpPr>
          <p:cNvPr id="3" name="Zástupný symbol pro obsah 2">
            <a:extLst>
              <a:ext uri="{FF2B5EF4-FFF2-40B4-BE49-F238E27FC236}">
                <a16:creationId xmlns:a16="http://schemas.microsoft.com/office/drawing/2014/main" id="{A5953FF1-24CF-4602-8CB6-2407052D9A58}"/>
              </a:ext>
            </a:extLst>
          </p:cNvPr>
          <p:cNvSpPr>
            <a:spLocks noGrp="1"/>
          </p:cNvSpPr>
          <p:nvPr>
            <p:ph idx="1"/>
          </p:nvPr>
        </p:nvSpPr>
        <p:spPr>
          <a:xfrm>
            <a:off x="1933903" y="1534510"/>
            <a:ext cx="10110951" cy="5244663"/>
          </a:xfrm>
        </p:spPr>
        <p:txBody>
          <a:bodyPr>
            <a:normAutofit lnSpcReduction="10000"/>
          </a:bodyPr>
          <a:lstStyle/>
          <a:p>
            <a:pPr>
              <a:buFont typeface="Wingdings" panose="05000000000000000000" pitchFamily="2" charset="2"/>
              <a:buChar char="q"/>
            </a:pPr>
            <a:r>
              <a:rPr lang="cs-CZ" dirty="0"/>
              <a:t>Můžete mít vyřízené dokumenty v záložce REFERENT - UKONČENÉ, které nejsou zařazeny do spisu.</a:t>
            </a:r>
          </a:p>
          <a:p>
            <a:pPr>
              <a:buFont typeface="Wingdings" panose="05000000000000000000" pitchFamily="2" charset="2"/>
              <a:buChar char="q"/>
            </a:pPr>
            <a:r>
              <a:rPr lang="cs-CZ" dirty="0"/>
              <a:t>Do uzavřeného spisu nelze vkládat dokumenty, proto není možné v záložce Referent – Ukončené vytvářet spisy. </a:t>
            </a:r>
          </a:p>
          <a:p>
            <a:pPr>
              <a:buFont typeface="Wingdings" panose="05000000000000000000" pitchFamily="2" charset="2"/>
              <a:buChar char="q"/>
            </a:pPr>
            <a:r>
              <a:rPr lang="cs-CZ" dirty="0"/>
              <a:t>Vyberete si jeden z nezařazených vyřízených dokumentů jako zakládající dokument pro spis a založíte nad ním spis. POZOR: Vznikne spis ve stavu OTEVŘENÝ  a objeví se ve složce NA STOLE.</a:t>
            </a:r>
          </a:p>
          <a:p>
            <a:pPr>
              <a:buFont typeface="Wingdings" panose="05000000000000000000" pitchFamily="2" charset="2"/>
              <a:buChar char="q"/>
            </a:pPr>
            <a:r>
              <a:rPr lang="cs-CZ" dirty="0"/>
              <a:t>Okopírujete si číslo jednací spisu.</a:t>
            </a:r>
          </a:p>
          <a:p>
            <a:pPr>
              <a:buFont typeface="Wingdings" panose="05000000000000000000" pitchFamily="2" charset="2"/>
              <a:buChar char="q"/>
            </a:pPr>
            <a:r>
              <a:rPr lang="cs-CZ" dirty="0"/>
              <a:t>Vrátíte se do složky UKONČENÉ a hromadně vyberete dokumenty, které do spisu náleží.</a:t>
            </a:r>
          </a:p>
          <a:p>
            <a:pPr>
              <a:buFont typeface="Wingdings" panose="05000000000000000000" pitchFamily="2" charset="2"/>
              <a:buChar char="q"/>
            </a:pPr>
            <a:r>
              <a:rPr lang="cs-CZ" dirty="0"/>
              <a:t>Přes tlačítko ÚPRAVY v horním panelu vyberete  možnost VLOŽIT DO SPISU, abyste mohli dokumenty hromadně vložit do vybraného spisu. </a:t>
            </a:r>
          </a:p>
          <a:p>
            <a:pPr>
              <a:buFont typeface="Wingdings" panose="05000000000000000000" pitchFamily="2" charset="2"/>
              <a:buChar char="q"/>
            </a:pPr>
            <a:r>
              <a:rPr lang="cs-CZ" dirty="0"/>
              <a:t>Do tabulky pro vyhledání spisu vložte číslo jednací spisu ze složky NA STOLE a výběr potvrďte přes šipku v číselníku. Následně se dokumenty přesunou do spisu</a:t>
            </a:r>
          </a:p>
          <a:p>
            <a:pPr>
              <a:buFont typeface="Wingdings" panose="05000000000000000000" pitchFamily="2" charset="2"/>
              <a:buChar char="q"/>
            </a:pPr>
            <a:r>
              <a:rPr lang="cs-CZ" dirty="0"/>
              <a:t>Poté spis ve složce NA STOLE uzavřete. </a:t>
            </a:r>
          </a:p>
          <a:p>
            <a:pPr>
              <a:buFont typeface="Wingdings" panose="05000000000000000000" pitchFamily="2" charset="2"/>
              <a:buChar char="q"/>
            </a:pPr>
            <a:r>
              <a:rPr lang="cs-CZ" dirty="0"/>
              <a:t>Uzavřené dokumenty samozřejmě můžete vkládat i do otevřených spisů na stole. </a:t>
            </a:r>
          </a:p>
        </p:txBody>
      </p:sp>
    </p:spTree>
    <p:extLst>
      <p:ext uri="{BB962C8B-B14F-4D97-AF65-F5344CB8AC3E}">
        <p14:creationId xmlns:p14="http://schemas.microsoft.com/office/powerpoint/2010/main" val="23733747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F9C5A18-8FA4-45E9-9477-E9DC0D73FEC2}"/>
              </a:ext>
            </a:extLst>
          </p:cNvPr>
          <p:cNvSpPr>
            <a:spLocks noGrp="1"/>
          </p:cNvSpPr>
          <p:nvPr>
            <p:ph type="title"/>
          </p:nvPr>
        </p:nvSpPr>
        <p:spPr>
          <a:xfrm>
            <a:off x="1860331" y="624110"/>
            <a:ext cx="9644281" cy="1215200"/>
          </a:xfrm>
        </p:spPr>
        <p:txBody>
          <a:bodyPr>
            <a:normAutofit/>
          </a:bodyPr>
          <a:lstStyle/>
          <a:p>
            <a:r>
              <a:rPr lang="cs-CZ" dirty="0"/>
              <a:t>Zařazení vyřízených dokumentů do spisu</a:t>
            </a:r>
          </a:p>
        </p:txBody>
      </p:sp>
      <p:pic>
        <p:nvPicPr>
          <p:cNvPr id="4" name="Obrázek 3">
            <a:extLst>
              <a:ext uri="{FF2B5EF4-FFF2-40B4-BE49-F238E27FC236}">
                <a16:creationId xmlns:a16="http://schemas.microsoft.com/office/drawing/2014/main" id="{E18FB57A-7808-4FF9-B440-2927DFFA8634}"/>
              </a:ext>
            </a:extLst>
          </p:cNvPr>
          <p:cNvPicPr>
            <a:picLocks noChangeAspect="1"/>
          </p:cNvPicPr>
          <p:nvPr/>
        </p:nvPicPr>
        <p:blipFill>
          <a:blip r:embed="rId2"/>
          <a:stretch>
            <a:fillRect/>
          </a:stretch>
        </p:blipFill>
        <p:spPr>
          <a:xfrm>
            <a:off x="956441" y="2434726"/>
            <a:ext cx="10693077" cy="3492749"/>
          </a:xfrm>
          <a:prstGeom prst="rect">
            <a:avLst/>
          </a:prstGeom>
        </p:spPr>
      </p:pic>
    </p:spTree>
    <p:extLst>
      <p:ext uri="{BB962C8B-B14F-4D97-AF65-F5344CB8AC3E}">
        <p14:creationId xmlns:p14="http://schemas.microsoft.com/office/powerpoint/2010/main" val="16012959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95B87-70EE-4D05-9E82-CB577FC8A7B0}"/>
              </a:ext>
            </a:extLst>
          </p:cNvPr>
          <p:cNvSpPr>
            <a:spLocks noGrp="1"/>
          </p:cNvSpPr>
          <p:nvPr>
            <p:ph type="title"/>
          </p:nvPr>
        </p:nvSpPr>
        <p:spPr>
          <a:xfrm>
            <a:off x="1640156" y="644892"/>
            <a:ext cx="8911687" cy="1280890"/>
          </a:xfrm>
        </p:spPr>
        <p:txBody>
          <a:bodyPr/>
          <a:lstStyle/>
          <a:p>
            <a:r>
              <a:rPr lang="cs-CZ" dirty="0">
                <a:solidFill>
                  <a:schemeClr val="bg1">
                    <a:lumMod val="85000"/>
                  </a:schemeClr>
                </a:solidFill>
              </a:rPr>
              <a:t>UZAVÍRÁNÍ OBJEKTŮ</a:t>
            </a:r>
            <a:endParaRPr lang="en-GB" dirty="0">
              <a:solidFill>
                <a:schemeClr val="bg1">
                  <a:lumMod val="85000"/>
                </a:schemeClr>
              </a:solidFill>
            </a:endParaRPr>
          </a:p>
        </p:txBody>
      </p:sp>
      <p:sp>
        <p:nvSpPr>
          <p:cNvPr id="3" name="Content Placeholder 2">
            <a:extLst>
              <a:ext uri="{FF2B5EF4-FFF2-40B4-BE49-F238E27FC236}">
                <a16:creationId xmlns:a16="http://schemas.microsoft.com/office/drawing/2014/main" id="{4A925180-7DF8-477E-BCC4-0EF6BF7BEAE0}"/>
              </a:ext>
            </a:extLst>
          </p:cNvPr>
          <p:cNvSpPr>
            <a:spLocks noGrp="1"/>
          </p:cNvSpPr>
          <p:nvPr>
            <p:ph idx="1"/>
          </p:nvPr>
        </p:nvSpPr>
        <p:spPr/>
        <p:txBody>
          <a:bodyPr/>
          <a:lstStyle/>
          <a:p>
            <a:pPr marL="0" indent="0">
              <a:buNone/>
            </a:pPr>
            <a:endParaRPr lang="en-GB" dirty="0"/>
          </a:p>
        </p:txBody>
      </p:sp>
      <p:sp>
        <p:nvSpPr>
          <p:cNvPr id="5" name="Content Placeholder 2">
            <a:extLst>
              <a:ext uri="{FF2B5EF4-FFF2-40B4-BE49-F238E27FC236}">
                <a16:creationId xmlns:a16="http://schemas.microsoft.com/office/drawing/2014/main" id="{F796ABA6-FEEA-41F8-B37D-148061C1D7DD}"/>
              </a:ext>
            </a:extLst>
          </p:cNvPr>
          <p:cNvSpPr txBox="1">
            <a:spLocks/>
          </p:cNvSpPr>
          <p:nvPr/>
        </p:nvSpPr>
        <p:spPr>
          <a:xfrm>
            <a:off x="1799865" y="3229994"/>
            <a:ext cx="10007029" cy="15848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cs-CZ" sz="4000" cap="all" dirty="0">
                <a:latin typeface="Arial" panose="020B0604020202020204" pitchFamily="34" charset="0"/>
                <a:cs typeface="Arial" panose="020B0604020202020204" pitchFamily="34" charset="0"/>
              </a:rPr>
              <a:t>4.2 CHYBOVÁ HLÁŠENÍ</a:t>
            </a:r>
          </a:p>
        </p:txBody>
      </p:sp>
    </p:spTree>
    <p:extLst>
      <p:ext uri="{BB962C8B-B14F-4D97-AF65-F5344CB8AC3E}">
        <p14:creationId xmlns:p14="http://schemas.microsoft.com/office/powerpoint/2010/main" val="8285386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8CB52BC9-EDEF-4CA5-8AE6-BD27BA4EEE24}"/>
              </a:ext>
            </a:extLst>
          </p:cNvPr>
          <p:cNvSpPr>
            <a:spLocks noGrp="1"/>
          </p:cNvSpPr>
          <p:nvPr>
            <p:ph type="title"/>
          </p:nvPr>
        </p:nvSpPr>
        <p:spPr>
          <a:xfrm>
            <a:off x="2592925" y="624110"/>
            <a:ext cx="8911687" cy="876216"/>
          </a:xfrm>
        </p:spPr>
        <p:txBody>
          <a:bodyPr/>
          <a:lstStyle/>
          <a:p>
            <a:r>
              <a:rPr lang="cs-CZ" dirty="0">
                <a:cs typeface="Arial" panose="020B0604020202020204" pitchFamily="34" charset="0"/>
              </a:rPr>
              <a:t>Chybová hlášení při uzavírání objektů</a:t>
            </a:r>
            <a:endParaRPr lang="cs-CZ" dirty="0"/>
          </a:p>
        </p:txBody>
      </p:sp>
      <p:sp>
        <p:nvSpPr>
          <p:cNvPr id="3" name="Zástupný symbol pro obsah 2">
            <a:extLst>
              <a:ext uri="{FF2B5EF4-FFF2-40B4-BE49-F238E27FC236}">
                <a16:creationId xmlns:a16="http://schemas.microsoft.com/office/drawing/2014/main" id="{6944C855-D22D-4180-BA77-915606E3BB95}"/>
              </a:ext>
            </a:extLst>
          </p:cNvPr>
          <p:cNvSpPr>
            <a:spLocks noGrp="1"/>
          </p:cNvSpPr>
          <p:nvPr>
            <p:ph idx="1"/>
          </p:nvPr>
        </p:nvSpPr>
        <p:spPr>
          <a:xfrm>
            <a:off x="2589212" y="2559113"/>
            <a:ext cx="8915400" cy="2706255"/>
          </a:xfrm>
        </p:spPr>
        <p:txBody>
          <a:bodyPr/>
          <a:lstStyle/>
          <a:p>
            <a:pPr>
              <a:buFont typeface="Wingdings" panose="05000000000000000000" pitchFamily="2" charset="2"/>
              <a:buChar char="q"/>
            </a:pPr>
            <a:r>
              <a:rPr lang="cs-CZ" dirty="0"/>
              <a:t>Možná chybová hlášení, která se vám objeví při pokusu uzavřít dokument: </a:t>
            </a:r>
          </a:p>
          <a:p>
            <a:pPr marL="457200" lvl="1" indent="0">
              <a:buNone/>
            </a:pPr>
            <a:r>
              <a:rPr lang="cs-CZ" b="1" dirty="0">
                <a:solidFill>
                  <a:srgbClr val="FF0000"/>
                </a:solidFill>
              </a:rPr>
              <a:t>X</a:t>
            </a:r>
            <a:r>
              <a:rPr lang="cs-CZ" dirty="0"/>
              <a:t> Nejsou vyplněné TYP, VS, skartační operace nebo lhůta</a:t>
            </a:r>
          </a:p>
          <a:p>
            <a:pPr marL="457200" lvl="1" indent="0">
              <a:buNone/>
            </a:pPr>
            <a:r>
              <a:rPr lang="cs-CZ" b="1" dirty="0">
                <a:solidFill>
                  <a:srgbClr val="FF0000"/>
                </a:solidFill>
              </a:rPr>
              <a:t>X</a:t>
            </a:r>
            <a:r>
              <a:rPr lang="cs-CZ" dirty="0"/>
              <a:t> Chybí el. dokumenty pro digitální/hybridní formu</a:t>
            </a:r>
          </a:p>
          <a:p>
            <a:pPr marL="457200" lvl="1" indent="0">
              <a:buNone/>
            </a:pPr>
            <a:r>
              <a:rPr lang="cs-CZ" b="1" dirty="0">
                <a:solidFill>
                  <a:srgbClr val="FF0000"/>
                </a:solidFill>
              </a:rPr>
              <a:t>X</a:t>
            </a:r>
            <a:r>
              <a:rPr lang="cs-CZ" dirty="0"/>
              <a:t> Není vyplněna záložka Doručení</a:t>
            </a:r>
          </a:p>
          <a:p>
            <a:pPr marL="457200" lvl="1" indent="0">
              <a:buNone/>
            </a:pPr>
            <a:r>
              <a:rPr lang="cs-CZ" b="1" dirty="0">
                <a:solidFill>
                  <a:srgbClr val="FF0000"/>
                </a:solidFill>
              </a:rPr>
              <a:t>X</a:t>
            </a:r>
            <a:r>
              <a:rPr lang="cs-CZ" dirty="0"/>
              <a:t> Dokument má vypravení ve stavu připravováno.</a:t>
            </a:r>
          </a:p>
          <a:p>
            <a:pPr lvl="1">
              <a:buFont typeface="Courier New" panose="02070309020205020404" pitchFamily="49" charset="0"/>
              <a:buChar char="o"/>
            </a:pPr>
            <a:endParaRPr lang="cs-CZ" dirty="0"/>
          </a:p>
        </p:txBody>
      </p:sp>
    </p:spTree>
    <p:extLst>
      <p:ext uri="{BB962C8B-B14F-4D97-AF65-F5344CB8AC3E}">
        <p14:creationId xmlns:p14="http://schemas.microsoft.com/office/powerpoint/2010/main" val="231693786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6155-912A-4ED3-8C81-E3F1F9157090}"/>
              </a:ext>
            </a:extLst>
          </p:cNvPr>
          <p:cNvSpPr>
            <a:spLocks noGrp="1"/>
          </p:cNvSpPr>
          <p:nvPr>
            <p:ph type="title"/>
          </p:nvPr>
        </p:nvSpPr>
        <p:spPr>
          <a:xfrm>
            <a:off x="2503251" y="624110"/>
            <a:ext cx="9079150" cy="709740"/>
          </a:xfrm>
        </p:spPr>
        <p:txBody>
          <a:bodyPr>
            <a:normAutofit/>
          </a:bodyPr>
          <a:lstStyle/>
          <a:p>
            <a:r>
              <a:rPr lang="cs-CZ" dirty="0">
                <a:cs typeface="Arial" panose="020B0604020202020204" pitchFamily="34" charset="0"/>
              </a:rPr>
              <a:t>Chybová hlášení při uzavírání objektů</a:t>
            </a:r>
            <a:endParaRPr lang="en-GB" dirty="0"/>
          </a:p>
        </p:txBody>
      </p:sp>
      <p:sp>
        <p:nvSpPr>
          <p:cNvPr id="3" name="Content Placeholder 2">
            <a:extLst>
              <a:ext uri="{FF2B5EF4-FFF2-40B4-BE49-F238E27FC236}">
                <a16:creationId xmlns:a16="http://schemas.microsoft.com/office/drawing/2014/main" id="{359F691E-C42C-46F4-ADED-06AD6D28ECD8}"/>
              </a:ext>
            </a:extLst>
          </p:cNvPr>
          <p:cNvSpPr>
            <a:spLocks noGrp="1"/>
          </p:cNvSpPr>
          <p:nvPr>
            <p:ph idx="1"/>
          </p:nvPr>
        </p:nvSpPr>
        <p:spPr>
          <a:xfrm>
            <a:off x="2592925" y="1423860"/>
            <a:ext cx="8915400" cy="5278944"/>
          </a:xfrm>
        </p:spPr>
        <p:txBody>
          <a:bodyPr/>
          <a:lstStyle/>
          <a:p>
            <a:pPr algn="just" fontAlgn="base">
              <a:spcBef>
                <a:spcPts val="0"/>
              </a:spcBef>
              <a:buFont typeface="Wingdings" panose="05000000000000000000" pitchFamily="2" charset="2"/>
              <a:buChar char="q"/>
            </a:pPr>
            <a:r>
              <a:rPr lang="cs-CZ" b="1" dirty="0">
                <a:solidFill>
                  <a:srgbClr val="000000"/>
                </a:solidFill>
              </a:rPr>
              <a:t>Příklady chybových hlášení: </a:t>
            </a:r>
            <a:r>
              <a:rPr lang="cs-CZ" b="1" dirty="0">
                <a:solidFill>
                  <a:srgbClr val="FF0000"/>
                </a:solidFill>
              </a:rPr>
              <a:t>nevyplněná věcná skupina, typ, skartační lhůta a operace</a:t>
            </a:r>
          </a:p>
          <a:p>
            <a:pPr marL="0" indent="0">
              <a:buNone/>
            </a:pPr>
            <a:endParaRPr lang="en-GB" dirty="0"/>
          </a:p>
        </p:txBody>
      </p:sp>
      <p:pic>
        <p:nvPicPr>
          <p:cNvPr id="5" name="Picture 4">
            <a:extLst>
              <a:ext uri="{FF2B5EF4-FFF2-40B4-BE49-F238E27FC236}">
                <a16:creationId xmlns:a16="http://schemas.microsoft.com/office/drawing/2014/main" id="{97A8DFF1-835E-433D-8B1E-4182BF043E45}"/>
              </a:ext>
            </a:extLst>
          </p:cNvPr>
          <p:cNvPicPr>
            <a:picLocks noChangeAspect="1"/>
          </p:cNvPicPr>
          <p:nvPr/>
        </p:nvPicPr>
        <p:blipFill rotWithShape="1">
          <a:blip r:embed="rId2"/>
          <a:srcRect b="37044"/>
          <a:stretch/>
        </p:blipFill>
        <p:spPr>
          <a:xfrm>
            <a:off x="1696598" y="2095019"/>
            <a:ext cx="9984284" cy="4578130"/>
          </a:xfrm>
          <a:prstGeom prst="rect">
            <a:avLst/>
          </a:prstGeom>
        </p:spPr>
      </p:pic>
    </p:spTree>
    <p:extLst>
      <p:ext uri="{BB962C8B-B14F-4D97-AF65-F5344CB8AC3E}">
        <p14:creationId xmlns:p14="http://schemas.microsoft.com/office/powerpoint/2010/main" val="21231172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47B2CBA-4629-45C5-A985-C60546979F77}"/>
              </a:ext>
            </a:extLst>
          </p:cNvPr>
          <p:cNvSpPr>
            <a:spLocks noGrp="1"/>
          </p:cNvSpPr>
          <p:nvPr>
            <p:ph type="title"/>
          </p:nvPr>
        </p:nvSpPr>
        <p:spPr>
          <a:xfrm>
            <a:off x="2592925" y="624110"/>
            <a:ext cx="8911687" cy="814073"/>
          </a:xfrm>
        </p:spPr>
        <p:txBody>
          <a:bodyPr/>
          <a:lstStyle/>
          <a:p>
            <a:r>
              <a:rPr lang="cs-CZ" dirty="0">
                <a:cs typeface="Arial" panose="020B0604020202020204" pitchFamily="34" charset="0"/>
              </a:rPr>
              <a:t>Chybová hlášení: řešení</a:t>
            </a:r>
            <a:endParaRPr lang="cs-CZ" dirty="0"/>
          </a:p>
        </p:txBody>
      </p:sp>
      <p:sp>
        <p:nvSpPr>
          <p:cNvPr id="3" name="Zástupný symbol pro obsah 2">
            <a:extLst>
              <a:ext uri="{FF2B5EF4-FFF2-40B4-BE49-F238E27FC236}">
                <a16:creationId xmlns:a16="http://schemas.microsoft.com/office/drawing/2014/main" id="{0A382559-95CD-469F-8FA6-A68B8E5B7C94}"/>
              </a:ext>
            </a:extLst>
          </p:cNvPr>
          <p:cNvSpPr>
            <a:spLocks noGrp="1"/>
          </p:cNvSpPr>
          <p:nvPr>
            <p:ph idx="1"/>
          </p:nvPr>
        </p:nvSpPr>
        <p:spPr/>
        <p:txBody>
          <a:bodyPr>
            <a:normAutofit lnSpcReduction="10000"/>
          </a:bodyPr>
          <a:lstStyle/>
          <a:p>
            <a:pPr>
              <a:buFont typeface="Wingdings" panose="05000000000000000000" pitchFamily="2" charset="2"/>
              <a:buChar char="q"/>
            </a:pPr>
            <a:r>
              <a:rPr lang="cs-CZ" b="1" dirty="0">
                <a:solidFill>
                  <a:srgbClr val="FF0000"/>
                </a:solidFill>
              </a:rPr>
              <a:t>Nevyplněná věcná skupina, typ skartační lhůta nebo operace</a:t>
            </a:r>
          </a:p>
          <a:p>
            <a:pPr>
              <a:buFont typeface="Wingdings" panose="05000000000000000000" pitchFamily="2" charset="2"/>
              <a:buChar char="ü"/>
            </a:pPr>
            <a:r>
              <a:rPr lang="cs-CZ" i="1" dirty="0">
                <a:solidFill>
                  <a:srgbClr val="000000"/>
                </a:solidFill>
              </a:rPr>
              <a:t>Vyplnit VS, TYP v profilu dokumentu.</a:t>
            </a:r>
            <a:r>
              <a:rPr lang="cs-CZ" dirty="0">
                <a:solidFill>
                  <a:srgbClr val="000000"/>
                </a:solidFill>
              </a:rPr>
              <a:t> </a:t>
            </a:r>
          </a:p>
          <a:p>
            <a:pPr>
              <a:buFont typeface="Wingdings" panose="05000000000000000000" pitchFamily="2" charset="2"/>
              <a:buChar char="ü"/>
            </a:pPr>
            <a:endParaRPr lang="cs-CZ" dirty="0">
              <a:solidFill>
                <a:srgbClr val="000000"/>
              </a:solidFill>
            </a:endParaRPr>
          </a:p>
          <a:p>
            <a:pPr marL="0" indent="0">
              <a:buNone/>
            </a:pPr>
            <a:r>
              <a:rPr lang="cs-CZ" dirty="0">
                <a:solidFill>
                  <a:srgbClr val="000000"/>
                </a:solidFill>
              </a:rPr>
              <a:t>Vyplněním těchto údajů se automaticky odvodí i skartační režim, skartační operace a lhůta.</a:t>
            </a:r>
          </a:p>
          <a:p>
            <a:pPr marL="0" indent="0">
              <a:buNone/>
            </a:pPr>
            <a:endParaRPr lang="cs-CZ" dirty="0">
              <a:solidFill>
                <a:srgbClr val="000000"/>
              </a:solidFill>
            </a:endParaRPr>
          </a:p>
          <a:p>
            <a:pPr marL="0" indent="0">
              <a:buNone/>
            </a:pPr>
            <a:endParaRPr lang="cs-CZ" dirty="0">
              <a:solidFill>
                <a:srgbClr val="000000"/>
              </a:solidFill>
            </a:endParaRPr>
          </a:p>
          <a:p>
            <a:pPr marL="0" indent="0">
              <a:buNone/>
            </a:pPr>
            <a:endParaRPr lang="cs-CZ" dirty="0">
              <a:solidFill>
                <a:srgbClr val="000000"/>
              </a:solidFill>
            </a:endParaRPr>
          </a:p>
          <a:p>
            <a:pPr marL="0" indent="0">
              <a:buNone/>
            </a:pPr>
            <a:r>
              <a:rPr lang="cs-CZ" sz="1400" dirty="0">
                <a:solidFill>
                  <a:srgbClr val="000000"/>
                </a:solidFill>
              </a:rPr>
              <a:t>Pozn.: </a:t>
            </a:r>
          </a:p>
          <a:p>
            <a:pPr marL="0" indent="0">
              <a:buNone/>
            </a:pPr>
            <a:r>
              <a:rPr lang="cs-CZ" sz="1400" dirty="0">
                <a:solidFill>
                  <a:srgbClr val="000000"/>
                </a:solidFill>
              </a:rPr>
              <a:t>Po schválení nového SSŘ dojde k rozpojení VS a Typu. Nyní se po zadání Typu  automaticky vyplní i VS. Do budoucna se budou obě položky vyplňovat zvlášť. </a:t>
            </a:r>
            <a:endParaRPr lang="cs-CZ" sz="1400" dirty="0"/>
          </a:p>
        </p:txBody>
      </p:sp>
    </p:spTree>
    <p:extLst>
      <p:ext uri="{BB962C8B-B14F-4D97-AF65-F5344CB8AC3E}">
        <p14:creationId xmlns:p14="http://schemas.microsoft.com/office/powerpoint/2010/main" val="29776797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EF739-6870-4D5E-AE71-71EB7157781D}"/>
              </a:ext>
            </a:extLst>
          </p:cNvPr>
          <p:cNvSpPr>
            <a:spLocks noGrp="1"/>
          </p:cNvSpPr>
          <p:nvPr>
            <p:ph type="title"/>
          </p:nvPr>
        </p:nvSpPr>
        <p:spPr>
          <a:xfrm>
            <a:off x="2592925" y="624110"/>
            <a:ext cx="8911687" cy="676184"/>
          </a:xfrm>
        </p:spPr>
        <p:txBody>
          <a:bodyPr>
            <a:normAutofit/>
          </a:bodyPr>
          <a:lstStyle/>
          <a:p>
            <a:r>
              <a:rPr lang="cs-CZ" dirty="0">
                <a:cs typeface="Arial" panose="020B0604020202020204" pitchFamily="34" charset="0"/>
              </a:rPr>
              <a:t>Chybová hlášení při uzavírání objektů</a:t>
            </a:r>
            <a:endParaRPr lang="en-GB" dirty="0"/>
          </a:p>
        </p:txBody>
      </p:sp>
      <p:sp>
        <p:nvSpPr>
          <p:cNvPr id="3" name="Content Placeholder 2">
            <a:extLst>
              <a:ext uri="{FF2B5EF4-FFF2-40B4-BE49-F238E27FC236}">
                <a16:creationId xmlns:a16="http://schemas.microsoft.com/office/drawing/2014/main" id="{9C4E56CF-2750-4ED8-9829-5ED3DFC7A1E5}"/>
              </a:ext>
            </a:extLst>
          </p:cNvPr>
          <p:cNvSpPr>
            <a:spLocks noGrp="1"/>
          </p:cNvSpPr>
          <p:nvPr>
            <p:ph idx="1"/>
          </p:nvPr>
        </p:nvSpPr>
        <p:spPr>
          <a:xfrm>
            <a:off x="2589212" y="1384183"/>
            <a:ext cx="8915400" cy="4527039"/>
          </a:xfrm>
        </p:spPr>
        <p:txBody>
          <a:bodyPr/>
          <a:lstStyle/>
          <a:p>
            <a:pPr>
              <a:buFont typeface="Wingdings" panose="05000000000000000000" pitchFamily="2" charset="2"/>
              <a:buChar char="q"/>
            </a:pPr>
            <a:r>
              <a:rPr lang="cs-CZ" b="1" dirty="0">
                <a:solidFill>
                  <a:srgbClr val="000000"/>
                </a:solidFill>
              </a:rPr>
              <a:t>Příklady chyb. hlášení:</a:t>
            </a:r>
            <a:r>
              <a:rPr lang="cs-CZ" dirty="0">
                <a:solidFill>
                  <a:srgbClr val="000000"/>
                </a:solidFill>
              </a:rPr>
              <a:t> </a:t>
            </a:r>
            <a:r>
              <a:rPr lang="cs-CZ" b="1" dirty="0">
                <a:solidFill>
                  <a:srgbClr val="FF0000"/>
                </a:solidFill>
              </a:rPr>
              <a:t>Digitální dokument nemá připojen ani jeden el. dokument. </a:t>
            </a:r>
            <a:endParaRPr lang="en-GB" b="1" dirty="0">
              <a:solidFill>
                <a:srgbClr val="FF0000"/>
              </a:solidFill>
            </a:endParaRPr>
          </a:p>
          <a:p>
            <a:endParaRPr lang="en-GB" dirty="0"/>
          </a:p>
        </p:txBody>
      </p:sp>
      <p:pic>
        <p:nvPicPr>
          <p:cNvPr id="5" name="Picture 4">
            <a:extLst>
              <a:ext uri="{FF2B5EF4-FFF2-40B4-BE49-F238E27FC236}">
                <a16:creationId xmlns:a16="http://schemas.microsoft.com/office/drawing/2014/main" id="{4D1DD514-C536-42E7-B3E4-5A7BFAFCF0B6}"/>
              </a:ext>
            </a:extLst>
          </p:cNvPr>
          <p:cNvPicPr>
            <a:picLocks noChangeAspect="1"/>
          </p:cNvPicPr>
          <p:nvPr/>
        </p:nvPicPr>
        <p:blipFill>
          <a:blip r:embed="rId2"/>
          <a:stretch>
            <a:fillRect/>
          </a:stretch>
        </p:blipFill>
        <p:spPr>
          <a:xfrm>
            <a:off x="1457190" y="2343807"/>
            <a:ext cx="10047422" cy="4252354"/>
          </a:xfrm>
          <a:prstGeom prst="rect">
            <a:avLst/>
          </a:prstGeom>
        </p:spPr>
      </p:pic>
    </p:spTree>
    <p:extLst>
      <p:ext uri="{BB962C8B-B14F-4D97-AF65-F5344CB8AC3E}">
        <p14:creationId xmlns:p14="http://schemas.microsoft.com/office/powerpoint/2010/main" val="186037190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47B2CBA-4629-45C5-A985-C60546979F77}"/>
              </a:ext>
            </a:extLst>
          </p:cNvPr>
          <p:cNvSpPr>
            <a:spLocks noGrp="1"/>
          </p:cNvSpPr>
          <p:nvPr>
            <p:ph type="title"/>
          </p:nvPr>
        </p:nvSpPr>
        <p:spPr>
          <a:xfrm>
            <a:off x="2592925" y="624110"/>
            <a:ext cx="8911687" cy="814073"/>
          </a:xfrm>
        </p:spPr>
        <p:txBody>
          <a:bodyPr/>
          <a:lstStyle/>
          <a:p>
            <a:r>
              <a:rPr lang="cs-CZ" dirty="0">
                <a:cs typeface="Arial" panose="020B0604020202020204" pitchFamily="34" charset="0"/>
              </a:rPr>
              <a:t>Chybová hlášení: řešení</a:t>
            </a:r>
            <a:endParaRPr lang="cs-CZ" dirty="0"/>
          </a:p>
        </p:txBody>
      </p:sp>
      <p:sp>
        <p:nvSpPr>
          <p:cNvPr id="3" name="Zástupný symbol pro obsah 2">
            <a:extLst>
              <a:ext uri="{FF2B5EF4-FFF2-40B4-BE49-F238E27FC236}">
                <a16:creationId xmlns:a16="http://schemas.microsoft.com/office/drawing/2014/main" id="{0A382559-95CD-469F-8FA6-A68B8E5B7C94}"/>
              </a:ext>
            </a:extLst>
          </p:cNvPr>
          <p:cNvSpPr>
            <a:spLocks noGrp="1"/>
          </p:cNvSpPr>
          <p:nvPr>
            <p:ph idx="1"/>
          </p:nvPr>
        </p:nvSpPr>
        <p:spPr>
          <a:xfrm>
            <a:off x="2585499" y="2798618"/>
            <a:ext cx="8915400" cy="1976582"/>
          </a:xfrm>
        </p:spPr>
        <p:txBody>
          <a:bodyPr/>
          <a:lstStyle/>
          <a:p>
            <a:pPr>
              <a:buFont typeface="Wingdings" panose="05000000000000000000" pitchFamily="2" charset="2"/>
              <a:buChar char="q"/>
            </a:pPr>
            <a:r>
              <a:rPr lang="cs-CZ" b="1" dirty="0">
                <a:solidFill>
                  <a:srgbClr val="FF0000"/>
                </a:solidFill>
              </a:rPr>
              <a:t>Chybí el. dokument pro digitální/hybridní formu.</a:t>
            </a:r>
          </a:p>
          <a:p>
            <a:pPr>
              <a:buFont typeface="Wingdings" panose="05000000000000000000" pitchFamily="2" charset="2"/>
              <a:buChar char="ü"/>
            </a:pPr>
            <a:r>
              <a:rPr lang="cs-CZ" i="1" dirty="0">
                <a:solidFill>
                  <a:srgbClr val="000000"/>
                </a:solidFill>
              </a:rPr>
              <a:t>Připojit el. přílohu do záložky Elektronické dokumenty</a:t>
            </a:r>
            <a:r>
              <a:rPr lang="cs-CZ" dirty="0">
                <a:solidFill>
                  <a:srgbClr val="000000"/>
                </a:solidFill>
                <a:latin typeface="Arial" panose="020B0604020202020204" pitchFamily="34" charset="0"/>
              </a:rPr>
              <a:t>. </a:t>
            </a:r>
            <a:endParaRPr lang="cs-CZ" sz="1400" dirty="0"/>
          </a:p>
        </p:txBody>
      </p:sp>
    </p:spTree>
    <p:extLst>
      <p:ext uri="{BB962C8B-B14F-4D97-AF65-F5344CB8AC3E}">
        <p14:creationId xmlns:p14="http://schemas.microsoft.com/office/powerpoint/2010/main" val="38586090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1F1CA-9994-492C-82DE-52E5C6FD4C93}"/>
              </a:ext>
            </a:extLst>
          </p:cNvPr>
          <p:cNvSpPr>
            <a:spLocks noGrp="1"/>
          </p:cNvSpPr>
          <p:nvPr>
            <p:ph type="title"/>
          </p:nvPr>
        </p:nvSpPr>
        <p:spPr>
          <a:xfrm>
            <a:off x="2592925" y="624110"/>
            <a:ext cx="8911687" cy="776851"/>
          </a:xfrm>
        </p:spPr>
        <p:txBody>
          <a:bodyPr>
            <a:normAutofit/>
          </a:bodyPr>
          <a:lstStyle/>
          <a:p>
            <a:r>
              <a:rPr lang="cs-CZ" dirty="0">
                <a:cs typeface="Arial" panose="020B0604020202020204" pitchFamily="34" charset="0"/>
              </a:rPr>
              <a:t>Chybová hlášení při uzavírání objektů</a:t>
            </a:r>
            <a:endParaRPr lang="en-GB" dirty="0"/>
          </a:p>
        </p:txBody>
      </p:sp>
      <p:sp>
        <p:nvSpPr>
          <p:cNvPr id="3" name="Content Placeholder 2">
            <a:extLst>
              <a:ext uri="{FF2B5EF4-FFF2-40B4-BE49-F238E27FC236}">
                <a16:creationId xmlns:a16="http://schemas.microsoft.com/office/drawing/2014/main" id="{49FED1C0-0405-4D5F-9E83-0F3AD7CF69F4}"/>
              </a:ext>
            </a:extLst>
          </p:cNvPr>
          <p:cNvSpPr>
            <a:spLocks noGrp="1"/>
          </p:cNvSpPr>
          <p:nvPr>
            <p:ph idx="1"/>
          </p:nvPr>
        </p:nvSpPr>
        <p:spPr>
          <a:xfrm>
            <a:off x="2592925" y="1501628"/>
            <a:ext cx="8915400" cy="4510261"/>
          </a:xfrm>
        </p:spPr>
        <p:txBody>
          <a:bodyPr/>
          <a:lstStyle/>
          <a:p>
            <a:pPr>
              <a:buFont typeface="Wingdings" panose="05000000000000000000" pitchFamily="2" charset="2"/>
              <a:buChar char="q"/>
            </a:pPr>
            <a:r>
              <a:rPr lang="cs-CZ" b="1" dirty="0">
                <a:solidFill>
                  <a:srgbClr val="000000"/>
                </a:solidFill>
              </a:rPr>
              <a:t>Příklady chybových hlášení:</a:t>
            </a:r>
            <a:r>
              <a:rPr lang="cs-CZ" dirty="0">
                <a:solidFill>
                  <a:srgbClr val="000000"/>
                </a:solidFill>
              </a:rPr>
              <a:t> </a:t>
            </a:r>
            <a:r>
              <a:rPr lang="cs-CZ" b="1" dirty="0">
                <a:solidFill>
                  <a:srgbClr val="FF0000"/>
                </a:solidFill>
              </a:rPr>
              <a:t>není vyplněná záložka Doručení</a:t>
            </a:r>
            <a:endParaRPr lang="en-GB" b="1" dirty="0">
              <a:solidFill>
                <a:srgbClr val="FF0000"/>
              </a:solidFill>
            </a:endParaRPr>
          </a:p>
        </p:txBody>
      </p:sp>
      <p:pic>
        <p:nvPicPr>
          <p:cNvPr id="5" name="Picture 4">
            <a:extLst>
              <a:ext uri="{FF2B5EF4-FFF2-40B4-BE49-F238E27FC236}">
                <a16:creationId xmlns:a16="http://schemas.microsoft.com/office/drawing/2014/main" id="{6B31AA8C-2790-4D9B-BC28-BAE55F33386F}"/>
              </a:ext>
            </a:extLst>
          </p:cNvPr>
          <p:cNvPicPr>
            <a:picLocks noChangeAspect="1"/>
          </p:cNvPicPr>
          <p:nvPr/>
        </p:nvPicPr>
        <p:blipFill rotWithShape="1">
          <a:blip r:embed="rId2"/>
          <a:srcRect l="14656" b="24136"/>
          <a:stretch/>
        </p:blipFill>
        <p:spPr>
          <a:xfrm>
            <a:off x="683675" y="2244520"/>
            <a:ext cx="11325373" cy="3989370"/>
          </a:xfrm>
          <a:prstGeom prst="rect">
            <a:avLst/>
          </a:prstGeom>
        </p:spPr>
      </p:pic>
    </p:spTree>
    <p:extLst>
      <p:ext uri="{BB962C8B-B14F-4D97-AF65-F5344CB8AC3E}">
        <p14:creationId xmlns:p14="http://schemas.microsoft.com/office/powerpoint/2010/main" val="40208342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47B2CBA-4629-45C5-A985-C60546979F77}"/>
              </a:ext>
            </a:extLst>
          </p:cNvPr>
          <p:cNvSpPr>
            <a:spLocks noGrp="1"/>
          </p:cNvSpPr>
          <p:nvPr>
            <p:ph type="title"/>
          </p:nvPr>
        </p:nvSpPr>
        <p:spPr>
          <a:xfrm>
            <a:off x="2592925" y="624110"/>
            <a:ext cx="8911687" cy="814073"/>
          </a:xfrm>
        </p:spPr>
        <p:txBody>
          <a:bodyPr/>
          <a:lstStyle/>
          <a:p>
            <a:r>
              <a:rPr lang="cs-CZ" dirty="0">
                <a:cs typeface="Arial" panose="020B0604020202020204" pitchFamily="34" charset="0"/>
              </a:rPr>
              <a:t>Chybová hlášení: řešení</a:t>
            </a:r>
            <a:endParaRPr lang="cs-CZ" dirty="0"/>
          </a:p>
        </p:txBody>
      </p:sp>
      <p:sp>
        <p:nvSpPr>
          <p:cNvPr id="3" name="Zástupný symbol pro obsah 2">
            <a:extLst>
              <a:ext uri="{FF2B5EF4-FFF2-40B4-BE49-F238E27FC236}">
                <a16:creationId xmlns:a16="http://schemas.microsoft.com/office/drawing/2014/main" id="{0A382559-95CD-469F-8FA6-A68B8E5B7C94}"/>
              </a:ext>
            </a:extLst>
          </p:cNvPr>
          <p:cNvSpPr>
            <a:spLocks noGrp="1"/>
          </p:cNvSpPr>
          <p:nvPr>
            <p:ph idx="1"/>
          </p:nvPr>
        </p:nvSpPr>
        <p:spPr>
          <a:xfrm>
            <a:off x="2308408" y="2004289"/>
            <a:ext cx="8915400" cy="4488875"/>
          </a:xfrm>
        </p:spPr>
        <p:txBody>
          <a:bodyPr>
            <a:normAutofit/>
          </a:bodyPr>
          <a:lstStyle/>
          <a:p>
            <a:pPr>
              <a:buFont typeface="Wingdings" panose="05000000000000000000" pitchFamily="2" charset="2"/>
              <a:buChar char="q"/>
            </a:pPr>
            <a:r>
              <a:rPr lang="cs-CZ" b="1" dirty="0">
                <a:solidFill>
                  <a:srgbClr val="FF0000"/>
                </a:solidFill>
              </a:rPr>
              <a:t>Dokument nelze vyřídit, neboť není vyplněno doručení.</a:t>
            </a:r>
          </a:p>
          <a:p>
            <a:pPr>
              <a:buFont typeface="Wingdings" panose="05000000000000000000" pitchFamily="2" charset="2"/>
              <a:buChar char="ü"/>
            </a:pPr>
            <a:r>
              <a:rPr lang="cs-CZ" i="1" dirty="0">
                <a:solidFill>
                  <a:srgbClr val="000000"/>
                </a:solidFill>
                <a:latin typeface="Arial" panose="020B0604020202020204" pitchFamily="34" charset="0"/>
              </a:rPr>
              <a:t>Doplnit záložku Doručení. </a:t>
            </a:r>
          </a:p>
          <a:p>
            <a:pPr>
              <a:buFont typeface="Wingdings" panose="05000000000000000000" pitchFamily="2" charset="2"/>
              <a:buChar char="ü"/>
            </a:pPr>
            <a:endParaRPr lang="cs-CZ" sz="1400" b="1" i="1" dirty="0">
              <a:solidFill>
                <a:srgbClr val="000000"/>
              </a:solidFill>
              <a:latin typeface="Arial" panose="020B0604020202020204" pitchFamily="34" charset="0"/>
            </a:endParaRPr>
          </a:p>
          <a:p>
            <a:pPr>
              <a:buFont typeface="Wingdings" panose="05000000000000000000" pitchFamily="2" charset="2"/>
              <a:buChar char="ü"/>
            </a:pPr>
            <a:endParaRPr lang="cs-CZ" sz="1400" dirty="0">
              <a:solidFill>
                <a:srgbClr val="000000"/>
              </a:solidFill>
              <a:latin typeface="Arial" panose="020B0604020202020204" pitchFamily="34" charset="0"/>
            </a:endParaRPr>
          </a:p>
          <a:p>
            <a:pPr>
              <a:buFont typeface="Wingdings" panose="05000000000000000000" pitchFamily="2" charset="2"/>
              <a:buChar char="ü"/>
            </a:pPr>
            <a:endParaRPr lang="cs-CZ" sz="1400" dirty="0">
              <a:solidFill>
                <a:srgbClr val="000000"/>
              </a:solidFill>
              <a:latin typeface="Arial" panose="020B0604020202020204" pitchFamily="34" charset="0"/>
            </a:endParaRPr>
          </a:p>
          <a:p>
            <a:pPr>
              <a:buFont typeface="Wingdings" panose="05000000000000000000" pitchFamily="2" charset="2"/>
              <a:buChar char="ü"/>
            </a:pPr>
            <a:endParaRPr lang="cs-CZ" sz="1400" dirty="0">
              <a:solidFill>
                <a:srgbClr val="000000"/>
              </a:solidFill>
              <a:latin typeface="Arial" panose="020B0604020202020204" pitchFamily="34" charset="0"/>
            </a:endParaRPr>
          </a:p>
          <a:p>
            <a:pPr>
              <a:buFont typeface="Wingdings" panose="05000000000000000000" pitchFamily="2" charset="2"/>
              <a:buChar char="ü"/>
            </a:pPr>
            <a:endParaRPr lang="cs-CZ" sz="1400" dirty="0">
              <a:solidFill>
                <a:srgbClr val="000000"/>
              </a:solidFill>
              <a:latin typeface="Arial" panose="020B0604020202020204" pitchFamily="34" charset="0"/>
            </a:endParaRPr>
          </a:p>
          <a:p>
            <a:pPr>
              <a:buFont typeface="Wingdings" panose="05000000000000000000" pitchFamily="2" charset="2"/>
              <a:buChar char="ü"/>
            </a:pPr>
            <a:endParaRPr lang="cs-CZ" sz="1400" dirty="0">
              <a:solidFill>
                <a:srgbClr val="000000"/>
              </a:solidFill>
              <a:latin typeface="Arial" panose="020B0604020202020204" pitchFamily="34" charset="0"/>
            </a:endParaRPr>
          </a:p>
          <a:p>
            <a:pPr>
              <a:buFont typeface="Wingdings" panose="05000000000000000000" pitchFamily="2" charset="2"/>
              <a:buChar char="ü"/>
            </a:pPr>
            <a:endParaRPr lang="cs-CZ" sz="1400" dirty="0">
              <a:solidFill>
                <a:srgbClr val="000000"/>
              </a:solidFill>
              <a:latin typeface="Arial" panose="020B0604020202020204" pitchFamily="34" charset="0"/>
            </a:endParaRPr>
          </a:p>
          <a:p>
            <a:pPr marL="0" indent="0">
              <a:buNone/>
            </a:pPr>
            <a:r>
              <a:rPr lang="cs-CZ" sz="1400" dirty="0">
                <a:solidFill>
                  <a:srgbClr val="000000"/>
                </a:solidFill>
                <a:latin typeface="Arial" panose="020B0604020202020204" pitchFamily="34" charset="0"/>
              </a:rPr>
              <a:t>Pozn.: </a:t>
            </a:r>
          </a:p>
          <a:p>
            <a:pPr marL="0" indent="0">
              <a:buNone/>
            </a:pPr>
            <a:r>
              <a:rPr lang="cs-CZ" sz="1400" dirty="0">
                <a:solidFill>
                  <a:srgbClr val="000000"/>
                </a:solidFill>
                <a:latin typeface="Arial" panose="020B0604020202020204" pitchFamily="34" charset="0"/>
              </a:rPr>
              <a:t>Nemělo by k této chybě docházet, protože příchozí dokumenty většinou eviduje Podatelna. </a:t>
            </a:r>
          </a:p>
          <a:p>
            <a:pPr marL="0" indent="0">
              <a:buNone/>
            </a:pPr>
            <a:r>
              <a:rPr lang="cs-CZ" sz="1400" dirty="0">
                <a:solidFill>
                  <a:srgbClr val="000000"/>
                </a:solidFill>
                <a:latin typeface="Arial" panose="020B0604020202020204" pitchFamily="34" charset="0"/>
              </a:rPr>
              <a:t>K chybě by mohlo dojít, kdyby se jednalo o dokument, který převezme přímo Referent mimo Podatelnu. Proto v takovém případě už rovnou do E-spis zakládejte DORUČENÝ ÚPLNÝ DOKUMENT. </a:t>
            </a:r>
            <a:endParaRPr lang="cs-CZ" sz="1400" dirty="0"/>
          </a:p>
          <a:p>
            <a:pPr>
              <a:buFont typeface="Wingdings" panose="05000000000000000000" pitchFamily="2" charset="2"/>
              <a:buChar char="ü"/>
            </a:pPr>
            <a:endParaRPr lang="cs-CZ" sz="1400" dirty="0"/>
          </a:p>
        </p:txBody>
      </p:sp>
    </p:spTree>
    <p:extLst>
      <p:ext uri="{BB962C8B-B14F-4D97-AF65-F5344CB8AC3E}">
        <p14:creationId xmlns:p14="http://schemas.microsoft.com/office/powerpoint/2010/main" val="40373311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0CC49-2E23-43FD-9FC0-08A0E00AF12E}"/>
              </a:ext>
            </a:extLst>
          </p:cNvPr>
          <p:cNvSpPr>
            <a:spLocks noGrp="1"/>
          </p:cNvSpPr>
          <p:nvPr>
            <p:ph type="title"/>
          </p:nvPr>
        </p:nvSpPr>
        <p:spPr>
          <a:xfrm>
            <a:off x="2592925" y="624110"/>
            <a:ext cx="8911687" cy="617461"/>
          </a:xfrm>
        </p:spPr>
        <p:txBody>
          <a:bodyPr>
            <a:noAutofit/>
          </a:bodyPr>
          <a:lstStyle/>
          <a:p>
            <a:r>
              <a:rPr lang="cs-CZ" dirty="0">
                <a:cs typeface="Arial" panose="020B0604020202020204" pitchFamily="34" charset="0"/>
              </a:rPr>
              <a:t>Chybová hlášení při uzavírání objektů</a:t>
            </a:r>
            <a:endParaRPr lang="en-GB" dirty="0"/>
          </a:p>
        </p:txBody>
      </p:sp>
      <p:sp>
        <p:nvSpPr>
          <p:cNvPr id="3" name="Content Placeholder 2">
            <a:extLst>
              <a:ext uri="{FF2B5EF4-FFF2-40B4-BE49-F238E27FC236}">
                <a16:creationId xmlns:a16="http://schemas.microsoft.com/office/drawing/2014/main" id="{B9251090-DA54-438E-BD1D-FA64B05015CE}"/>
              </a:ext>
            </a:extLst>
          </p:cNvPr>
          <p:cNvSpPr>
            <a:spLocks noGrp="1"/>
          </p:cNvSpPr>
          <p:nvPr>
            <p:ph idx="1"/>
          </p:nvPr>
        </p:nvSpPr>
        <p:spPr>
          <a:xfrm>
            <a:off x="2589212" y="1476462"/>
            <a:ext cx="8915400" cy="4434760"/>
          </a:xfrm>
        </p:spPr>
        <p:txBody>
          <a:bodyPr/>
          <a:lstStyle/>
          <a:p>
            <a:pPr>
              <a:buFont typeface="Wingdings" panose="05000000000000000000" pitchFamily="2" charset="2"/>
              <a:buChar char="q"/>
            </a:pPr>
            <a:r>
              <a:rPr lang="cs-CZ" b="1" dirty="0">
                <a:solidFill>
                  <a:srgbClr val="000000"/>
                </a:solidFill>
              </a:rPr>
              <a:t>Příklady chybových hlášení: </a:t>
            </a:r>
            <a:r>
              <a:rPr lang="cs-CZ" b="1" dirty="0">
                <a:solidFill>
                  <a:srgbClr val="FF0000"/>
                </a:solidFill>
              </a:rPr>
              <a:t>Vlastní dokument s připravovaným vypravením</a:t>
            </a:r>
            <a:endParaRPr lang="en-GB" b="1" dirty="0">
              <a:solidFill>
                <a:srgbClr val="FF0000"/>
              </a:solidFill>
            </a:endParaRPr>
          </a:p>
        </p:txBody>
      </p:sp>
      <p:pic>
        <p:nvPicPr>
          <p:cNvPr id="5" name="Picture 4">
            <a:extLst>
              <a:ext uri="{FF2B5EF4-FFF2-40B4-BE49-F238E27FC236}">
                <a16:creationId xmlns:a16="http://schemas.microsoft.com/office/drawing/2014/main" id="{000CC430-F901-4B02-827F-825A8DFE39BE}"/>
              </a:ext>
            </a:extLst>
          </p:cNvPr>
          <p:cNvPicPr>
            <a:picLocks noChangeAspect="1"/>
          </p:cNvPicPr>
          <p:nvPr/>
        </p:nvPicPr>
        <p:blipFill>
          <a:blip r:embed="rId2"/>
          <a:stretch>
            <a:fillRect/>
          </a:stretch>
        </p:blipFill>
        <p:spPr>
          <a:xfrm>
            <a:off x="957147" y="2168127"/>
            <a:ext cx="10882111" cy="4524024"/>
          </a:xfrm>
          <a:prstGeom prst="rect">
            <a:avLst/>
          </a:prstGeom>
        </p:spPr>
      </p:pic>
    </p:spTree>
    <p:extLst>
      <p:ext uri="{BB962C8B-B14F-4D97-AF65-F5344CB8AC3E}">
        <p14:creationId xmlns:p14="http://schemas.microsoft.com/office/powerpoint/2010/main" val="2993710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47B2CBA-4629-45C5-A985-C60546979F77}"/>
              </a:ext>
            </a:extLst>
          </p:cNvPr>
          <p:cNvSpPr>
            <a:spLocks noGrp="1"/>
          </p:cNvSpPr>
          <p:nvPr>
            <p:ph type="title"/>
          </p:nvPr>
        </p:nvSpPr>
        <p:spPr>
          <a:xfrm>
            <a:off x="2592925" y="624110"/>
            <a:ext cx="8911687" cy="814073"/>
          </a:xfrm>
        </p:spPr>
        <p:txBody>
          <a:bodyPr/>
          <a:lstStyle/>
          <a:p>
            <a:r>
              <a:rPr lang="cs-CZ" dirty="0">
                <a:cs typeface="Arial" panose="020B0604020202020204" pitchFamily="34" charset="0"/>
              </a:rPr>
              <a:t>Chybová hlášení: řešení</a:t>
            </a:r>
            <a:endParaRPr lang="cs-CZ" dirty="0"/>
          </a:p>
        </p:txBody>
      </p:sp>
      <p:sp>
        <p:nvSpPr>
          <p:cNvPr id="3" name="Zástupný symbol pro obsah 2">
            <a:extLst>
              <a:ext uri="{FF2B5EF4-FFF2-40B4-BE49-F238E27FC236}">
                <a16:creationId xmlns:a16="http://schemas.microsoft.com/office/drawing/2014/main" id="{0A382559-95CD-469F-8FA6-A68B8E5B7C94}"/>
              </a:ext>
            </a:extLst>
          </p:cNvPr>
          <p:cNvSpPr>
            <a:spLocks noGrp="1"/>
          </p:cNvSpPr>
          <p:nvPr>
            <p:ph idx="1"/>
          </p:nvPr>
        </p:nvSpPr>
        <p:spPr>
          <a:xfrm>
            <a:off x="2474662" y="1976580"/>
            <a:ext cx="8915400" cy="3435273"/>
          </a:xfrm>
        </p:spPr>
        <p:txBody>
          <a:bodyPr>
            <a:normAutofit/>
          </a:bodyPr>
          <a:lstStyle/>
          <a:p>
            <a:pPr>
              <a:buFont typeface="Wingdings" panose="05000000000000000000" pitchFamily="2" charset="2"/>
              <a:buChar char="q"/>
            </a:pPr>
            <a:r>
              <a:rPr lang="cs-CZ" b="1" dirty="0">
                <a:solidFill>
                  <a:srgbClr val="FF0000"/>
                </a:solidFill>
                <a:latin typeface="Arial" panose="020B0604020202020204" pitchFamily="34" charset="0"/>
              </a:rPr>
              <a:t>Dokument  s připravovaným vypravením nelze vyřídit.</a:t>
            </a:r>
          </a:p>
          <a:p>
            <a:pPr>
              <a:buFont typeface="Wingdings" panose="05000000000000000000" pitchFamily="2" charset="2"/>
              <a:buChar char="ü"/>
            </a:pPr>
            <a:r>
              <a:rPr lang="cs-CZ" dirty="0">
                <a:solidFill>
                  <a:srgbClr val="000000"/>
                </a:solidFill>
                <a:latin typeface="Arial" panose="020B0604020202020204" pitchFamily="34" charset="0"/>
              </a:rPr>
              <a:t> </a:t>
            </a:r>
            <a:r>
              <a:rPr lang="cs-CZ" i="1" dirty="0">
                <a:solidFill>
                  <a:srgbClr val="000000"/>
                </a:solidFill>
                <a:latin typeface="Arial" panose="020B0604020202020204" pitchFamily="34" charset="0"/>
              </a:rPr>
              <a:t>Bude řešeno individuálně</a:t>
            </a:r>
          </a:p>
          <a:p>
            <a:pPr marL="0" indent="0">
              <a:buNone/>
            </a:pPr>
            <a:endParaRPr lang="cs-CZ" i="1" dirty="0">
              <a:solidFill>
                <a:srgbClr val="000000"/>
              </a:solidFill>
              <a:latin typeface="Arial" panose="020B0604020202020204" pitchFamily="34" charset="0"/>
            </a:endParaRPr>
          </a:p>
          <a:p>
            <a:pPr>
              <a:buFont typeface="Wingdings" panose="05000000000000000000" pitchFamily="2" charset="2"/>
              <a:buChar char="q"/>
            </a:pPr>
            <a:r>
              <a:rPr lang="cs-CZ" b="1" dirty="0">
                <a:solidFill>
                  <a:srgbClr val="FF0000"/>
                </a:solidFill>
                <a:latin typeface="Arial" panose="020B0604020202020204" pitchFamily="34" charset="0"/>
              </a:rPr>
              <a:t>Dokument  s nezapsaným výsledkem a datumem doručení nelze vyřídit.</a:t>
            </a:r>
          </a:p>
          <a:p>
            <a:pPr>
              <a:buFont typeface="Wingdings" panose="05000000000000000000" pitchFamily="2" charset="2"/>
              <a:buChar char="ü"/>
            </a:pPr>
            <a:r>
              <a:rPr lang="cs-CZ" dirty="0">
                <a:solidFill>
                  <a:srgbClr val="000000"/>
                </a:solidFill>
                <a:latin typeface="Arial" panose="020B0604020202020204" pitchFamily="34" charset="0"/>
              </a:rPr>
              <a:t> </a:t>
            </a:r>
            <a:r>
              <a:rPr lang="cs-CZ" i="1" dirty="0">
                <a:solidFill>
                  <a:srgbClr val="000000"/>
                </a:solidFill>
                <a:latin typeface="Arial" panose="020B0604020202020204" pitchFamily="34" charset="0"/>
              </a:rPr>
              <a:t>Lze </a:t>
            </a:r>
            <a:r>
              <a:rPr lang="cs-CZ" i="1" dirty="0" err="1">
                <a:solidFill>
                  <a:srgbClr val="000000"/>
                </a:solidFill>
                <a:latin typeface="Arial" panose="020B0604020202020204" pitchFamily="34" charset="0"/>
              </a:rPr>
              <a:t>dozapsat</a:t>
            </a:r>
            <a:r>
              <a:rPr lang="cs-CZ" i="1" dirty="0">
                <a:solidFill>
                  <a:srgbClr val="000000"/>
                </a:solidFill>
                <a:latin typeface="Arial" panose="020B0604020202020204" pitchFamily="34" charset="0"/>
              </a:rPr>
              <a:t>.</a:t>
            </a:r>
          </a:p>
          <a:p>
            <a:pPr marL="0" indent="0">
              <a:buNone/>
            </a:pPr>
            <a:endParaRPr lang="cs-CZ" i="1" dirty="0">
              <a:solidFill>
                <a:srgbClr val="000000"/>
              </a:solidFill>
              <a:latin typeface="Arial" panose="020B0604020202020204" pitchFamily="34" charset="0"/>
            </a:endParaRPr>
          </a:p>
          <a:p>
            <a:pPr marL="0" indent="0">
              <a:buNone/>
            </a:pPr>
            <a:endParaRPr lang="cs-CZ" i="1" dirty="0">
              <a:solidFill>
                <a:srgbClr val="000000"/>
              </a:solidFill>
              <a:latin typeface="Arial" panose="020B0604020202020204" pitchFamily="34" charset="0"/>
            </a:endParaRPr>
          </a:p>
          <a:p>
            <a:pPr>
              <a:buFont typeface="Wingdings" panose="05000000000000000000" pitchFamily="2" charset="2"/>
              <a:buChar char="ü"/>
            </a:pPr>
            <a:endParaRPr lang="cs-CZ" sz="1400" dirty="0">
              <a:solidFill>
                <a:srgbClr val="000000"/>
              </a:solidFill>
              <a:latin typeface="Arial" panose="020B0604020202020204" pitchFamily="34" charset="0"/>
            </a:endParaRPr>
          </a:p>
          <a:p>
            <a:pPr>
              <a:buFont typeface="Wingdings" panose="05000000000000000000" pitchFamily="2" charset="2"/>
              <a:buChar char="ü"/>
            </a:pPr>
            <a:endParaRPr lang="cs-CZ" sz="1400" dirty="0">
              <a:solidFill>
                <a:srgbClr val="000000"/>
              </a:solidFill>
              <a:latin typeface="Arial" panose="020B0604020202020204" pitchFamily="34" charset="0"/>
            </a:endParaRPr>
          </a:p>
          <a:p>
            <a:pPr>
              <a:buFont typeface="Wingdings" panose="05000000000000000000" pitchFamily="2" charset="2"/>
              <a:buChar char="ü"/>
            </a:pPr>
            <a:endParaRPr lang="cs-CZ" sz="1400" dirty="0">
              <a:solidFill>
                <a:srgbClr val="000000"/>
              </a:solidFill>
              <a:latin typeface="Arial" panose="020B0604020202020204" pitchFamily="34" charset="0"/>
            </a:endParaRPr>
          </a:p>
          <a:p>
            <a:pPr>
              <a:buFont typeface="Wingdings" panose="05000000000000000000" pitchFamily="2" charset="2"/>
              <a:buChar char="ü"/>
            </a:pPr>
            <a:endParaRPr lang="cs-CZ" sz="1400" dirty="0">
              <a:solidFill>
                <a:srgbClr val="000000"/>
              </a:solidFill>
              <a:latin typeface="Arial" panose="020B0604020202020204" pitchFamily="34" charset="0"/>
            </a:endParaRPr>
          </a:p>
          <a:p>
            <a:pPr>
              <a:buFont typeface="Wingdings" panose="05000000000000000000" pitchFamily="2" charset="2"/>
              <a:buChar char="ü"/>
            </a:pPr>
            <a:endParaRPr lang="cs-CZ" sz="1400" dirty="0"/>
          </a:p>
        </p:txBody>
      </p:sp>
    </p:spTree>
    <p:extLst>
      <p:ext uri="{BB962C8B-B14F-4D97-AF65-F5344CB8AC3E}">
        <p14:creationId xmlns:p14="http://schemas.microsoft.com/office/powerpoint/2010/main" val="21312367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95B87-70EE-4D05-9E82-CB577FC8A7B0}"/>
              </a:ext>
            </a:extLst>
          </p:cNvPr>
          <p:cNvSpPr>
            <a:spLocks noGrp="1"/>
          </p:cNvSpPr>
          <p:nvPr>
            <p:ph type="title"/>
          </p:nvPr>
        </p:nvSpPr>
        <p:spPr>
          <a:xfrm>
            <a:off x="1640156" y="644892"/>
            <a:ext cx="8911687" cy="1280890"/>
          </a:xfrm>
        </p:spPr>
        <p:txBody>
          <a:bodyPr/>
          <a:lstStyle/>
          <a:p>
            <a:r>
              <a:rPr lang="cs-CZ" dirty="0">
                <a:solidFill>
                  <a:schemeClr val="bg1">
                    <a:lumMod val="85000"/>
                  </a:schemeClr>
                </a:solidFill>
              </a:rPr>
              <a:t>UZAVÍRÁNÍ OBJEKTŮ</a:t>
            </a:r>
            <a:endParaRPr lang="en-GB" dirty="0">
              <a:solidFill>
                <a:schemeClr val="bg1">
                  <a:lumMod val="85000"/>
                </a:schemeClr>
              </a:solidFill>
            </a:endParaRPr>
          </a:p>
        </p:txBody>
      </p:sp>
      <p:sp>
        <p:nvSpPr>
          <p:cNvPr id="3" name="Content Placeholder 2">
            <a:extLst>
              <a:ext uri="{FF2B5EF4-FFF2-40B4-BE49-F238E27FC236}">
                <a16:creationId xmlns:a16="http://schemas.microsoft.com/office/drawing/2014/main" id="{4A925180-7DF8-477E-BCC4-0EF6BF7BEAE0}"/>
              </a:ext>
            </a:extLst>
          </p:cNvPr>
          <p:cNvSpPr>
            <a:spLocks noGrp="1"/>
          </p:cNvSpPr>
          <p:nvPr>
            <p:ph idx="1"/>
          </p:nvPr>
        </p:nvSpPr>
        <p:spPr/>
        <p:txBody>
          <a:bodyPr/>
          <a:lstStyle/>
          <a:p>
            <a:pPr marL="0" indent="0">
              <a:buNone/>
            </a:pPr>
            <a:endParaRPr lang="en-GB" dirty="0"/>
          </a:p>
        </p:txBody>
      </p:sp>
      <p:sp>
        <p:nvSpPr>
          <p:cNvPr id="5" name="Content Placeholder 2">
            <a:extLst>
              <a:ext uri="{FF2B5EF4-FFF2-40B4-BE49-F238E27FC236}">
                <a16:creationId xmlns:a16="http://schemas.microsoft.com/office/drawing/2014/main" id="{F796ABA6-FEEA-41F8-B37D-148061C1D7DD}"/>
              </a:ext>
            </a:extLst>
          </p:cNvPr>
          <p:cNvSpPr txBox="1">
            <a:spLocks/>
          </p:cNvSpPr>
          <p:nvPr/>
        </p:nvSpPr>
        <p:spPr>
          <a:xfrm>
            <a:off x="1799865" y="3229994"/>
            <a:ext cx="10007029" cy="158483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cs-CZ" sz="4000" cap="all" dirty="0">
                <a:latin typeface="Arial" panose="020B0604020202020204" pitchFamily="34" charset="0"/>
                <a:cs typeface="Arial" panose="020B0604020202020204" pitchFamily="34" charset="0"/>
              </a:rPr>
              <a:t>4.3 referent - ukončené</a:t>
            </a:r>
          </a:p>
        </p:txBody>
      </p:sp>
    </p:spTree>
    <p:extLst>
      <p:ext uri="{BB962C8B-B14F-4D97-AF65-F5344CB8AC3E}">
        <p14:creationId xmlns:p14="http://schemas.microsoft.com/office/powerpoint/2010/main" val="3128001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26C0B13-F926-4415-A7C1-4C7A0ECD35B8}"/>
              </a:ext>
            </a:extLst>
          </p:cNvPr>
          <p:cNvSpPr>
            <a:spLocks noGrp="1"/>
          </p:cNvSpPr>
          <p:nvPr>
            <p:ph type="title"/>
          </p:nvPr>
        </p:nvSpPr>
        <p:spPr/>
        <p:txBody>
          <a:bodyPr/>
          <a:lstStyle/>
          <a:p>
            <a:r>
              <a:rPr lang="cs-CZ" dirty="0"/>
              <a:t>Složka Referent - Ukončené</a:t>
            </a:r>
          </a:p>
        </p:txBody>
      </p:sp>
      <p:sp>
        <p:nvSpPr>
          <p:cNvPr id="3" name="Zástupný obsah 2">
            <a:extLst>
              <a:ext uri="{FF2B5EF4-FFF2-40B4-BE49-F238E27FC236}">
                <a16:creationId xmlns:a16="http://schemas.microsoft.com/office/drawing/2014/main" id="{C9247B13-5CD1-4206-9C48-14BC8BCD9900}"/>
              </a:ext>
            </a:extLst>
          </p:cNvPr>
          <p:cNvSpPr>
            <a:spLocks noGrp="1"/>
          </p:cNvSpPr>
          <p:nvPr>
            <p:ph idx="1"/>
          </p:nvPr>
        </p:nvSpPr>
        <p:spPr/>
        <p:txBody>
          <a:bodyPr/>
          <a:lstStyle/>
          <a:p>
            <a:pPr>
              <a:buFont typeface="Wingdings" panose="05000000000000000000" pitchFamily="2" charset="2"/>
              <a:buChar char="q"/>
            </a:pPr>
            <a:r>
              <a:rPr lang="cs-CZ" dirty="0"/>
              <a:t>Složka zobrazuje uzavřené spisy, vyřízené dokumenty a ukládací jednotky</a:t>
            </a:r>
          </a:p>
          <a:p>
            <a:pPr>
              <a:buFont typeface="Wingdings" panose="05000000000000000000" pitchFamily="2" charset="2"/>
              <a:buChar char="q"/>
            </a:pPr>
            <a:r>
              <a:rPr lang="cs-CZ" dirty="0"/>
              <a:t>Složka má více možností, proto je nutné nastavit si správně třídící filtr</a:t>
            </a:r>
          </a:p>
          <a:p>
            <a:pPr>
              <a:buFont typeface="Wingdings" panose="05000000000000000000" pitchFamily="2" charset="2"/>
              <a:buChar char="q"/>
            </a:pPr>
            <a:r>
              <a:rPr lang="cs-CZ" dirty="0"/>
              <a:t>Postup:</a:t>
            </a:r>
          </a:p>
          <a:p>
            <a:pPr lvl="1">
              <a:buFont typeface="Wingdings" panose="05000000000000000000" pitchFamily="2" charset="2"/>
              <a:buChar char="v"/>
            </a:pPr>
            <a:r>
              <a:rPr lang="cs-CZ" dirty="0">
                <a:solidFill>
                  <a:schemeClr val="tx1"/>
                </a:solidFill>
                <a:cs typeface="Arial" panose="020B0604020202020204" pitchFamily="34" charset="0"/>
              </a:rPr>
              <a:t>Ve složce REFERENT </a:t>
            </a:r>
            <a:r>
              <a:rPr lang="cs-CZ" b="0" i="0" u="none" strike="noStrike" dirty="0">
                <a:solidFill>
                  <a:schemeClr val="tx1"/>
                </a:solidFill>
                <a:effectLst/>
                <a:cs typeface="Arial" panose="020B0604020202020204" pitchFamily="34" charset="0"/>
              </a:rPr>
              <a:t>vybereme záložku UKONČENÉ. </a:t>
            </a:r>
          </a:p>
          <a:p>
            <a:pPr lvl="1">
              <a:buFont typeface="Wingdings" panose="05000000000000000000" pitchFamily="2" charset="2"/>
              <a:buChar char="v"/>
            </a:pPr>
            <a:r>
              <a:rPr lang="cs-CZ" b="0" i="0" u="none" strike="noStrike" dirty="0">
                <a:solidFill>
                  <a:schemeClr val="tx1"/>
                </a:solidFill>
                <a:effectLst/>
                <a:cs typeface="Arial" panose="020B0604020202020204" pitchFamily="34" charset="0"/>
              </a:rPr>
              <a:t>V pracovním poli si nastavíme filtr na VYŘÍZENÉ DOKUMENTY, UZAVŘENÉ SPISY, UKL. JEDNOTKY.</a:t>
            </a:r>
            <a:r>
              <a:rPr lang="en-US" b="0" i="0" u="none" strike="noStrike" dirty="0">
                <a:solidFill>
                  <a:schemeClr val="tx1"/>
                </a:solidFill>
                <a:effectLst/>
                <a:cs typeface="Arial" panose="020B0604020202020204" pitchFamily="34" charset="0"/>
              </a:rPr>
              <a:t> </a:t>
            </a:r>
            <a:endParaRPr lang="cs-CZ" dirty="0">
              <a:solidFill>
                <a:schemeClr val="tx1"/>
              </a:solidFill>
              <a:cs typeface="Arial" panose="020B0604020202020204" pitchFamily="34" charset="0"/>
            </a:endParaRPr>
          </a:p>
          <a:p>
            <a:pPr lvl="1">
              <a:buFont typeface="Wingdings" panose="05000000000000000000" pitchFamily="2" charset="2"/>
              <a:buChar char="v"/>
            </a:pPr>
            <a:r>
              <a:rPr lang="en-US" b="0" i="0" u="none" strike="noStrike" dirty="0" err="1">
                <a:solidFill>
                  <a:schemeClr val="tx1"/>
                </a:solidFill>
                <a:effectLst/>
                <a:cs typeface="Arial" panose="020B0604020202020204" pitchFamily="34" charset="0"/>
              </a:rPr>
              <a:t>Filtr</a:t>
            </a:r>
            <a:r>
              <a:rPr lang="en-US" b="0" i="0" u="none" strike="noStrike" dirty="0">
                <a:solidFill>
                  <a:schemeClr val="tx1"/>
                </a:solidFill>
                <a:effectLst/>
                <a:cs typeface="Arial" panose="020B0604020202020204" pitchFamily="34" charset="0"/>
              </a:rPr>
              <a:t> </a:t>
            </a:r>
            <a:r>
              <a:rPr lang="cs-CZ" b="0" i="0" u="none" strike="noStrike" dirty="0">
                <a:solidFill>
                  <a:schemeClr val="tx1"/>
                </a:solidFill>
                <a:effectLst/>
                <a:cs typeface="Arial" panose="020B0604020202020204" pitchFamily="34" charset="0"/>
              </a:rPr>
              <a:t>je nutný </a:t>
            </a:r>
            <a:r>
              <a:rPr lang="en-US" b="0" i="0" u="none" strike="noStrike" dirty="0">
                <a:solidFill>
                  <a:schemeClr val="tx1"/>
                </a:solidFill>
                <a:effectLst/>
                <a:cs typeface="Arial" panose="020B0604020202020204" pitchFamily="34" charset="0"/>
              </a:rPr>
              <a:t>ulo</a:t>
            </a:r>
            <a:r>
              <a:rPr lang="cs-CZ" dirty="0">
                <a:solidFill>
                  <a:schemeClr val="tx1"/>
                </a:solidFill>
                <a:cs typeface="Arial" panose="020B0604020202020204" pitchFamily="34" charset="0"/>
              </a:rPr>
              <a:t>žit, jinak se nastavení stránky vrátí do původního nastavení. </a:t>
            </a:r>
            <a:endParaRPr lang="cs-CZ" b="0" i="0" u="none" strike="noStrike" dirty="0">
              <a:solidFill>
                <a:schemeClr val="tx1"/>
              </a:solidFill>
              <a:effectLst/>
              <a:cs typeface="Arial" panose="020B0604020202020204" pitchFamily="34" charset="0"/>
            </a:endParaRPr>
          </a:p>
          <a:p>
            <a:pPr marL="457200" lvl="1" indent="0">
              <a:buNone/>
            </a:pPr>
            <a:endParaRPr lang="cs-CZ" dirty="0"/>
          </a:p>
          <a:p>
            <a:pPr>
              <a:buFont typeface="Wingdings" panose="05000000000000000000" pitchFamily="2" charset="2"/>
              <a:buChar char="q"/>
            </a:pPr>
            <a:endParaRPr lang="cs-CZ" dirty="0"/>
          </a:p>
        </p:txBody>
      </p:sp>
    </p:spTree>
    <p:extLst>
      <p:ext uri="{BB962C8B-B14F-4D97-AF65-F5344CB8AC3E}">
        <p14:creationId xmlns:p14="http://schemas.microsoft.com/office/powerpoint/2010/main" val="26769515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C0EBBBF-C1BC-4F59-B248-1B30BC4D397D}"/>
              </a:ext>
            </a:extLst>
          </p:cNvPr>
          <p:cNvSpPr>
            <a:spLocks noGrp="1"/>
          </p:cNvSpPr>
          <p:nvPr>
            <p:ph type="title"/>
          </p:nvPr>
        </p:nvSpPr>
        <p:spPr>
          <a:xfrm>
            <a:off x="2592925" y="624110"/>
            <a:ext cx="8911687" cy="872181"/>
          </a:xfrm>
        </p:spPr>
        <p:txBody>
          <a:bodyPr/>
          <a:lstStyle/>
          <a:p>
            <a:r>
              <a:rPr lang="cs-CZ" dirty="0">
                <a:cs typeface="Arial" panose="020B0604020202020204" pitchFamily="34" charset="0"/>
              </a:rPr>
              <a:t>Složka Referent - Ukončené</a:t>
            </a:r>
            <a:endParaRPr lang="cs-CZ" dirty="0"/>
          </a:p>
        </p:txBody>
      </p:sp>
      <p:pic>
        <p:nvPicPr>
          <p:cNvPr id="4" name="Picture 4">
            <a:extLst>
              <a:ext uri="{FF2B5EF4-FFF2-40B4-BE49-F238E27FC236}">
                <a16:creationId xmlns:a16="http://schemas.microsoft.com/office/drawing/2014/main" id="{320E6C44-9105-447C-8639-373E7CB5D8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19294" y="1496291"/>
            <a:ext cx="8245371" cy="2318327"/>
          </a:xfrm>
          <a:prstGeom prst="rect">
            <a:avLst/>
          </a:prstGeom>
        </p:spPr>
      </p:pic>
      <p:pic>
        <p:nvPicPr>
          <p:cNvPr id="5" name="Picture 6">
            <a:extLst>
              <a:ext uri="{FF2B5EF4-FFF2-40B4-BE49-F238E27FC236}">
                <a16:creationId xmlns:a16="http://schemas.microsoft.com/office/drawing/2014/main" id="{96668254-5FC4-4715-999A-56BECB04C3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19294" y="4160293"/>
            <a:ext cx="8254607" cy="2493872"/>
          </a:xfrm>
          <a:prstGeom prst="rect">
            <a:avLst/>
          </a:prstGeom>
        </p:spPr>
      </p:pic>
    </p:spTree>
    <p:extLst>
      <p:ext uri="{BB962C8B-B14F-4D97-AF65-F5344CB8AC3E}">
        <p14:creationId xmlns:p14="http://schemas.microsoft.com/office/powerpoint/2010/main" val="22541930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55C8-1F45-4C56-A896-EFC9000FF7D7}"/>
              </a:ext>
            </a:extLst>
          </p:cNvPr>
          <p:cNvSpPr>
            <a:spLocks noGrp="1"/>
          </p:cNvSpPr>
          <p:nvPr>
            <p:ph type="title"/>
          </p:nvPr>
        </p:nvSpPr>
        <p:spPr>
          <a:xfrm>
            <a:off x="2592925" y="624110"/>
            <a:ext cx="8911687" cy="743296"/>
          </a:xfrm>
        </p:spPr>
        <p:txBody>
          <a:bodyPr/>
          <a:lstStyle/>
          <a:p>
            <a:r>
              <a:rPr lang="cs-CZ" dirty="0">
                <a:cs typeface="Arial" panose="020B0604020202020204" pitchFamily="34" charset="0"/>
              </a:rPr>
              <a:t>Znovuotevření dokumentu ve spisu</a:t>
            </a:r>
            <a:endParaRPr lang="en-GB" dirty="0"/>
          </a:p>
        </p:txBody>
      </p:sp>
      <p:sp>
        <p:nvSpPr>
          <p:cNvPr id="3" name="Content Placeholder 2">
            <a:extLst>
              <a:ext uri="{FF2B5EF4-FFF2-40B4-BE49-F238E27FC236}">
                <a16:creationId xmlns:a16="http://schemas.microsoft.com/office/drawing/2014/main" id="{75D272EB-4469-4BC3-B680-B274EF5D3390}"/>
              </a:ext>
            </a:extLst>
          </p:cNvPr>
          <p:cNvSpPr>
            <a:spLocks noGrp="1"/>
          </p:cNvSpPr>
          <p:nvPr>
            <p:ph idx="1"/>
          </p:nvPr>
        </p:nvSpPr>
        <p:spPr>
          <a:xfrm>
            <a:off x="2592925" y="2174845"/>
            <a:ext cx="8915400" cy="3377656"/>
          </a:xfrm>
        </p:spPr>
        <p:txBody>
          <a:bodyPr>
            <a:normAutofit/>
          </a:bodyPr>
          <a:lstStyle/>
          <a:p>
            <a:pPr>
              <a:buFont typeface="Wingdings" panose="05000000000000000000" pitchFamily="2" charset="2"/>
              <a:buChar char="q"/>
            </a:pPr>
            <a:r>
              <a:rPr lang="cs-CZ" dirty="0">
                <a:solidFill>
                  <a:schemeClr val="tx1"/>
                </a:solidFill>
                <a:latin typeface="+mj-lt"/>
                <a:cs typeface="Arial" panose="020B0604020202020204" pitchFamily="34" charset="0"/>
              </a:rPr>
              <a:t>Vyhledáme si daný dokument ve spisu.</a:t>
            </a:r>
          </a:p>
          <a:p>
            <a:pPr>
              <a:buFont typeface="Wingdings" panose="05000000000000000000" pitchFamily="2" charset="2"/>
              <a:buChar char="q"/>
            </a:pPr>
            <a:r>
              <a:rPr lang="cs-CZ" dirty="0">
                <a:solidFill>
                  <a:schemeClr val="tx1"/>
                </a:solidFill>
                <a:latin typeface="+mj-lt"/>
                <a:cs typeface="Arial" panose="020B0604020202020204" pitchFamily="34" charset="0"/>
              </a:rPr>
              <a:t>Zaškrtneme dokument nebo si otevřeme jeho profil.</a:t>
            </a:r>
          </a:p>
          <a:p>
            <a:pPr>
              <a:buFont typeface="Wingdings" panose="05000000000000000000" pitchFamily="2" charset="2"/>
              <a:buChar char="q"/>
            </a:pPr>
            <a:r>
              <a:rPr lang="cs-CZ" dirty="0">
                <a:solidFill>
                  <a:schemeClr val="tx1"/>
                </a:solidFill>
                <a:latin typeface="+mj-lt"/>
                <a:cs typeface="Arial" panose="020B0604020202020204" pitchFamily="34" charset="0"/>
              </a:rPr>
              <a:t>Z horního menu vybereme tlačítko  ÚPRAVY </a:t>
            </a:r>
          </a:p>
          <a:p>
            <a:pPr>
              <a:buFont typeface="Wingdings" panose="05000000000000000000" pitchFamily="2" charset="2"/>
              <a:buChar char="q"/>
            </a:pPr>
            <a:r>
              <a:rPr lang="cs-CZ" dirty="0">
                <a:solidFill>
                  <a:schemeClr val="tx1"/>
                </a:solidFill>
                <a:latin typeface="+mj-lt"/>
                <a:cs typeface="Arial" panose="020B0604020202020204" pitchFamily="34" charset="0"/>
              </a:rPr>
              <a:t>Z nabídky vybereme ZNOVUOTEVŘENÍ</a:t>
            </a:r>
          </a:p>
          <a:p>
            <a:pPr>
              <a:buFont typeface="Wingdings" panose="05000000000000000000" pitchFamily="2" charset="2"/>
              <a:buChar char="q"/>
            </a:pPr>
            <a:r>
              <a:rPr lang="cs-CZ" dirty="0">
                <a:solidFill>
                  <a:schemeClr val="tx1"/>
                </a:solidFill>
                <a:latin typeface="+mj-lt"/>
                <a:cs typeface="Arial" panose="020B0604020202020204" pitchFamily="34" charset="0"/>
              </a:rPr>
              <a:t>Znovuotevřením dokumentu z uzavřeného spisu celý spis otevřeme. Zbylé dokumenty ve spisu zůstanou uzavřené. </a:t>
            </a:r>
          </a:p>
          <a:p>
            <a:pPr>
              <a:buFont typeface="Wingdings" panose="05000000000000000000" pitchFamily="2" charset="2"/>
              <a:buChar char="q"/>
            </a:pPr>
            <a:r>
              <a:rPr lang="cs-CZ" dirty="0">
                <a:solidFill>
                  <a:schemeClr val="tx1"/>
                </a:solidFill>
                <a:latin typeface="+mj-lt"/>
                <a:cs typeface="Arial" panose="020B0604020202020204" pitchFamily="34" charset="0"/>
              </a:rPr>
              <a:t>Obdobný postup platí i pro celé uzavřené spisy. </a:t>
            </a:r>
            <a:endParaRPr lang="en-GB" dirty="0">
              <a:latin typeface="+mj-lt"/>
            </a:endParaRPr>
          </a:p>
        </p:txBody>
      </p:sp>
    </p:spTree>
    <p:extLst>
      <p:ext uri="{BB962C8B-B14F-4D97-AF65-F5344CB8AC3E}">
        <p14:creationId xmlns:p14="http://schemas.microsoft.com/office/powerpoint/2010/main" val="18787448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508A7-D13F-4AAE-82B8-352786E76DF8}"/>
              </a:ext>
            </a:extLst>
          </p:cNvPr>
          <p:cNvSpPr>
            <a:spLocks noGrp="1"/>
          </p:cNvSpPr>
          <p:nvPr>
            <p:ph type="title"/>
          </p:nvPr>
        </p:nvSpPr>
        <p:spPr>
          <a:xfrm>
            <a:off x="2603085" y="624110"/>
            <a:ext cx="8911687" cy="818796"/>
          </a:xfrm>
        </p:spPr>
        <p:txBody>
          <a:bodyPr/>
          <a:lstStyle/>
          <a:p>
            <a:r>
              <a:rPr lang="cs-CZ" dirty="0">
                <a:cs typeface="Arial" panose="020B0604020202020204" pitchFamily="34" charset="0"/>
              </a:rPr>
              <a:t>Znovuotevření dokumentu</a:t>
            </a:r>
            <a:endParaRPr lang="en-GB" dirty="0"/>
          </a:p>
        </p:txBody>
      </p:sp>
      <p:pic>
        <p:nvPicPr>
          <p:cNvPr id="5" name="Content Placeholder 4">
            <a:extLst>
              <a:ext uri="{FF2B5EF4-FFF2-40B4-BE49-F238E27FC236}">
                <a16:creationId xmlns:a16="http://schemas.microsoft.com/office/drawing/2014/main" id="{1B9C9EAB-EB50-42B5-923F-5659BC0ECE0B}"/>
              </a:ext>
            </a:extLst>
          </p:cNvPr>
          <p:cNvPicPr>
            <a:picLocks noGrp="1" noChangeAspect="1"/>
          </p:cNvPicPr>
          <p:nvPr>
            <p:ph idx="1"/>
          </p:nvPr>
        </p:nvPicPr>
        <p:blipFill>
          <a:blip r:embed="rId2"/>
          <a:stretch>
            <a:fillRect/>
          </a:stretch>
        </p:blipFill>
        <p:spPr>
          <a:xfrm>
            <a:off x="2543318" y="1291905"/>
            <a:ext cx="8915400" cy="4530055"/>
          </a:xfrm>
        </p:spPr>
      </p:pic>
    </p:spTree>
    <p:extLst>
      <p:ext uri="{BB962C8B-B14F-4D97-AF65-F5344CB8AC3E}">
        <p14:creationId xmlns:p14="http://schemas.microsoft.com/office/powerpoint/2010/main" val="19385379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6B79B-BAF2-4BA3-A901-0D6A39E5735A}"/>
              </a:ext>
            </a:extLst>
          </p:cNvPr>
          <p:cNvSpPr>
            <a:spLocks noGrp="1"/>
          </p:cNvSpPr>
          <p:nvPr>
            <p:ph type="title"/>
          </p:nvPr>
        </p:nvSpPr>
        <p:spPr>
          <a:xfrm>
            <a:off x="2592925" y="624110"/>
            <a:ext cx="8911687" cy="930370"/>
          </a:xfrm>
        </p:spPr>
        <p:txBody>
          <a:bodyPr>
            <a:normAutofit/>
          </a:bodyPr>
          <a:lstStyle/>
          <a:p>
            <a:r>
              <a:rPr lang="cs-CZ" dirty="0"/>
              <a:t>Znovuotevření dokumentu</a:t>
            </a:r>
            <a:endParaRPr lang="en-US" dirty="0"/>
          </a:p>
        </p:txBody>
      </p:sp>
      <p:pic>
        <p:nvPicPr>
          <p:cNvPr id="5" name="Picture 4">
            <a:extLst>
              <a:ext uri="{FF2B5EF4-FFF2-40B4-BE49-F238E27FC236}">
                <a16:creationId xmlns:a16="http://schemas.microsoft.com/office/drawing/2014/main" id="{1FE42249-0369-4948-8FD9-057207AB767A}"/>
              </a:ext>
            </a:extLst>
          </p:cNvPr>
          <p:cNvPicPr>
            <a:picLocks noChangeAspect="1"/>
          </p:cNvPicPr>
          <p:nvPr/>
        </p:nvPicPr>
        <p:blipFill>
          <a:blip r:embed="rId2"/>
          <a:stretch>
            <a:fillRect/>
          </a:stretch>
        </p:blipFill>
        <p:spPr>
          <a:xfrm>
            <a:off x="821796" y="2096655"/>
            <a:ext cx="10973039" cy="2976913"/>
          </a:xfrm>
          <a:prstGeom prst="rect">
            <a:avLst/>
          </a:prstGeom>
        </p:spPr>
      </p:pic>
    </p:spTree>
    <p:extLst>
      <p:ext uri="{BB962C8B-B14F-4D97-AF65-F5344CB8AC3E}">
        <p14:creationId xmlns:p14="http://schemas.microsoft.com/office/powerpoint/2010/main" val="3062170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93BBF-0D34-4CEC-B60B-75E51A704E3F}"/>
              </a:ext>
            </a:extLst>
          </p:cNvPr>
          <p:cNvSpPr>
            <a:spLocks noGrp="1"/>
          </p:cNvSpPr>
          <p:nvPr>
            <p:ph type="title"/>
          </p:nvPr>
        </p:nvSpPr>
        <p:spPr>
          <a:xfrm>
            <a:off x="2140862" y="3429000"/>
            <a:ext cx="8911687" cy="1280890"/>
          </a:xfrm>
        </p:spPr>
        <p:txBody>
          <a:bodyPr>
            <a:normAutofit/>
          </a:bodyPr>
          <a:lstStyle/>
          <a:p>
            <a:pPr algn="ctr"/>
            <a:r>
              <a:rPr lang="cs-CZ" sz="5400" b="1" dirty="0">
                <a:solidFill>
                  <a:schemeClr val="accent1">
                    <a:lumMod val="75000"/>
                  </a:schemeClr>
                </a:solidFill>
                <a:latin typeface="Arial" panose="020B0604020202020204" pitchFamily="34" charset="0"/>
                <a:cs typeface="Arial" panose="020B0604020202020204" pitchFamily="34" charset="0"/>
              </a:rPr>
              <a:t>5. UKLÁDACÍ JEDNOTKA</a:t>
            </a:r>
            <a:endParaRPr lang="en-GB" sz="54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3510072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70C3CD6-22F8-43A0-81AF-F458F1C629E5}"/>
              </a:ext>
            </a:extLst>
          </p:cNvPr>
          <p:cNvSpPr>
            <a:spLocks noGrp="1"/>
          </p:cNvSpPr>
          <p:nvPr>
            <p:ph type="title"/>
          </p:nvPr>
        </p:nvSpPr>
        <p:spPr>
          <a:xfrm>
            <a:off x="2013529" y="587164"/>
            <a:ext cx="8986980" cy="1034902"/>
          </a:xfrm>
        </p:spPr>
        <p:txBody>
          <a:bodyPr>
            <a:normAutofit/>
          </a:bodyPr>
          <a:lstStyle/>
          <a:p>
            <a:r>
              <a:rPr lang="cs-CZ" dirty="0">
                <a:cs typeface="Arial" panose="020B0604020202020204" pitchFamily="34" charset="0"/>
              </a:rPr>
              <a:t>Podmínky pro předání do spisovny</a:t>
            </a:r>
          </a:p>
        </p:txBody>
      </p:sp>
      <p:sp>
        <p:nvSpPr>
          <p:cNvPr id="3" name="Zástupný obsah 2">
            <a:extLst>
              <a:ext uri="{FF2B5EF4-FFF2-40B4-BE49-F238E27FC236}">
                <a16:creationId xmlns:a16="http://schemas.microsoft.com/office/drawing/2014/main" id="{C8E7ED7F-E2F4-45AC-93C0-320D47974A93}"/>
              </a:ext>
            </a:extLst>
          </p:cNvPr>
          <p:cNvSpPr>
            <a:spLocks noGrp="1"/>
          </p:cNvSpPr>
          <p:nvPr>
            <p:ph idx="1"/>
          </p:nvPr>
        </p:nvSpPr>
        <p:spPr>
          <a:xfrm>
            <a:off x="2589212" y="1429407"/>
            <a:ext cx="8915400" cy="5213131"/>
          </a:xfrm>
        </p:spPr>
        <p:txBody>
          <a:bodyPr>
            <a:normAutofit fontScale="92500" lnSpcReduction="20000"/>
          </a:bodyPr>
          <a:lstStyle/>
          <a:p>
            <a:pPr>
              <a:buFont typeface="Wingdings" panose="05000000000000000000" pitchFamily="2" charset="2"/>
              <a:buChar char="q"/>
            </a:pPr>
            <a:r>
              <a:rPr lang="cs-CZ" dirty="0">
                <a:cs typeface="Arial" panose="020B0604020202020204" pitchFamily="34" charset="0"/>
              </a:rPr>
              <a:t>UKONČENÉ OBJEKTY:</a:t>
            </a:r>
            <a:endParaRPr lang="cs-CZ" dirty="0">
              <a:solidFill>
                <a:srgbClr val="000000"/>
              </a:solidFill>
            </a:endParaRPr>
          </a:p>
          <a:p>
            <a:pPr lvl="1">
              <a:buFont typeface="Wingdings" panose="05000000000000000000" pitchFamily="2" charset="2"/>
              <a:buChar char="ü"/>
            </a:pPr>
            <a:r>
              <a:rPr lang="cs-CZ" dirty="0">
                <a:solidFill>
                  <a:srgbClr val="000000"/>
                </a:solidFill>
              </a:rPr>
              <a:t>Všechny dokumenty jsou vloženy do spisu</a:t>
            </a:r>
          </a:p>
          <a:p>
            <a:pPr lvl="1">
              <a:buFont typeface="Wingdings" panose="05000000000000000000" pitchFamily="2" charset="2"/>
              <a:buChar char="ü"/>
            </a:pPr>
            <a:r>
              <a:rPr lang="cs-CZ" dirty="0">
                <a:solidFill>
                  <a:schemeClr val="tx1"/>
                </a:solidFill>
                <a:cs typeface="Arial" panose="020B0604020202020204" pitchFamily="34" charset="0"/>
              </a:rPr>
              <a:t>Po převzetí spisovnou KONČÍ možnost zpracování dokumentu/spisu </a:t>
            </a:r>
            <a:r>
              <a:rPr lang="cs-CZ" b="0" i="0" u="none" strike="noStrike" dirty="0">
                <a:solidFill>
                  <a:schemeClr val="tx1"/>
                </a:solidFill>
                <a:effectLst/>
              </a:rPr>
              <a:t>(lze si ho vyžádat pouze k zápůjčce).</a:t>
            </a:r>
          </a:p>
          <a:p>
            <a:pPr marL="457200" lvl="1" indent="0">
              <a:buNone/>
            </a:pPr>
            <a:endParaRPr lang="cs-CZ" b="0" i="0" u="none" strike="noStrike" dirty="0">
              <a:solidFill>
                <a:srgbClr val="000000"/>
              </a:solidFill>
              <a:effectLst/>
            </a:endParaRPr>
          </a:p>
          <a:p>
            <a:pPr>
              <a:buFont typeface="Wingdings" panose="05000000000000000000" pitchFamily="2" charset="2"/>
              <a:buChar char="q"/>
            </a:pPr>
            <a:r>
              <a:rPr lang="cs-CZ" dirty="0">
                <a:cs typeface="Arial" panose="020B0604020202020204" pitchFamily="34" charset="0"/>
              </a:rPr>
              <a:t>PŘIPRAVENÉ ANALOGOVÉ DOKUMENTY/SPISY, které je nutné fyzicky předat do spisovny. </a:t>
            </a:r>
          </a:p>
          <a:p>
            <a:pPr>
              <a:buFont typeface="Wingdings" panose="05000000000000000000" pitchFamily="2" charset="2"/>
              <a:buChar char="q"/>
            </a:pPr>
            <a:endParaRPr lang="cs-CZ" dirty="0">
              <a:cs typeface="Arial" panose="020B0604020202020204" pitchFamily="34" charset="0"/>
            </a:endParaRPr>
          </a:p>
          <a:p>
            <a:pPr>
              <a:buFont typeface="Wingdings" panose="05000000000000000000" pitchFamily="2" charset="2"/>
              <a:buChar char="q"/>
            </a:pPr>
            <a:r>
              <a:rPr lang="cs-CZ" dirty="0">
                <a:cs typeface="Arial" panose="020B0604020202020204" pitchFamily="34" charset="0"/>
              </a:rPr>
              <a:t>UKLÁDACÍ JEDNOTKY: slouží k přesunu spisů do spisovny. Obdoba krabice</a:t>
            </a:r>
          </a:p>
          <a:p>
            <a:pPr marL="0" indent="0">
              <a:buNone/>
            </a:pPr>
            <a:endParaRPr lang="cs-CZ" dirty="0">
              <a:cs typeface="Arial" panose="020B0604020202020204" pitchFamily="34" charset="0"/>
            </a:endParaRPr>
          </a:p>
          <a:p>
            <a:pPr>
              <a:buFont typeface="Wingdings" panose="05000000000000000000" pitchFamily="2" charset="2"/>
              <a:buChar char="q"/>
            </a:pPr>
            <a:r>
              <a:rPr lang="cs-CZ" dirty="0">
                <a:cs typeface="Arial" panose="020B0604020202020204" pitchFamily="34" charset="0"/>
              </a:rPr>
              <a:t>ARCHIVAČNÍ KRABICE: pro přesun pro analogové a hybridní spisy. Lze je získat z centrálního skladu, ale zajistěte si je, prosím, s dostatečným předstihem. Pokud budete potřebovat větší množství archivačních krabic, bude potřeba je nakoupit přes DNS. Kontaktní osobou je paní Vladislava Ottová.</a:t>
            </a:r>
          </a:p>
          <a:p>
            <a:pPr marL="0" indent="0">
              <a:buNone/>
            </a:pPr>
            <a:endParaRPr lang="cs-CZ" sz="1800" b="0" i="0" u="none" strike="noStrike" dirty="0">
              <a:solidFill>
                <a:srgbClr val="000000"/>
              </a:solidFill>
              <a:effectLst/>
            </a:endParaRPr>
          </a:p>
          <a:p>
            <a:pPr algn="just">
              <a:buFont typeface="Wingdings" panose="05000000000000000000" pitchFamily="2" charset="2"/>
              <a:buChar char="v"/>
            </a:pPr>
            <a:r>
              <a:rPr lang="cs-CZ" sz="1800" b="0" i="0" u="none" strike="noStrike" dirty="0">
                <a:solidFill>
                  <a:srgbClr val="CC0000"/>
                </a:solidFill>
                <a:effectLst/>
              </a:rPr>
              <a:t>Předání uzavřených objektů do spisovny spadá do </a:t>
            </a:r>
            <a:r>
              <a:rPr lang="cs-CZ" dirty="0">
                <a:solidFill>
                  <a:srgbClr val="CC0000"/>
                </a:solidFill>
              </a:rPr>
              <a:t>kompetence garantů spisových uzlů, respektive sekretariátů</a:t>
            </a:r>
          </a:p>
        </p:txBody>
      </p:sp>
    </p:spTree>
    <p:extLst>
      <p:ext uri="{BB962C8B-B14F-4D97-AF65-F5344CB8AC3E}">
        <p14:creationId xmlns:p14="http://schemas.microsoft.com/office/powerpoint/2010/main" val="38389705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BE6512-76FC-42A1-954D-D6203EF71392}"/>
              </a:ext>
            </a:extLst>
          </p:cNvPr>
          <p:cNvSpPr>
            <a:spLocks noGrp="1"/>
          </p:cNvSpPr>
          <p:nvPr>
            <p:ph type="title"/>
          </p:nvPr>
        </p:nvSpPr>
        <p:spPr>
          <a:xfrm>
            <a:off x="2592925" y="624110"/>
            <a:ext cx="8911687" cy="894589"/>
          </a:xfrm>
        </p:spPr>
        <p:txBody>
          <a:bodyPr/>
          <a:lstStyle/>
          <a:p>
            <a:r>
              <a:rPr lang="cs-CZ" dirty="0">
                <a:cs typeface="Arial" panose="020B0604020202020204" pitchFamily="34" charset="0"/>
              </a:rPr>
              <a:t>Povinnosti Referenta</a:t>
            </a:r>
            <a:endParaRPr lang="cs-CZ" dirty="0"/>
          </a:p>
        </p:txBody>
      </p:sp>
      <p:sp>
        <p:nvSpPr>
          <p:cNvPr id="3" name="Zástupný obsah 2">
            <a:extLst>
              <a:ext uri="{FF2B5EF4-FFF2-40B4-BE49-F238E27FC236}">
                <a16:creationId xmlns:a16="http://schemas.microsoft.com/office/drawing/2014/main" id="{79B30420-7B4E-4757-9CD7-EAF1BB2DB5DE}"/>
              </a:ext>
            </a:extLst>
          </p:cNvPr>
          <p:cNvSpPr>
            <a:spLocks noGrp="1"/>
          </p:cNvSpPr>
          <p:nvPr>
            <p:ph idx="1"/>
          </p:nvPr>
        </p:nvSpPr>
        <p:spPr>
          <a:xfrm>
            <a:off x="2589212" y="1757238"/>
            <a:ext cx="8915400" cy="3014459"/>
          </a:xfrm>
        </p:spPr>
        <p:txBody>
          <a:bodyPr>
            <a:normAutofit/>
          </a:bodyPr>
          <a:lstStyle/>
          <a:p>
            <a:pPr marL="0" indent="0">
              <a:buNone/>
            </a:pPr>
            <a:endParaRPr lang="cs-CZ" dirty="0">
              <a:solidFill>
                <a:schemeClr val="tx1"/>
              </a:solidFill>
            </a:endParaRPr>
          </a:p>
          <a:p>
            <a:pPr>
              <a:buFont typeface="Wingdings" panose="05000000000000000000" pitchFamily="2" charset="2"/>
              <a:buChar char="q"/>
            </a:pPr>
            <a:r>
              <a:rPr lang="cs-CZ" dirty="0">
                <a:solidFill>
                  <a:schemeClr val="tx1"/>
                </a:solidFill>
              </a:rPr>
              <a:t>Referenti:</a:t>
            </a:r>
          </a:p>
          <a:p>
            <a:pPr lvl="1">
              <a:buFont typeface="Wingdings" panose="05000000000000000000" pitchFamily="2" charset="2"/>
              <a:buChar char="ü"/>
            </a:pPr>
            <a:r>
              <a:rPr lang="cs-CZ" dirty="0">
                <a:solidFill>
                  <a:srgbClr val="CC0000"/>
                </a:solidFill>
              </a:rPr>
              <a:t> zařadí dokumenty do spisů, </a:t>
            </a:r>
          </a:p>
          <a:p>
            <a:pPr lvl="1">
              <a:buFont typeface="Wingdings" panose="05000000000000000000" pitchFamily="2" charset="2"/>
              <a:buChar char="ü"/>
            </a:pPr>
            <a:r>
              <a:rPr lang="cs-CZ" dirty="0">
                <a:solidFill>
                  <a:srgbClr val="CC0000"/>
                </a:solidFill>
              </a:rPr>
              <a:t>spisy uzavřou, </a:t>
            </a:r>
          </a:p>
          <a:p>
            <a:pPr lvl="1">
              <a:buFont typeface="Wingdings" panose="05000000000000000000" pitchFamily="2" charset="2"/>
              <a:buChar char="ü"/>
            </a:pPr>
            <a:r>
              <a:rPr lang="cs-CZ" dirty="0">
                <a:solidFill>
                  <a:srgbClr val="CC0000"/>
                </a:solidFill>
              </a:rPr>
              <a:t>připraví analogové dokumenty/spisy k přesunu do spisovny do archivačních krabic, </a:t>
            </a:r>
          </a:p>
          <a:p>
            <a:pPr lvl="1">
              <a:buFont typeface="Wingdings" panose="05000000000000000000" pitchFamily="2" charset="2"/>
              <a:buChar char="ü"/>
            </a:pPr>
            <a:r>
              <a:rPr lang="cs-CZ" dirty="0">
                <a:solidFill>
                  <a:srgbClr val="CC0000"/>
                </a:solidFill>
              </a:rPr>
              <a:t>předají je sekretariátu</a:t>
            </a:r>
            <a:endParaRPr lang="cs-CZ" dirty="0"/>
          </a:p>
        </p:txBody>
      </p:sp>
    </p:spTree>
    <p:extLst>
      <p:ext uri="{BB962C8B-B14F-4D97-AF65-F5344CB8AC3E}">
        <p14:creationId xmlns:p14="http://schemas.microsoft.com/office/powerpoint/2010/main" val="39403740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796AEC-F7A7-432E-ABA6-3FC2A1B15E39}"/>
              </a:ext>
            </a:extLst>
          </p:cNvPr>
          <p:cNvSpPr>
            <a:spLocks noGrp="1"/>
          </p:cNvSpPr>
          <p:nvPr>
            <p:ph type="title"/>
          </p:nvPr>
        </p:nvSpPr>
        <p:spPr>
          <a:xfrm>
            <a:off x="2592925" y="624110"/>
            <a:ext cx="8911687" cy="1029761"/>
          </a:xfrm>
        </p:spPr>
        <p:txBody>
          <a:bodyPr/>
          <a:lstStyle/>
          <a:p>
            <a:r>
              <a:rPr lang="cs-CZ" dirty="0"/>
              <a:t>Povinnosti Sekretariátu</a:t>
            </a:r>
          </a:p>
        </p:txBody>
      </p:sp>
      <p:sp>
        <p:nvSpPr>
          <p:cNvPr id="3" name="Zástupný obsah 2">
            <a:extLst>
              <a:ext uri="{FF2B5EF4-FFF2-40B4-BE49-F238E27FC236}">
                <a16:creationId xmlns:a16="http://schemas.microsoft.com/office/drawing/2014/main" id="{A71D4A96-091B-416D-9109-3C77B6AC01F9}"/>
              </a:ext>
            </a:extLst>
          </p:cNvPr>
          <p:cNvSpPr>
            <a:spLocks noGrp="1"/>
          </p:cNvSpPr>
          <p:nvPr>
            <p:ph idx="1"/>
          </p:nvPr>
        </p:nvSpPr>
        <p:spPr>
          <a:xfrm>
            <a:off x="2589212" y="2133599"/>
            <a:ext cx="8915400" cy="4418275"/>
          </a:xfrm>
        </p:spPr>
        <p:txBody>
          <a:bodyPr/>
          <a:lstStyle/>
          <a:p>
            <a:pPr>
              <a:buFont typeface="Wingdings" panose="05000000000000000000" pitchFamily="2" charset="2"/>
              <a:buChar char="q"/>
            </a:pPr>
            <a:r>
              <a:rPr lang="cs-CZ" dirty="0"/>
              <a:t>Sekretariát vidí uzavřené spisy referentů ve složce SEKRETARIÁT – UKONČENÉ.</a:t>
            </a:r>
          </a:p>
          <a:p>
            <a:pPr>
              <a:buFont typeface="Wingdings" panose="05000000000000000000" pitchFamily="2" charset="2"/>
              <a:buChar char="q"/>
            </a:pPr>
            <a:r>
              <a:rPr lang="cs-CZ" dirty="0"/>
              <a:t>Uzavřené spisy si může seřadit podle VS </a:t>
            </a:r>
          </a:p>
          <a:p>
            <a:pPr>
              <a:buFont typeface="Wingdings" panose="05000000000000000000" pitchFamily="2" charset="2"/>
              <a:buChar char="q"/>
            </a:pPr>
            <a:r>
              <a:rPr lang="cs-CZ" dirty="0"/>
              <a:t>Pro spisy se stejnou VS může založit jednu Ukládací jednotku (dále UJ)</a:t>
            </a:r>
          </a:p>
          <a:p>
            <a:pPr>
              <a:buFont typeface="Wingdings" panose="05000000000000000000" pitchFamily="2" charset="2"/>
              <a:buChar char="q"/>
            </a:pPr>
            <a:r>
              <a:rPr lang="cs-CZ" dirty="0"/>
              <a:t>Ukládací jednotky založí sekretariát ve složce SEKRETARIÁT – UKLÁDACÍ JEDNOTKY. </a:t>
            </a:r>
          </a:p>
          <a:p>
            <a:pPr>
              <a:buFont typeface="Wingdings" panose="05000000000000000000" pitchFamily="2" charset="2"/>
              <a:buChar char="q"/>
            </a:pPr>
            <a:r>
              <a:rPr lang="cs-CZ" dirty="0"/>
              <a:t>Zkopíruje si číslo jednací UJ a ve složce Sekretariát – Ukončené vybere spisy, které do UJ hromadně vloží. </a:t>
            </a:r>
          </a:p>
          <a:p>
            <a:pPr>
              <a:buFont typeface="Wingdings" panose="05000000000000000000" pitchFamily="2" charset="2"/>
              <a:buChar char="q"/>
            </a:pPr>
            <a:r>
              <a:rPr lang="cs-CZ" dirty="0"/>
              <a:t>Poté UJ přesune do spisovny.</a:t>
            </a:r>
          </a:p>
        </p:txBody>
      </p:sp>
    </p:spTree>
    <p:extLst>
      <p:ext uri="{BB962C8B-B14F-4D97-AF65-F5344CB8AC3E}">
        <p14:creationId xmlns:p14="http://schemas.microsoft.com/office/powerpoint/2010/main" val="359776613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111FC-0405-4714-9F32-31025B1A9C2D}"/>
              </a:ext>
            </a:extLst>
          </p:cNvPr>
          <p:cNvSpPr>
            <a:spLocks noGrp="1"/>
          </p:cNvSpPr>
          <p:nvPr>
            <p:ph type="title"/>
          </p:nvPr>
        </p:nvSpPr>
        <p:spPr>
          <a:xfrm>
            <a:off x="2592925" y="624110"/>
            <a:ext cx="8911687" cy="869410"/>
          </a:xfrm>
        </p:spPr>
        <p:txBody>
          <a:bodyPr>
            <a:noAutofit/>
          </a:bodyPr>
          <a:lstStyle/>
          <a:p>
            <a:r>
              <a:rPr lang="cs-CZ" dirty="0">
                <a:cs typeface="Arial" panose="020B0604020202020204" pitchFamily="34" charset="0"/>
              </a:rPr>
              <a:t>Založení Ukládací jednotky</a:t>
            </a:r>
            <a:endParaRPr lang="en-GB" dirty="0">
              <a:cs typeface="Arial" panose="020B0604020202020204" pitchFamily="34" charset="0"/>
            </a:endParaRPr>
          </a:p>
        </p:txBody>
      </p:sp>
      <p:sp>
        <p:nvSpPr>
          <p:cNvPr id="3" name="Content Placeholder 2">
            <a:extLst>
              <a:ext uri="{FF2B5EF4-FFF2-40B4-BE49-F238E27FC236}">
                <a16:creationId xmlns:a16="http://schemas.microsoft.com/office/drawing/2014/main" id="{C1BBFDA0-584E-450B-8D1B-F1640056E8D6}"/>
              </a:ext>
            </a:extLst>
          </p:cNvPr>
          <p:cNvSpPr>
            <a:spLocks noGrp="1"/>
          </p:cNvSpPr>
          <p:nvPr>
            <p:ph idx="1"/>
          </p:nvPr>
        </p:nvSpPr>
        <p:spPr>
          <a:xfrm>
            <a:off x="2467914" y="1755228"/>
            <a:ext cx="8915400" cy="4209319"/>
          </a:xfrm>
        </p:spPr>
        <p:txBody>
          <a:bodyPr/>
          <a:lstStyle/>
          <a:p>
            <a:pPr algn="just">
              <a:buFont typeface="Wingdings" panose="05000000000000000000" pitchFamily="2" charset="2"/>
              <a:buChar char="q"/>
            </a:pPr>
            <a:r>
              <a:rPr lang="cs-CZ" dirty="0">
                <a:cs typeface="Arial" panose="020B0604020202020204" pitchFamily="34" charset="0"/>
              </a:rPr>
              <a:t>Postup:</a:t>
            </a:r>
          </a:p>
          <a:p>
            <a:pPr lvl="1" algn="just">
              <a:buFont typeface="Wingdings" panose="05000000000000000000" pitchFamily="2" charset="2"/>
              <a:buChar char="v"/>
            </a:pPr>
            <a:r>
              <a:rPr lang="cs-CZ" dirty="0">
                <a:cs typeface="Arial" panose="020B0604020202020204" pitchFamily="34" charset="0"/>
              </a:rPr>
              <a:t>Ve složce Sekretariát – Ukládací jednotky/ Referent - Ukončené klikneme na tlačítko ZALOŽIT v horním menu.</a:t>
            </a:r>
          </a:p>
          <a:p>
            <a:pPr lvl="1" algn="just">
              <a:buFont typeface="Wingdings" panose="05000000000000000000" pitchFamily="2" charset="2"/>
              <a:buChar char="v"/>
            </a:pPr>
            <a:r>
              <a:rPr lang="cs-CZ" dirty="0">
                <a:cs typeface="Arial" panose="020B0604020202020204" pitchFamily="34" charset="0"/>
              </a:rPr>
              <a:t>Otevře se formulář, kde vybereme možnost ZALOŽIT UJ</a:t>
            </a:r>
          </a:p>
          <a:p>
            <a:pPr lvl="1" algn="just">
              <a:buFont typeface="Wingdings" panose="05000000000000000000" pitchFamily="2" charset="2"/>
              <a:buChar char="v"/>
            </a:pPr>
            <a:r>
              <a:rPr lang="cs-CZ" dirty="0">
                <a:cs typeface="Arial" panose="020B0604020202020204" pitchFamily="34" charset="0"/>
              </a:rPr>
              <a:t>Vyplníme povinné položky.</a:t>
            </a:r>
          </a:p>
          <a:p>
            <a:pPr lvl="1" algn="just">
              <a:buFont typeface="Wingdings" panose="05000000000000000000" pitchFamily="2" charset="2"/>
              <a:buChar char="v"/>
            </a:pPr>
            <a:r>
              <a:rPr lang="cs-CZ" dirty="0">
                <a:cs typeface="Arial" panose="020B0604020202020204" pitchFamily="34" charset="0"/>
              </a:rPr>
              <a:t>Povinné položky jsou: NÁZEV, FORMA, </a:t>
            </a:r>
            <a:r>
              <a:rPr lang="cs-CZ" b="1" dirty="0">
                <a:solidFill>
                  <a:schemeClr val="tx1"/>
                </a:solidFill>
                <a:cs typeface="Arial" panose="020B0604020202020204" pitchFamily="34" charset="0"/>
              </a:rPr>
              <a:t>VS</a:t>
            </a:r>
            <a:r>
              <a:rPr lang="cs-CZ" dirty="0">
                <a:cs typeface="Arial" panose="020B0604020202020204" pitchFamily="34" charset="0"/>
              </a:rPr>
              <a:t> a SKARTAČNÍ REŽIM. Skartační režim se natáhne podle vybrané VS.</a:t>
            </a:r>
          </a:p>
          <a:p>
            <a:pPr lvl="1" algn="just">
              <a:buFont typeface="Wingdings" panose="05000000000000000000" pitchFamily="2" charset="2"/>
              <a:buChar char="v"/>
            </a:pPr>
            <a:r>
              <a:rPr lang="cs-CZ" dirty="0">
                <a:cs typeface="Arial" panose="020B0604020202020204" pitchFamily="34" charset="0"/>
              </a:rPr>
              <a:t>VS je důležitá, protože podle VS se třídí spisy ve Spisovně </a:t>
            </a:r>
          </a:p>
          <a:p>
            <a:pPr lvl="1" algn="just">
              <a:buFont typeface="Wingdings" panose="05000000000000000000" pitchFamily="2" charset="2"/>
              <a:buChar char="v"/>
            </a:pPr>
            <a:r>
              <a:rPr lang="cs-CZ" dirty="0">
                <a:cs typeface="Arial" panose="020B0604020202020204" pitchFamily="34" charset="0"/>
              </a:rPr>
              <a:t>Založená UJ se objeví ve složce Referent-Ukončené a Sekretariát – Ukládací jednotky a Sekretariát – Ukončené.</a:t>
            </a:r>
          </a:p>
          <a:p>
            <a:pPr marL="0" indent="0">
              <a:buNone/>
            </a:pPr>
            <a:endParaRPr lang="en-GB" dirty="0"/>
          </a:p>
        </p:txBody>
      </p:sp>
    </p:spTree>
    <p:extLst>
      <p:ext uri="{BB962C8B-B14F-4D97-AF65-F5344CB8AC3E}">
        <p14:creationId xmlns:p14="http://schemas.microsoft.com/office/powerpoint/2010/main" val="7170035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D9453-EADE-41FC-B14F-172E1013025C}"/>
              </a:ext>
            </a:extLst>
          </p:cNvPr>
          <p:cNvSpPr>
            <a:spLocks noGrp="1"/>
          </p:cNvSpPr>
          <p:nvPr>
            <p:ph type="title"/>
          </p:nvPr>
        </p:nvSpPr>
        <p:spPr>
          <a:xfrm>
            <a:off x="2592925" y="624110"/>
            <a:ext cx="8911687" cy="600683"/>
          </a:xfrm>
        </p:spPr>
        <p:txBody>
          <a:bodyPr>
            <a:noAutofit/>
          </a:bodyPr>
          <a:lstStyle/>
          <a:p>
            <a:r>
              <a:rPr lang="cs-CZ" dirty="0">
                <a:cs typeface="Arial" panose="020B0604020202020204" pitchFamily="34" charset="0"/>
              </a:rPr>
              <a:t>Založení Ukládací jednotky (UJ)</a:t>
            </a:r>
            <a:endParaRPr lang="en-GB" dirty="0">
              <a:cs typeface="Arial" panose="020B0604020202020204" pitchFamily="34" charset="0"/>
            </a:endParaRPr>
          </a:p>
        </p:txBody>
      </p:sp>
      <p:sp>
        <p:nvSpPr>
          <p:cNvPr id="3" name="Content Placeholder 2">
            <a:extLst>
              <a:ext uri="{FF2B5EF4-FFF2-40B4-BE49-F238E27FC236}">
                <a16:creationId xmlns:a16="http://schemas.microsoft.com/office/drawing/2014/main" id="{25A436B1-C643-45BD-9BE2-44789CA4AA4F}"/>
              </a:ext>
            </a:extLst>
          </p:cNvPr>
          <p:cNvSpPr>
            <a:spLocks noGrp="1"/>
          </p:cNvSpPr>
          <p:nvPr>
            <p:ph idx="1"/>
          </p:nvPr>
        </p:nvSpPr>
        <p:spPr>
          <a:xfrm>
            <a:off x="2589212" y="1602297"/>
            <a:ext cx="8915400" cy="4308925"/>
          </a:xfrm>
        </p:spPr>
        <p:txBody>
          <a:bodyPr/>
          <a:lstStyle/>
          <a:p>
            <a:pPr>
              <a:buFont typeface="Wingdings" panose="05000000000000000000" pitchFamily="2" charset="2"/>
              <a:buChar char="q"/>
            </a:pPr>
            <a:r>
              <a:rPr lang="cs-CZ" dirty="0">
                <a:latin typeface="Arial" panose="020B0604020202020204" pitchFamily="34" charset="0"/>
                <a:cs typeface="Arial" panose="020B0604020202020204" pitchFamily="34" charset="0"/>
              </a:rPr>
              <a:t>Vybereme složku SEKRETARIÁT – UKLÁDACÍ JEDNOTKY.</a:t>
            </a:r>
          </a:p>
          <a:p>
            <a:pPr>
              <a:buFont typeface="Wingdings" panose="05000000000000000000" pitchFamily="2" charset="2"/>
              <a:buChar char="q"/>
            </a:pPr>
            <a:r>
              <a:rPr lang="cs-CZ" dirty="0">
                <a:latin typeface="Arial" panose="020B0604020202020204" pitchFamily="34" charset="0"/>
                <a:cs typeface="Arial" panose="020B0604020202020204" pitchFamily="34" charset="0"/>
              </a:rPr>
              <a:t>Klikneme na tlačítko </a:t>
            </a:r>
            <a:r>
              <a:rPr lang="en-GB" dirty="0">
                <a:latin typeface="Arial" panose="020B0604020202020204" pitchFamily="34" charset="0"/>
                <a:cs typeface="Arial" panose="020B0604020202020204" pitchFamily="34" charset="0"/>
              </a:rPr>
              <a:t>ZALOŽIT </a:t>
            </a:r>
            <a:r>
              <a:rPr lang="cs-CZ" dirty="0">
                <a:latin typeface="Arial" panose="020B0604020202020204" pitchFamily="34" charset="0"/>
                <a:cs typeface="Arial" panose="020B0604020202020204" pitchFamily="34" charset="0"/>
              </a:rPr>
              <a:t>– NOVOU UKLÁDACÍ JEDNOTKU</a:t>
            </a:r>
            <a:endParaRPr lang="en-GB" dirty="0">
              <a:latin typeface="Arial" panose="020B0604020202020204" pitchFamily="34" charset="0"/>
              <a:cs typeface="Arial" panose="020B0604020202020204" pitchFamily="34" charset="0"/>
            </a:endParaRPr>
          </a:p>
          <a:p>
            <a:endParaRPr lang="en-GB" dirty="0"/>
          </a:p>
        </p:txBody>
      </p:sp>
      <p:pic>
        <p:nvPicPr>
          <p:cNvPr id="6" name="Obrázek 5">
            <a:extLst>
              <a:ext uri="{FF2B5EF4-FFF2-40B4-BE49-F238E27FC236}">
                <a16:creationId xmlns:a16="http://schemas.microsoft.com/office/drawing/2014/main" id="{55308991-A041-4211-A7CE-826A545DE98E}"/>
              </a:ext>
            </a:extLst>
          </p:cNvPr>
          <p:cNvPicPr>
            <a:picLocks noChangeAspect="1"/>
          </p:cNvPicPr>
          <p:nvPr/>
        </p:nvPicPr>
        <p:blipFill>
          <a:blip r:embed="rId2"/>
          <a:stretch>
            <a:fillRect/>
          </a:stretch>
        </p:blipFill>
        <p:spPr>
          <a:xfrm>
            <a:off x="828006" y="3015916"/>
            <a:ext cx="10968940" cy="3673642"/>
          </a:xfrm>
          <a:prstGeom prst="rect">
            <a:avLst/>
          </a:prstGeom>
        </p:spPr>
      </p:pic>
    </p:spTree>
    <p:extLst>
      <p:ext uri="{BB962C8B-B14F-4D97-AF65-F5344CB8AC3E}">
        <p14:creationId xmlns:p14="http://schemas.microsoft.com/office/powerpoint/2010/main" val="351734455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6D4A6D1-3F08-4D3F-816E-F1F42344B165}"/>
              </a:ext>
            </a:extLst>
          </p:cNvPr>
          <p:cNvSpPr>
            <a:spLocks noGrp="1"/>
          </p:cNvSpPr>
          <p:nvPr>
            <p:ph type="title"/>
          </p:nvPr>
        </p:nvSpPr>
        <p:spPr>
          <a:xfrm>
            <a:off x="2592925" y="624110"/>
            <a:ext cx="8911687" cy="971010"/>
          </a:xfrm>
        </p:spPr>
        <p:txBody>
          <a:bodyPr/>
          <a:lstStyle/>
          <a:p>
            <a:r>
              <a:rPr lang="cs-CZ" dirty="0">
                <a:cs typeface="Arial" panose="020B0604020202020204" pitchFamily="34" charset="0"/>
              </a:rPr>
              <a:t>Založení Ukládací jednotky</a:t>
            </a:r>
            <a:endParaRPr lang="cs-CZ" dirty="0"/>
          </a:p>
        </p:txBody>
      </p:sp>
      <p:pic>
        <p:nvPicPr>
          <p:cNvPr id="4" name="Obrázek 3">
            <a:extLst>
              <a:ext uri="{FF2B5EF4-FFF2-40B4-BE49-F238E27FC236}">
                <a16:creationId xmlns:a16="http://schemas.microsoft.com/office/drawing/2014/main" id="{3053C412-0312-41AF-93F3-0E9255D6ABAB}"/>
              </a:ext>
            </a:extLst>
          </p:cNvPr>
          <p:cNvPicPr>
            <a:picLocks noChangeAspect="1"/>
          </p:cNvPicPr>
          <p:nvPr/>
        </p:nvPicPr>
        <p:blipFill>
          <a:blip r:embed="rId2"/>
          <a:stretch>
            <a:fillRect/>
          </a:stretch>
        </p:blipFill>
        <p:spPr>
          <a:xfrm>
            <a:off x="1072054" y="1791342"/>
            <a:ext cx="10825655" cy="4518239"/>
          </a:xfrm>
          <a:prstGeom prst="rect">
            <a:avLst/>
          </a:prstGeom>
        </p:spPr>
      </p:pic>
    </p:spTree>
    <p:extLst>
      <p:ext uri="{BB962C8B-B14F-4D97-AF65-F5344CB8AC3E}">
        <p14:creationId xmlns:p14="http://schemas.microsoft.com/office/powerpoint/2010/main" val="13775476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C1EA59F-2AA7-4E75-94C9-B882AEC76D6F}"/>
              </a:ext>
            </a:extLst>
          </p:cNvPr>
          <p:cNvSpPr>
            <a:spLocks noGrp="1"/>
          </p:cNvSpPr>
          <p:nvPr>
            <p:ph type="title"/>
          </p:nvPr>
        </p:nvSpPr>
        <p:spPr/>
        <p:txBody>
          <a:bodyPr/>
          <a:lstStyle/>
          <a:p>
            <a:r>
              <a:rPr lang="cs-CZ" dirty="0"/>
              <a:t>Ukládací jednotka</a:t>
            </a:r>
          </a:p>
        </p:txBody>
      </p:sp>
      <p:sp>
        <p:nvSpPr>
          <p:cNvPr id="3" name="Zástupný obsah 2">
            <a:extLst>
              <a:ext uri="{FF2B5EF4-FFF2-40B4-BE49-F238E27FC236}">
                <a16:creationId xmlns:a16="http://schemas.microsoft.com/office/drawing/2014/main" id="{1D2DFB2A-D1F4-4613-842E-A60D5EFE60AB}"/>
              </a:ext>
            </a:extLst>
          </p:cNvPr>
          <p:cNvSpPr>
            <a:spLocks noGrp="1"/>
          </p:cNvSpPr>
          <p:nvPr>
            <p:ph idx="1"/>
          </p:nvPr>
        </p:nvSpPr>
        <p:spPr/>
        <p:txBody>
          <a:bodyPr/>
          <a:lstStyle/>
          <a:p>
            <a:pPr>
              <a:buFont typeface="Wingdings" panose="05000000000000000000" pitchFamily="2" charset="2"/>
              <a:buChar char="q"/>
            </a:pPr>
            <a:r>
              <a:rPr lang="cs-CZ" dirty="0"/>
              <a:t>Funguje obdobně jako spis, tzn. má podobně jako spis a dokument záložky</a:t>
            </a:r>
          </a:p>
          <a:p>
            <a:pPr lvl="1">
              <a:buFont typeface="Wingdings" panose="05000000000000000000" pitchFamily="2" charset="2"/>
              <a:buChar char="Ø"/>
            </a:pPr>
            <a:r>
              <a:rPr lang="cs-CZ" dirty="0"/>
              <a:t>PROFIL: lze jej upravovat</a:t>
            </a:r>
          </a:p>
          <a:p>
            <a:pPr lvl="1">
              <a:buFont typeface="Wingdings" panose="05000000000000000000" pitchFamily="2" charset="2"/>
              <a:buChar char="Ø"/>
            </a:pPr>
            <a:r>
              <a:rPr lang="cs-CZ" dirty="0"/>
              <a:t>OBSAH UJ: zobrazuje seznam spisů</a:t>
            </a:r>
          </a:p>
          <a:p>
            <a:pPr lvl="1">
              <a:buFont typeface="Wingdings" panose="05000000000000000000" pitchFamily="2" charset="2"/>
              <a:buChar char="Ø"/>
            </a:pPr>
            <a:r>
              <a:rPr lang="cs-CZ" dirty="0"/>
              <a:t>HISTORIE: sleduje jednotlivé  akce s UJ</a:t>
            </a:r>
          </a:p>
          <a:p>
            <a:pPr lvl="1">
              <a:buFont typeface="Wingdings" panose="05000000000000000000" pitchFamily="2" charset="2"/>
              <a:buChar char="Ø"/>
            </a:pPr>
            <a:r>
              <a:rPr lang="cs-CZ" dirty="0"/>
              <a:t>SOUVISEJÍCÍ OBJEKTY: zobrazuje seznam spisů</a:t>
            </a:r>
          </a:p>
          <a:p>
            <a:pPr>
              <a:buFont typeface="Wingdings" panose="05000000000000000000" pitchFamily="2" charset="2"/>
              <a:buChar char="q"/>
            </a:pPr>
            <a:r>
              <a:rPr lang="cs-CZ" dirty="0"/>
              <a:t>Představuje obdobu „stěhovací krabice“ a slouží jen pro přenos spisů do spisovny</a:t>
            </a:r>
          </a:p>
        </p:txBody>
      </p:sp>
    </p:spTree>
    <p:extLst>
      <p:ext uri="{BB962C8B-B14F-4D97-AF65-F5344CB8AC3E}">
        <p14:creationId xmlns:p14="http://schemas.microsoft.com/office/powerpoint/2010/main" val="7861824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9C91B021-B762-4682-A830-7637F70161C5}"/>
              </a:ext>
            </a:extLst>
          </p:cNvPr>
          <p:cNvSpPr>
            <a:spLocks noGrp="1"/>
          </p:cNvSpPr>
          <p:nvPr>
            <p:ph type="title"/>
          </p:nvPr>
        </p:nvSpPr>
        <p:spPr/>
        <p:txBody>
          <a:bodyPr/>
          <a:lstStyle/>
          <a:p>
            <a:r>
              <a:rPr lang="cs-CZ" dirty="0"/>
              <a:t>Výběr spisů pro vložení do UJ</a:t>
            </a:r>
          </a:p>
        </p:txBody>
      </p:sp>
      <p:sp>
        <p:nvSpPr>
          <p:cNvPr id="3" name="Zástupný obsah 2">
            <a:extLst>
              <a:ext uri="{FF2B5EF4-FFF2-40B4-BE49-F238E27FC236}">
                <a16:creationId xmlns:a16="http://schemas.microsoft.com/office/drawing/2014/main" id="{E0649A77-C275-4463-BD9D-D1F1A5A6B7DC}"/>
              </a:ext>
            </a:extLst>
          </p:cNvPr>
          <p:cNvSpPr>
            <a:spLocks noGrp="1"/>
          </p:cNvSpPr>
          <p:nvPr>
            <p:ph idx="1"/>
          </p:nvPr>
        </p:nvSpPr>
        <p:spPr>
          <a:xfrm>
            <a:off x="2585499" y="2497494"/>
            <a:ext cx="8915400" cy="3492759"/>
          </a:xfrm>
        </p:spPr>
        <p:txBody>
          <a:bodyPr/>
          <a:lstStyle/>
          <a:p>
            <a:pPr>
              <a:buFont typeface="Wingdings" panose="05000000000000000000" pitchFamily="2" charset="2"/>
              <a:buChar char="q"/>
            </a:pPr>
            <a:r>
              <a:rPr lang="cs-CZ" dirty="0"/>
              <a:t>Pro výběr vhodných spisů a pro založení UJ potřebujeme znát formu a VS</a:t>
            </a:r>
          </a:p>
          <a:p>
            <a:pPr>
              <a:buFont typeface="Wingdings" panose="05000000000000000000" pitchFamily="2" charset="2"/>
              <a:buChar char="q"/>
            </a:pPr>
            <a:r>
              <a:rPr lang="cs-CZ" dirty="0"/>
              <a:t>Ve složce SEKRETARIÁT – UKONČENÉ změníme nastavení pracovního pole přes tlačítko </a:t>
            </a:r>
            <a:r>
              <a:rPr lang="cs-CZ" dirty="0">
                <a:hlinkClick r:id="rId2"/>
              </a:rPr>
              <a:t>UŽIVATELSKÁ DEFINICE </a:t>
            </a:r>
            <a:r>
              <a:rPr lang="cs-CZ" dirty="0"/>
              <a:t>a přidáme si sloupec VS a Forma, pokud ho tam již nemáme. </a:t>
            </a:r>
          </a:p>
          <a:p>
            <a:pPr>
              <a:buFont typeface="Wingdings" panose="05000000000000000000" pitchFamily="2" charset="2"/>
              <a:buChar char="q"/>
            </a:pPr>
            <a:r>
              <a:rPr lang="cs-CZ" dirty="0"/>
              <a:t>Spisy si pak seřadíme podle VS, označíme si  ty se stejnou VS a vložíme je do připravené UJ.</a:t>
            </a:r>
          </a:p>
          <a:p>
            <a:pPr>
              <a:buFont typeface="Wingdings" panose="05000000000000000000" pitchFamily="2" charset="2"/>
              <a:buChar char="q"/>
            </a:pPr>
            <a:r>
              <a:rPr lang="cs-CZ" dirty="0"/>
              <a:t>Pokud kontrolujeme více spisových uzlů, pak UJ zakládáme pro každý spisový uzel zvlášť. </a:t>
            </a:r>
          </a:p>
        </p:txBody>
      </p:sp>
    </p:spTree>
    <p:extLst>
      <p:ext uri="{BB962C8B-B14F-4D97-AF65-F5344CB8AC3E}">
        <p14:creationId xmlns:p14="http://schemas.microsoft.com/office/powerpoint/2010/main" val="39776331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9835AAE-2F72-4382-ACBD-BF887D19F0D6}"/>
              </a:ext>
            </a:extLst>
          </p:cNvPr>
          <p:cNvSpPr>
            <a:spLocks noGrp="1"/>
          </p:cNvSpPr>
          <p:nvPr>
            <p:ph type="title"/>
          </p:nvPr>
        </p:nvSpPr>
        <p:spPr/>
        <p:txBody>
          <a:bodyPr/>
          <a:lstStyle/>
          <a:p>
            <a:r>
              <a:rPr lang="cs-CZ" dirty="0"/>
              <a:t>Vložení objektů do UJ</a:t>
            </a:r>
          </a:p>
        </p:txBody>
      </p:sp>
      <p:sp>
        <p:nvSpPr>
          <p:cNvPr id="3" name="Zástupný symbol pro obsah 2">
            <a:extLst>
              <a:ext uri="{FF2B5EF4-FFF2-40B4-BE49-F238E27FC236}">
                <a16:creationId xmlns:a16="http://schemas.microsoft.com/office/drawing/2014/main" id="{2A19148C-1EF9-4F7C-8C1A-F8F22A20F629}"/>
              </a:ext>
            </a:extLst>
          </p:cNvPr>
          <p:cNvSpPr>
            <a:spLocks noGrp="1"/>
          </p:cNvSpPr>
          <p:nvPr>
            <p:ph idx="1"/>
          </p:nvPr>
        </p:nvSpPr>
        <p:spPr/>
        <p:txBody>
          <a:bodyPr/>
          <a:lstStyle/>
          <a:p>
            <a:pPr>
              <a:buFont typeface="Wingdings" panose="05000000000000000000" pitchFamily="2" charset="2"/>
              <a:buChar char="q"/>
            </a:pPr>
            <a:r>
              <a:rPr lang="cs-CZ" dirty="0">
                <a:solidFill>
                  <a:schemeClr val="tx1"/>
                </a:solidFill>
                <a:cs typeface="Arial" panose="020B0604020202020204" pitchFamily="34" charset="0"/>
              </a:rPr>
              <a:t>Postup:</a:t>
            </a:r>
          </a:p>
          <a:p>
            <a:pPr lvl="1">
              <a:buFont typeface="Wingdings" panose="05000000000000000000" pitchFamily="2" charset="2"/>
              <a:buChar char="v"/>
            </a:pPr>
            <a:r>
              <a:rPr lang="cs-CZ" dirty="0">
                <a:solidFill>
                  <a:schemeClr val="tx1"/>
                </a:solidFill>
                <a:cs typeface="Arial" panose="020B0604020202020204" pitchFamily="34" charset="0"/>
              </a:rPr>
              <a:t>Číslo jednací UJ si zkopírujeme.</a:t>
            </a:r>
          </a:p>
          <a:p>
            <a:pPr lvl="1">
              <a:buFont typeface="Wingdings" panose="05000000000000000000" pitchFamily="2" charset="2"/>
              <a:buChar char="v"/>
            </a:pPr>
            <a:r>
              <a:rPr lang="cs-CZ" dirty="0">
                <a:solidFill>
                  <a:schemeClr val="tx1"/>
                </a:solidFill>
                <a:cs typeface="Arial" panose="020B0604020202020204" pitchFamily="34" charset="0"/>
              </a:rPr>
              <a:t>Ve složce SEKRETARIÁT  – UKONČENÉ vybereme spisy, které chceme do založené UJ vložit. Podmínkou je stejná VS</a:t>
            </a:r>
          </a:p>
          <a:p>
            <a:pPr lvl="1">
              <a:buFont typeface="Wingdings" panose="05000000000000000000" pitchFamily="2" charset="2"/>
              <a:buChar char="v"/>
            </a:pPr>
            <a:r>
              <a:rPr lang="cs-CZ" dirty="0">
                <a:solidFill>
                  <a:schemeClr val="tx1"/>
                </a:solidFill>
                <a:cs typeface="Arial" panose="020B0604020202020204" pitchFamily="34" charset="0"/>
              </a:rPr>
              <a:t>Klikneme na tlačítko ÚPRAVY v horním menu a vybereme možnost VLOŽIT DO UJ.</a:t>
            </a:r>
          </a:p>
          <a:p>
            <a:pPr lvl="1">
              <a:buFont typeface="Wingdings" panose="05000000000000000000" pitchFamily="2" charset="2"/>
              <a:buChar char="v"/>
            </a:pPr>
            <a:r>
              <a:rPr lang="cs-CZ" dirty="0">
                <a:solidFill>
                  <a:schemeClr val="tx1"/>
                </a:solidFill>
                <a:cs typeface="Arial" panose="020B0604020202020204" pitchFamily="34" charset="0"/>
              </a:rPr>
              <a:t>Číslo UJ zkopírujeme, ale zmáčkneme i šipečku, aby výběr proběhl přes číselník.</a:t>
            </a:r>
          </a:p>
          <a:p>
            <a:pPr lvl="1">
              <a:buFont typeface="Wingdings" panose="05000000000000000000" pitchFamily="2" charset="2"/>
              <a:buChar char="v"/>
            </a:pPr>
            <a:r>
              <a:rPr lang="cs-CZ" dirty="0">
                <a:solidFill>
                  <a:schemeClr val="tx1"/>
                </a:solidFill>
                <a:cs typeface="Arial" panose="020B0604020202020204" pitchFamily="34" charset="0"/>
              </a:rPr>
              <a:t>Spisy se vloží do UJ.</a:t>
            </a:r>
          </a:p>
          <a:p>
            <a:pPr lvl="1">
              <a:buFont typeface="Wingdings" panose="05000000000000000000" pitchFamily="2" charset="2"/>
              <a:buChar char="v"/>
            </a:pPr>
            <a:r>
              <a:rPr lang="cs-CZ" dirty="0">
                <a:solidFill>
                  <a:schemeClr val="tx1"/>
                </a:solidFill>
                <a:cs typeface="Arial" panose="020B0604020202020204" pitchFamily="34" charset="0"/>
              </a:rPr>
              <a:t>Jejich seznam lze zkontrolovat na záložce OBSAH UKLÁDACÍ JEDNOTKY</a:t>
            </a:r>
          </a:p>
        </p:txBody>
      </p:sp>
    </p:spTree>
    <p:extLst>
      <p:ext uri="{BB962C8B-B14F-4D97-AF65-F5344CB8AC3E}">
        <p14:creationId xmlns:p14="http://schemas.microsoft.com/office/powerpoint/2010/main" val="31691472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5C7EBD0-B3A5-41CA-87A2-678B5076167B}"/>
              </a:ext>
            </a:extLst>
          </p:cNvPr>
          <p:cNvSpPr>
            <a:spLocks noGrp="1"/>
          </p:cNvSpPr>
          <p:nvPr>
            <p:ph type="title"/>
          </p:nvPr>
        </p:nvSpPr>
        <p:spPr/>
        <p:txBody>
          <a:bodyPr/>
          <a:lstStyle/>
          <a:p>
            <a:r>
              <a:rPr lang="cs-CZ" dirty="0"/>
              <a:t>Výběr spisů pro vložení do UJ</a:t>
            </a:r>
          </a:p>
        </p:txBody>
      </p:sp>
      <p:pic>
        <p:nvPicPr>
          <p:cNvPr id="5" name="Obrázek 4">
            <a:extLst>
              <a:ext uri="{FF2B5EF4-FFF2-40B4-BE49-F238E27FC236}">
                <a16:creationId xmlns:a16="http://schemas.microsoft.com/office/drawing/2014/main" id="{05827BE6-7906-4ED3-A093-CF7DC548CF6F}"/>
              </a:ext>
            </a:extLst>
          </p:cNvPr>
          <p:cNvPicPr>
            <a:picLocks noChangeAspect="1"/>
          </p:cNvPicPr>
          <p:nvPr/>
        </p:nvPicPr>
        <p:blipFill>
          <a:blip r:embed="rId2"/>
          <a:stretch>
            <a:fillRect/>
          </a:stretch>
        </p:blipFill>
        <p:spPr>
          <a:xfrm>
            <a:off x="1093075" y="1905000"/>
            <a:ext cx="10878207" cy="3480105"/>
          </a:xfrm>
          <a:prstGeom prst="rect">
            <a:avLst/>
          </a:prstGeom>
        </p:spPr>
      </p:pic>
    </p:spTree>
    <p:extLst>
      <p:ext uri="{BB962C8B-B14F-4D97-AF65-F5344CB8AC3E}">
        <p14:creationId xmlns:p14="http://schemas.microsoft.com/office/powerpoint/2010/main" val="183913991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E6F92EE-3536-4243-9119-E1788DE684E3}"/>
              </a:ext>
            </a:extLst>
          </p:cNvPr>
          <p:cNvSpPr>
            <a:spLocks noGrp="1"/>
          </p:cNvSpPr>
          <p:nvPr>
            <p:ph type="title"/>
          </p:nvPr>
        </p:nvSpPr>
        <p:spPr/>
        <p:txBody>
          <a:bodyPr/>
          <a:lstStyle/>
          <a:p>
            <a:r>
              <a:rPr lang="cs-CZ" dirty="0"/>
              <a:t>Výběr spisů pro vložení do UJ</a:t>
            </a:r>
          </a:p>
        </p:txBody>
      </p:sp>
      <p:pic>
        <p:nvPicPr>
          <p:cNvPr id="5" name="Obrázek 4">
            <a:extLst>
              <a:ext uri="{FF2B5EF4-FFF2-40B4-BE49-F238E27FC236}">
                <a16:creationId xmlns:a16="http://schemas.microsoft.com/office/drawing/2014/main" id="{63E66352-D17E-40A7-B662-A939262170AA}"/>
              </a:ext>
            </a:extLst>
          </p:cNvPr>
          <p:cNvPicPr>
            <a:picLocks noChangeAspect="1"/>
          </p:cNvPicPr>
          <p:nvPr/>
        </p:nvPicPr>
        <p:blipFill>
          <a:blip r:embed="rId2"/>
          <a:stretch>
            <a:fillRect/>
          </a:stretch>
        </p:blipFill>
        <p:spPr>
          <a:xfrm>
            <a:off x="2592925" y="1452192"/>
            <a:ext cx="8776572" cy="4952676"/>
          </a:xfrm>
          <a:prstGeom prst="rect">
            <a:avLst/>
          </a:prstGeom>
        </p:spPr>
      </p:pic>
    </p:spTree>
    <p:extLst>
      <p:ext uri="{BB962C8B-B14F-4D97-AF65-F5344CB8AC3E}">
        <p14:creationId xmlns:p14="http://schemas.microsoft.com/office/powerpoint/2010/main" val="415328482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2EA3B-BF53-4D80-A593-A0B0AD5AF1FC}"/>
              </a:ext>
            </a:extLst>
          </p:cNvPr>
          <p:cNvSpPr>
            <a:spLocks noGrp="1"/>
          </p:cNvSpPr>
          <p:nvPr>
            <p:ph type="title"/>
          </p:nvPr>
        </p:nvSpPr>
        <p:spPr>
          <a:xfrm>
            <a:off x="2592925" y="624110"/>
            <a:ext cx="8911687" cy="879569"/>
          </a:xfrm>
        </p:spPr>
        <p:txBody>
          <a:bodyPr>
            <a:noAutofit/>
          </a:bodyPr>
          <a:lstStyle/>
          <a:p>
            <a:r>
              <a:rPr lang="cs-CZ" dirty="0">
                <a:cs typeface="Arial" panose="020B0604020202020204" pitchFamily="34" charset="0"/>
              </a:rPr>
              <a:t>Úprava UJ: Profil</a:t>
            </a:r>
            <a:endParaRPr lang="en-GB" dirty="0">
              <a:cs typeface="Arial" panose="020B0604020202020204" pitchFamily="34" charset="0"/>
            </a:endParaRPr>
          </a:p>
        </p:txBody>
      </p:sp>
      <p:sp>
        <p:nvSpPr>
          <p:cNvPr id="3" name="Content Placeholder 2">
            <a:extLst>
              <a:ext uri="{FF2B5EF4-FFF2-40B4-BE49-F238E27FC236}">
                <a16:creationId xmlns:a16="http://schemas.microsoft.com/office/drawing/2014/main" id="{983A013A-AF9A-484A-A6FC-BCB960F386C8}"/>
              </a:ext>
            </a:extLst>
          </p:cNvPr>
          <p:cNvSpPr>
            <a:spLocks noGrp="1"/>
          </p:cNvSpPr>
          <p:nvPr>
            <p:ph idx="1"/>
          </p:nvPr>
        </p:nvSpPr>
        <p:spPr>
          <a:xfrm>
            <a:off x="2408437" y="1982036"/>
            <a:ext cx="8915400" cy="4083206"/>
          </a:xfrm>
        </p:spPr>
        <p:txBody>
          <a:bodyPr/>
          <a:lstStyle/>
          <a:p>
            <a:pPr>
              <a:buFont typeface="Wingdings" panose="05000000000000000000" pitchFamily="2" charset="2"/>
              <a:buChar char="q"/>
            </a:pPr>
            <a:r>
              <a:rPr lang="cs-CZ" dirty="0">
                <a:cs typeface="Arial" panose="020B0604020202020204" pitchFamily="34" charset="0"/>
              </a:rPr>
              <a:t>ZMĚNY V PROFILU UJ</a:t>
            </a:r>
          </a:p>
          <a:p>
            <a:pPr lvl="1">
              <a:buFont typeface="Wingdings" panose="05000000000000000000" pitchFamily="2" charset="2"/>
              <a:buChar char="v"/>
            </a:pPr>
            <a:r>
              <a:rPr lang="cs-CZ" dirty="0">
                <a:cs typeface="Arial" panose="020B0604020202020204" pitchFamily="34" charset="0"/>
              </a:rPr>
              <a:t>Pokud UJ neobsahuje žádné objekty, lze libovolně měnit:</a:t>
            </a:r>
          </a:p>
          <a:p>
            <a:pPr lvl="2">
              <a:buFont typeface="Wingdings" panose="05000000000000000000" pitchFamily="2" charset="2"/>
              <a:buChar char="ü"/>
            </a:pPr>
            <a:r>
              <a:rPr lang="cs-CZ" dirty="0">
                <a:cs typeface="Arial" panose="020B0604020202020204" pitchFamily="34" charset="0"/>
              </a:rPr>
              <a:t>NÁZEV</a:t>
            </a:r>
          </a:p>
          <a:p>
            <a:pPr lvl="2">
              <a:buFont typeface="Wingdings" panose="05000000000000000000" pitchFamily="2" charset="2"/>
              <a:buChar char="ü"/>
            </a:pPr>
            <a:r>
              <a:rPr lang="cs-CZ" dirty="0">
                <a:cs typeface="Arial" panose="020B0604020202020204" pitchFamily="34" charset="0"/>
              </a:rPr>
              <a:t>FORMU </a:t>
            </a:r>
          </a:p>
          <a:p>
            <a:pPr lvl="2">
              <a:buFont typeface="Wingdings" panose="05000000000000000000" pitchFamily="2" charset="2"/>
              <a:buChar char="ü"/>
            </a:pPr>
            <a:r>
              <a:rPr lang="cs-CZ" dirty="0">
                <a:cs typeface="Arial" panose="020B0604020202020204" pitchFamily="34" charset="0"/>
              </a:rPr>
              <a:t>SKARTAČNÍ REŽIM</a:t>
            </a:r>
          </a:p>
          <a:p>
            <a:pPr marL="914400" lvl="2" indent="0">
              <a:buNone/>
            </a:pPr>
            <a:endParaRPr lang="cs-CZ" dirty="0">
              <a:cs typeface="Arial" panose="020B0604020202020204" pitchFamily="34" charset="0"/>
            </a:endParaRPr>
          </a:p>
          <a:p>
            <a:pPr lvl="1">
              <a:buFont typeface="Wingdings" panose="05000000000000000000" pitchFamily="2" charset="2"/>
              <a:buChar char="q"/>
            </a:pPr>
            <a:r>
              <a:rPr lang="cs-CZ" dirty="0">
                <a:cs typeface="Arial" panose="020B0604020202020204" pitchFamily="34" charset="0"/>
              </a:rPr>
              <a:t>Pokud UJ obsahuje objekty, lze měnit: </a:t>
            </a:r>
          </a:p>
          <a:p>
            <a:pPr lvl="2">
              <a:buFont typeface="Wingdings" panose="05000000000000000000" pitchFamily="2" charset="2"/>
              <a:buChar char="ü"/>
            </a:pPr>
            <a:r>
              <a:rPr lang="cs-CZ" dirty="0">
                <a:cs typeface="Arial" panose="020B0604020202020204" pitchFamily="34" charset="0"/>
              </a:rPr>
              <a:t>NÁZEV</a:t>
            </a:r>
          </a:p>
          <a:p>
            <a:pPr lvl="2">
              <a:buFont typeface="Wingdings" panose="05000000000000000000" pitchFamily="2" charset="2"/>
              <a:buChar char="ü"/>
            </a:pPr>
            <a:r>
              <a:rPr lang="cs-CZ" dirty="0">
                <a:cs typeface="Arial" panose="020B0604020202020204" pitchFamily="34" charset="0"/>
              </a:rPr>
              <a:t>FORMU – změnit pouze na hybridní, změna je ale nevratná</a:t>
            </a:r>
          </a:p>
          <a:p>
            <a:pPr marL="914400" lvl="2" indent="0">
              <a:buNone/>
            </a:pPr>
            <a:endParaRPr lang="cs-CZ" dirty="0">
              <a:cs typeface="Arial" panose="020B0604020202020204" pitchFamily="34" charset="0"/>
            </a:endParaRPr>
          </a:p>
          <a:p>
            <a:pPr marL="914400" lvl="2" indent="0">
              <a:buNone/>
            </a:pPr>
            <a:endParaRPr lang="cs-CZ" sz="1800" dirty="0">
              <a:latin typeface="Arial" panose="020B0604020202020204" pitchFamily="34" charset="0"/>
              <a:cs typeface="Arial" panose="020B0604020202020204" pitchFamily="34" charset="0"/>
            </a:endParaRPr>
          </a:p>
          <a:p>
            <a:pPr marL="0" indent="0">
              <a:buNone/>
            </a:pPr>
            <a:endParaRPr lang="en-GB" dirty="0"/>
          </a:p>
        </p:txBody>
      </p:sp>
    </p:spTree>
    <p:extLst>
      <p:ext uri="{BB962C8B-B14F-4D97-AF65-F5344CB8AC3E}">
        <p14:creationId xmlns:p14="http://schemas.microsoft.com/office/powerpoint/2010/main" val="8706501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BDEB21A-C65F-487A-9375-46E7103D96DD}"/>
              </a:ext>
            </a:extLst>
          </p:cNvPr>
          <p:cNvSpPr>
            <a:spLocks noGrp="1"/>
          </p:cNvSpPr>
          <p:nvPr>
            <p:ph type="title"/>
          </p:nvPr>
        </p:nvSpPr>
        <p:spPr>
          <a:xfrm>
            <a:off x="2592925" y="624110"/>
            <a:ext cx="8911687" cy="808450"/>
          </a:xfrm>
        </p:spPr>
        <p:txBody>
          <a:bodyPr>
            <a:normAutofit/>
          </a:bodyPr>
          <a:lstStyle/>
          <a:p>
            <a:r>
              <a:rPr lang="cs-CZ" dirty="0">
                <a:cs typeface="Arial" panose="020B0604020202020204" pitchFamily="34" charset="0"/>
              </a:rPr>
              <a:t>Úprava UJ: Obsah ukládací jednotky </a:t>
            </a:r>
            <a:endParaRPr lang="cs-CZ" dirty="0"/>
          </a:p>
        </p:txBody>
      </p:sp>
      <p:sp>
        <p:nvSpPr>
          <p:cNvPr id="3" name="Zástupný symbol pro obsah 2">
            <a:extLst>
              <a:ext uri="{FF2B5EF4-FFF2-40B4-BE49-F238E27FC236}">
                <a16:creationId xmlns:a16="http://schemas.microsoft.com/office/drawing/2014/main" id="{BB65ACD0-9920-4B3F-AECA-AA04ADA372AB}"/>
              </a:ext>
            </a:extLst>
          </p:cNvPr>
          <p:cNvSpPr>
            <a:spLocks noGrp="1"/>
          </p:cNvSpPr>
          <p:nvPr>
            <p:ph idx="1"/>
          </p:nvPr>
        </p:nvSpPr>
        <p:spPr>
          <a:xfrm>
            <a:off x="2592925" y="1621871"/>
            <a:ext cx="8915400" cy="3777622"/>
          </a:xfrm>
        </p:spPr>
        <p:txBody>
          <a:bodyPr/>
          <a:lstStyle/>
          <a:p>
            <a:pPr>
              <a:buFont typeface="Wingdings" panose="05000000000000000000" pitchFamily="2" charset="2"/>
              <a:buChar char="q"/>
            </a:pPr>
            <a:r>
              <a:rPr lang="cs-CZ" dirty="0">
                <a:cs typeface="Arial" panose="020B0604020202020204" pitchFamily="34" charset="0"/>
              </a:rPr>
              <a:t>Otevřeme si UJ a přepneme na záložku OBSAH UKLÁDACÍ JEDNOTKY.</a:t>
            </a:r>
          </a:p>
          <a:p>
            <a:pPr>
              <a:buFont typeface="Wingdings" panose="05000000000000000000" pitchFamily="2" charset="2"/>
              <a:buChar char="q"/>
            </a:pPr>
            <a:r>
              <a:rPr lang="cs-CZ" dirty="0">
                <a:cs typeface="Arial" panose="020B0604020202020204" pitchFamily="34" charset="0"/>
              </a:rPr>
              <a:t>Na integrovaném panelu klikneme na tlačítko ÚPRAVY</a:t>
            </a:r>
          </a:p>
          <a:p>
            <a:pPr>
              <a:buFont typeface="Wingdings" panose="05000000000000000000" pitchFamily="2" charset="2"/>
              <a:buChar char="q"/>
            </a:pPr>
            <a:r>
              <a:rPr lang="cs-CZ" dirty="0">
                <a:cs typeface="Arial" panose="020B0604020202020204" pitchFamily="34" charset="0"/>
              </a:rPr>
              <a:t>Otevře se nám nabídka úprav pro UJ:</a:t>
            </a:r>
          </a:p>
          <a:p>
            <a:pPr>
              <a:buFont typeface="Wingdings" panose="05000000000000000000" pitchFamily="2" charset="2"/>
              <a:buChar char="q"/>
            </a:pPr>
            <a:endParaRPr lang="cs-CZ" dirty="0">
              <a:latin typeface="Arial" panose="020B0604020202020204" pitchFamily="34" charset="0"/>
              <a:cs typeface="Arial" panose="020B0604020202020204" pitchFamily="34" charset="0"/>
            </a:endParaRPr>
          </a:p>
        </p:txBody>
      </p:sp>
      <p:pic>
        <p:nvPicPr>
          <p:cNvPr id="4" name="Obrázek 3">
            <a:extLst>
              <a:ext uri="{FF2B5EF4-FFF2-40B4-BE49-F238E27FC236}">
                <a16:creationId xmlns:a16="http://schemas.microsoft.com/office/drawing/2014/main" id="{F63223CF-6283-4AC7-8382-91845A3DA8DE}"/>
              </a:ext>
            </a:extLst>
          </p:cNvPr>
          <p:cNvPicPr>
            <a:picLocks noChangeAspect="1"/>
          </p:cNvPicPr>
          <p:nvPr/>
        </p:nvPicPr>
        <p:blipFill rotWithShape="1">
          <a:blip r:embed="rId2"/>
          <a:srcRect t="6767"/>
          <a:stretch/>
        </p:blipFill>
        <p:spPr>
          <a:xfrm>
            <a:off x="3033232" y="3275045"/>
            <a:ext cx="6343650" cy="3063754"/>
          </a:xfrm>
          <a:prstGeom prst="rect">
            <a:avLst/>
          </a:prstGeom>
        </p:spPr>
      </p:pic>
    </p:spTree>
    <p:extLst>
      <p:ext uri="{BB962C8B-B14F-4D97-AF65-F5344CB8AC3E}">
        <p14:creationId xmlns:p14="http://schemas.microsoft.com/office/powerpoint/2010/main" val="23549534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A36DE03-8CA3-42E3-9616-DEF45AAC14B9}"/>
              </a:ext>
            </a:extLst>
          </p:cNvPr>
          <p:cNvSpPr>
            <a:spLocks noGrp="1"/>
          </p:cNvSpPr>
          <p:nvPr>
            <p:ph type="title"/>
          </p:nvPr>
        </p:nvSpPr>
        <p:spPr>
          <a:xfrm>
            <a:off x="2592925" y="624110"/>
            <a:ext cx="8911687" cy="664363"/>
          </a:xfrm>
        </p:spPr>
        <p:txBody>
          <a:bodyPr>
            <a:normAutofit/>
          </a:bodyPr>
          <a:lstStyle/>
          <a:p>
            <a:r>
              <a:rPr lang="cs-CZ" dirty="0">
                <a:cs typeface="Arial" panose="020B0604020202020204" pitchFamily="34" charset="0"/>
              </a:rPr>
              <a:t>Úprava UJ: Vyjmout z UJ</a:t>
            </a:r>
            <a:endParaRPr lang="cs-CZ" dirty="0">
              <a:latin typeface="Arial" panose="020B0604020202020204" pitchFamily="34" charset="0"/>
              <a:cs typeface="Arial" panose="020B0604020202020204" pitchFamily="34" charset="0"/>
            </a:endParaRPr>
          </a:p>
        </p:txBody>
      </p:sp>
      <p:sp>
        <p:nvSpPr>
          <p:cNvPr id="3" name="Zástupný obsah 2">
            <a:extLst>
              <a:ext uri="{FF2B5EF4-FFF2-40B4-BE49-F238E27FC236}">
                <a16:creationId xmlns:a16="http://schemas.microsoft.com/office/drawing/2014/main" id="{212C8C9D-EB87-4180-A928-FABA883D0C8B}"/>
              </a:ext>
            </a:extLst>
          </p:cNvPr>
          <p:cNvSpPr>
            <a:spLocks noGrp="1"/>
          </p:cNvSpPr>
          <p:nvPr>
            <p:ph idx="1"/>
          </p:nvPr>
        </p:nvSpPr>
        <p:spPr>
          <a:xfrm>
            <a:off x="2384163" y="1867313"/>
            <a:ext cx="8915400" cy="4645453"/>
          </a:xfrm>
        </p:spPr>
        <p:txBody>
          <a:bodyPr>
            <a:normAutofit/>
          </a:bodyPr>
          <a:lstStyle/>
          <a:p>
            <a:pPr>
              <a:buFont typeface="Wingdings" panose="05000000000000000000" pitchFamily="2" charset="2"/>
              <a:buChar char="q"/>
            </a:pPr>
            <a:r>
              <a:rPr lang="cs-CZ" dirty="0">
                <a:cs typeface="Arial" panose="020B0604020202020204" pitchFamily="34" charset="0"/>
              </a:rPr>
              <a:t>POSTUP: </a:t>
            </a:r>
          </a:p>
          <a:p>
            <a:pPr lvl="1">
              <a:buFont typeface="Wingdings" panose="05000000000000000000" pitchFamily="2" charset="2"/>
              <a:buChar char="v"/>
            </a:pPr>
            <a:r>
              <a:rPr lang="cs-CZ" dirty="0">
                <a:cs typeface="Arial" panose="020B0604020202020204" pitchFamily="34" charset="0"/>
              </a:rPr>
              <a:t>Na záložce OBSAH UKLÁDACÍ JEDNOTKY vybereme spisy, které chceme vyjmout.</a:t>
            </a:r>
          </a:p>
          <a:p>
            <a:pPr lvl="1">
              <a:buFont typeface="Wingdings" panose="05000000000000000000" pitchFamily="2" charset="2"/>
              <a:buChar char="v"/>
            </a:pPr>
            <a:r>
              <a:rPr lang="cs-CZ" dirty="0">
                <a:cs typeface="Arial" panose="020B0604020202020204" pitchFamily="34" charset="0"/>
              </a:rPr>
              <a:t>Obdobný postup by byl i pro dokumenty,  ale ne v našem případě. Vzhledem k změnám v legislativě se nebudou do spisovny předávat samostatné dokumenty. </a:t>
            </a:r>
          </a:p>
          <a:p>
            <a:pPr lvl="1">
              <a:buFont typeface="Wingdings" panose="05000000000000000000" pitchFamily="2" charset="2"/>
              <a:buChar char="v"/>
            </a:pPr>
            <a:r>
              <a:rPr lang="cs-CZ" dirty="0">
                <a:cs typeface="Arial" panose="020B0604020202020204" pitchFamily="34" charset="0"/>
              </a:rPr>
              <a:t>Můžeme vybrat jeden spis i více spisů najednou.</a:t>
            </a:r>
          </a:p>
          <a:p>
            <a:pPr lvl="1">
              <a:buFont typeface="Wingdings" panose="05000000000000000000" pitchFamily="2" charset="2"/>
              <a:buChar char="v"/>
            </a:pPr>
            <a:r>
              <a:rPr lang="cs-CZ" dirty="0">
                <a:cs typeface="Arial" panose="020B0604020202020204" pitchFamily="34" charset="0"/>
              </a:rPr>
              <a:t>V integrovaném panelu klikneme na tlačítko ÚPRAVY  a vybereme možnost VYJMOUT Z UJ</a:t>
            </a:r>
          </a:p>
          <a:p>
            <a:pPr lvl="1">
              <a:buFont typeface="Wingdings" panose="05000000000000000000" pitchFamily="2" charset="2"/>
              <a:buChar char="v"/>
            </a:pPr>
            <a:r>
              <a:rPr lang="cs-CZ" dirty="0">
                <a:cs typeface="Arial" panose="020B0604020202020204" pitchFamily="34" charset="0"/>
              </a:rPr>
              <a:t>Vyjmuté dokumenty se vrátí do složky UKONČENÉ.</a:t>
            </a:r>
          </a:p>
          <a:p>
            <a:pPr lvl="1">
              <a:buFont typeface="Wingdings" panose="05000000000000000000" pitchFamily="2" charset="2"/>
              <a:buChar char="q"/>
            </a:pPr>
            <a:endParaRPr lang="cs-CZ" dirty="0">
              <a:cs typeface="Arial" panose="020B0604020202020204" pitchFamily="34" charset="0"/>
            </a:endParaRPr>
          </a:p>
          <a:p>
            <a:pPr marL="457200" lvl="1" indent="0">
              <a:buNone/>
            </a:pPr>
            <a:r>
              <a:rPr lang="cs-CZ" dirty="0">
                <a:solidFill>
                  <a:srgbClr val="FF0000"/>
                </a:solidFill>
                <a:cs typeface="Arial" panose="020B0604020202020204" pitchFamily="34" charset="0"/>
              </a:rPr>
              <a:t>Pozn.: </a:t>
            </a:r>
            <a:r>
              <a:rPr lang="cs-CZ" dirty="0">
                <a:solidFill>
                  <a:schemeClr val="tx1"/>
                </a:solidFill>
                <a:cs typeface="Arial" panose="020B0604020202020204" pitchFamily="34" charset="0"/>
              </a:rPr>
              <a:t>Vyjmutí dokumentů/spisů z UJ nefunguje jako vyjmutí dokumentů/spisů ze spisu. Tzn. na záložce OBSAH UKLÁDACÍ JEDNOTKY nezůstanou dokumenty/spisy zašedlé a vazba mezi UJ a vyjmutými dokumenty/spisy zmizí. </a:t>
            </a:r>
          </a:p>
          <a:p>
            <a:pPr lvl="1">
              <a:buFont typeface="Wingdings" panose="05000000000000000000" pitchFamily="2" charset="2"/>
              <a:buChar char="q"/>
            </a:pPr>
            <a:endParaRPr lang="cs-CZ" dirty="0">
              <a:latin typeface="Arial" panose="020B0604020202020204" pitchFamily="34" charset="0"/>
              <a:cs typeface="Arial" panose="020B0604020202020204" pitchFamily="34" charset="0"/>
            </a:endParaRPr>
          </a:p>
          <a:p>
            <a:pPr marL="0" indent="0">
              <a:buNone/>
            </a:pPr>
            <a:endParaRPr lang="cs-CZ"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62868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AB690193-21F6-4B33-9898-1AE487ABD333}"/>
              </a:ext>
            </a:extLst>
          </p:cNvPr>
          <p:cNvSpPr>
            <a:spLocks noGrp="1"/>
          </p:cNvSpPr>
          <p:nvPr>
            <p:ph type="title"/>
          </p:nvPr>
        </p:nvSpPr>
        <p:spPr>
          <a:xfrm>
            <a:off x="2592925" y="624110"/>
            <a:ext cx="8911687" cy="785240"/>
          </a:xfrm>
        </p:spPr>
        <p:txBody>
          <a:bodyPr/>
          <a:lstStyle/>
          <a:p>
            <a:r>
              <a:rPr lang="cs-CZ" dirty="0">
                <a:cs typeface="Arial" panose="020B0604020202020204" pitchFamily="34" charset="0"/>
              </a:rPr>
              <a:t>Úprava UJ: Vyjmout z UJ</a:t>
            </a:r>
            <a:endParaRPr lang="cs-CZ" dirty="0"/>
          </a:p>
        </p:txBody>
      </p:sp>
      <p:pic>
        <p:nvPicPr>
          <p:cNvPr id="4" name="Obrázek 3">
            <a:extLst>
              <a:ext uri="{FF2B5EF4-FFF2-40B4-BE49-F238E27FC236}">
                <a16:creationId xmlns:a16="http://schemas.microsoft.com/office/drawing/2014/main" id="{25A8BE0D-4958-4B31-8844-4D1ACD9AAA2C}"/>
              </a:ext>
            </a:extLst>
          </p:cNvPr>
          <p:cNvPicPr>
            <a:picLocks noChangeAspect="1"/>
          </p:cNvPicPr>
          <p:nvPr/>
        </p:nvPicPr>
        <p:blipFill rotWithShape="1">
          <a:blip r:embed="rId2"/>
          <a:srcRect r="24820"/>
          <a:stretch/>
        </p:blipFill>
        <p:spPr>
          <a:xfrm>
            <a:off x="2452165" y="2156078"/>
            <a:ext cx="8401365" cy="4243881"/>
          </a:xfrm>
          <a:prstGeom prst="rect">
            <a:avLst/>
          </a:prstGeom>
        </p:spPr>
      </p:pic>
    </p:spTree>
    <p:extLst>
      <p:ext uri="{BB962C8B-B14F-4D97-AF65-F5344CB8AC3E}">
        <p14:creationId xmlns:p14="http://schemas.microsoft.com/office/powerpoint/2010/main" val="37135180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A36DE03-8CA3-42E3-9616-DEF45AAC14B9}"/>
              </a:ext>
            </a:extLst>
          </p:cNvPr>
          <p:cNvSpPr>
            <a:spLocks noGrp="1"/>
          </p:cNvSpPr>
          <p:nvPr>
            <p:ph type="title"/>
          </p:nvPr>
        </p:nvSpPr>
        <p:spPr>
          <a:xfrm>
            <a:off x="2592925" y="624110"/>
            <a:ext cx="8911687" cy="664363"/>
          </a:xfrm>
        </p:spPr>
        <p:txBody>
          <a:bodyPr>
            <a:normAutofit/>
          </a:bodyPr>
          <a:lstStyle/>
          <a:p>
            <a:r>
              <a:rPr lang="cs-CZ" dirty="0">
                <a:cs typeface="Arial" panose="020B0604020202020204" pitchFamily="34" charset="0"/>
              </a:rPr>
              <a:t>Úprava UJ: Přeřazení z UJ do jiné</a:t>
            </a:r>
            <a:endParaRPr lang="cs-CZ" dirty="0">
              <a:latin typeface="Arial" panose="020B0604020202020204" pitchFamily="34" charset="0"/>
              <a:cs typeface="Arial" panose="020B0604020202020204" pitchFamily="34" charset="0"/>
            </a:endParaRPr>
          </a:p>
        </p:txBody>
      </p:sp>
      <p:sp>
        <p:nvSpPr>
          <p:cNvPr id="3" name="Zástupný obsah 2">
            <a:extLst>
              <a:ext uri="{FF2B5EF4-FFF2-40B4-BE49-F238E27FC236}">
                <a16:creationId xmlns:a16="http://schemas.microsoft.com/office/drawing/2014/main" id="{212C8C9D-EB87-4180-A928-FABA883D0C8B}"/>
              </a:ext>
            </a:extLst>
          </p:cNvPr>
          <p:cNvSpPr>
            <a:spLocks noGrp="1"/>
          </p:cNvSpPr>
          <p:nvPr>
            <p:ph idx="1"/>
          </p:nvPr>
        </p:nvSpPr>
        <p:spPr>
          <a:xfrm>
            <a:off x="2592925" y="2269984"/>
            <a:ext cx="8915400" cy="2822133"/>
          </a:xfrm>
        </p:spPr>
        <p:txBody>
          <a:bodyPr>
            <a:normAutofit/>
          </a:bodyPr>
          <a:lstStyle/>
          <a:p>
            <a:pPr>
              <a:buFont typeface="Wingdings" panose="05000000000000000000" pitchFamily="2" charset="2"/>
              <a:buChar char="q"/>
            </a:pPr>
            <a:r>
              <a:rPr lang="cs-CZ" dirty="0">
                <a:cs typeface="Arial" panose="020B0604020202020204" pitchFamily="34" charset="0"/>
              </a:rPr>
              <a:t>POSTUP:</a:t>
            </a:r>
          </a:p>
          <a:p>
            <a:pPr lvl="1">
              <a:buFont typeface="Wingdings" panose="05000000000000000000" pitchFamily="2" charset="2"/>
              <a:buChar char="q"/>
            </a:pPr>
            <a:r>
              <a:rPr lang="cs-CZ" dirty="0">
                <a:cs typeface="Arial" panose="020B0604020202020204" pitchFamily="34" charset="0"/>
              </a:rPr>
              <a:t>Na záložce OBSAH UKLÁDACÍ JEDNOTKY vybereme spisy, které chceme přeřadit.</a:t>
            </a:r>
          </a:p>
          <a:p>
            <a:pPr lvl="1">
              <a:buFont typeface="Wingdings" panose="05000000000000000000" pitchFamily="2" charset="2"/>
              <a:buChar char="q"/>
            </a:pPr>
            <a:r>
              <a:rPr lang="cs-CZ" dirty="0">
                <a:cs typeface="Arial" panose="020B0604020202020204" pitchFamily="34" charset="0"/>
              </a:rPr>
              <a:t>Můžeme vybrat jeden spis, i více spisů najednou.</a:t>
            </a:r>
          </a:p>
          <a:p>
            <a:pPr lvl="1">
              <a:buFont typeface="Wingdings" panose="05000000000000000000" pitchFamily="2" charset="2"/>
              <a:buChar char="q"/>
            </a:pPr>
            <a:r>
              <a:rPr lang="cs-CZ" dirty="0">
                <a:cs typeface="Arial" panose="020B0604020202020204" pitchFamily="34" charset="0"/>
              </a:rPr>
              <a:t>V integrovaném panelu klikneme na tlačítko ÚPRAVY  a vybereme možnost PŘEŘADIT DO UJ</a:t>
            </a:r>
          </a:p>
          <a:p>
            <a:pPr marL="0" indent="0">
              <a:buNone/>
            </a:pPr>
            <a:endParaRPr lang="cs-CZ"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4987050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968C525-6A82-4E3C-BEAC-28DDED949570}"/>
              </a:ext>
            </a:extLst>
          </p:cNvPr>
          <p:cNvSpPr>
            <a:spLocks noGrp="1"/>
          </p:cNvSpPr>
          <p:nvPr>
            <p:ph type="title"/>
          </p:nvPr>
        </p:nvSpPr>
        <p:spPr>
          <a:xfrm>
            <a:off x="2592925" y="624110"/>
            <a:ext cx="8911687" cy="911075"/>
          </a:xfrm>
        </p:spPr>
        <p:txBody>
          <a:bodyPr>
            <a:normAutofit/>
          </a:bodyPr>
          <a:lstStyle/>
          <a:p>
            <a:r>
              <a:rPr lang="cs-CZ" dirty="0">
                <a:cs typeface="Arial" panose="020B0604020202020204" pitchFamily="34" charset="0"/>
              </a:rPr>
              <a:t>Úprava UJ: Přeřazení z UJ do jiné</a:t>
            </a:r>
            <a:endParaRPr lang="cs-CZ" dirty="0"/>
          </a:p>
        </p:txBody>
      </p:sp>
      <p:pic>
        <p:nvPicPr>
          <p:cNvPr id="4" name="Obrázek 3">
            <a:extLst>
              <a:ext uri="{FF2B5EF4-FFF2-40B4-BE49-F238E27FC236}">
                <a16:creationId xmlns:a16="http://schemas.microsoft.com/office/drawing/2014/main" id="{F58F2271-F9B3-4FF1-ACE4-E63D573E4A27}"/>
              </a:ext>
            </a:extLst>
          </p:cNvPr>
          <p:cNvPicPr>
            <a:picLocks noChangeAspect="1"/>
          </p:cNvPicPr>
          <p:nvPr/>
        </p:nvPicPr>
        <p:blipFill>
          <a:blip r:embed="rId2"/>
          <a:stretch>
            <a:fillRect/>
          </a:stretch>
        </p:blipFill>
        <p:spPr>
          <a:xfrm>
            <a:off x="1855806" y="1352930"/>
            <a:ext cx="9122358" cy="5327788"/>
          </a:xfrm>
          <a:prstGeom prst="rect">
            <a:avLst/>
          </a:prstGeom>
        </p:spPr>
      </p:pic>
    </p:spTree>
    <p:extLst>
      <p:ext uri="{BB962C8B-B14F-4D97-AF65-F5344CB8AC3E}">
        <p14:creationId xmlns:p14="http://schemas.microsoft.com/office/powerpoint/2010/main" val="109524208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D01FC78C-98E3-4069-AE56-C3E921DE347F}"/>
              </a:ext>
            </a:extLst>
          </p:cNvPr>
          <p:cNvSpPr>
            <a:spLocks noGrp="1"/>
          </p:cNvSpPr>
          <p:nvPr>
            <p:ph type="title"/>
          </p:nvPr>
        </p:nvSpPr>
        <p:spPr>
          <a:xfrm>
            <a:off x="2592925" y="624110"/>
            <a:ext cx="8911687" cy="818796"/>
          </a:xfrm>
        </p:spPr>
        <p:txBody>
          <a:bodyPr/>
          <a:lstStyle/>
          <a:p>
            <a:r>
              <a:rPr lang="cs-CZ" dirty="0">
                <a:cs typeface="Arial" panose="020B0604020202020204" pitchFamily="34" charset="0"/>
              </a:rPr>
              <a:t>Zrušení UJ</a:t>
            </a:r>
            <a:endParaRPr lang="cs-CZ" dirty="0"/>
          </a:p>
        </p:txBody>
      </p:sp>
      <p:sp>
        <p:nvSpPr>
          <p:cNvPr id="3" name="Zástupný symbol pro obsah 2">
            <a:extLst>
              <a:ext uri="{FF2B5EF4-FFF2-40B4-BE49-F238E27FC236}">
                <a16:creationId xmlns:a16="http://schemas.microsoft.com/office/drawing/2014/main" id="{B750FC35-F90B-47D6-A946-C686BE20CCE1}"/>
              </a:ext>
            </a:extLst>
          </p:cNvPr>
          <p:cNvSpPr>
            <a:spLocks noGrp="1"/>
          </p:cNvSpPr>
          <p:nvPr>
            <p:ph idx="1"/>
          </p:nvPr>
        </p:nvSpPr>
        <p:spPr>
          <a:xfrm>
            <a:off x="2329153" y="2041849"/>
            <a:ext cx="8915400" cy="2634143"/>
          </a:xfrm>
        </p:spPr>
        <p:txBody>
          <a:bodyPr/>
          <a:lstStyle/>
          <a:p>
            <a:pPr>
              <a:buFont typeface="Wingdings" panose="05000000000000000000" pitchFamily="2" charset="2"/>
              <a:buChar char="q"/>
            </a:pPr>
            <a:r>
              <a:rPr lang="cs-CZ" dirty="0">
                <a:latin typeface="Arial" panose="020B0604020202020204" pitchFamily="34" charset="0"/>
                <a:cs typeface="Arial" panose="020B0604020202020204" pitchFamily="34" charset="0"/>
              </a:rPr>
              <a:t>POSTUP:</a:t>
            </a:r>
          </a:p>
          <a:p>
            <a:pPr lvl="1">
              <a:buFont typeface="Wingdings" panose="05000000000000000000" pitchFamily="2" charset="2"/>
              <a:buChar char="v"/>
            </a:pPr>
            <a:r>
              <a:rPr lang="cs-CZ" dirty="0">
                <a:cs typeface="Arial" panose="020B0604020202020204" pitchFamily="34" charset="0"/>
              </a:rPr>
              <a:t>Vybereme složku REFERENT – UKONČENÉ.</a:t>
            </a:r>
          </a:p>
          <a:p>
            <a:pPr lvl="1">
              <a:buFont typeface="Wingdings" panose="05000000000000000000" pitchFamily="2" charset="2"/>
              <a:buChar char="v"/>
            </a:pPr>
            <a:r>
              <a:rPr lang="cs-CZ" dirty="0">
                <a:cs typeface="Arial" panose="020B0604020202020204" pitchFamily="34" charset="0"/>
              </a:rPr>
              <a:t>Vybereme UJ, kterou chceme zrušit.</a:t>
            </a:r>
          </a:p>
          <a:p>
            <a:pPr lvl="1">
              <a:buFont typeface="Wingdings" panose="05000000000000000000" pitchFamily="2" charset="2"/>
              <a:buChar char="v"/>
            </a:pPr>
            <a:r>
              <a:rPr lang="cs-CZ" dirty="0">
                <a:cs typeface="Arial" panose="020B0604020202020204" pitchFamily="34" charset="0"/>
              </a:rPr>
              <a:t>Vybraná UJ musí být prázdná, nesmí obsahovat žádné spisy.</a:t>
            </a:r>
          </a:p>
          <a:p>
            <a:pPr lvl="1">
              <a:buFont typeface="Wingdings" panose="05000000000000000000" pitchFamily="2" charset="2"/>
              <a:buChar char="v"/>
            </a:pPr>
            <a:r>
              <a:rPr lang="cs-CZ" dirty="0">
                <a:cs typeface="Arial" panose="020B0604020202020204" pitchFamily="34" charset="0"/>
              </a:rPr>
              <a:t>Pokud UJ obsahuje spisy, musíme je vyjmout. </a:t>
            </a:r>
          </a:p>
          <a:p>
            <a:pPr lvl="1">
              <a:buFont typeface="Wingdings" panose="05000000000000000000" pitchFamily="2" charset="2"/>
              <a:buChar char="v"/>
            </a:pPr>
            <a:r>
              <a:rPr lang="cs-CZ" dirty="0">
                <a:cs typeface="Arial" panose="020B0604020202020204" pitchFamily="34" charset="0"/>
              </a:rPr>
              <a:t>Klikneme na tlačítko ÚPRAVY v horním menu.</a:t>
            </a:r>
          </a:p>
          <a:p>
            <a:pPr lvl="1">
              <a:buFont typeface="Wingdings" panose="05000000000000000000" pitchFamily="2" charset="2"/>
              <a:buChar char="v"/>
            </a:pPr>
            <a:r>
              <a:rPr lang="cs-CZ" dirty="0">
                <a:cs typeface="Arial" panose="020B0604020202020204" pitchFamily="34" charset="0"/>
              </a:rPr>
              <a:t>Vybereme možnost ZRUŠIT VYBRANÉ UKLÁDACÍ JEDNOTKY</a:t>
            </a:r>
            <a:endParaRPr lang="en-GB" dirty="0">
              <a:cs typeface="Arial" panose="020B0604020202020204" pitchFamily="34" charset="0"/>
            </a:endParaRPr>
          </a:p>
          <a:p>
            <a:pPr>
              <a:buFont typeface="Wingdings" panose="05000000000000000000" pitchFamily="2" charset="2"/>
              <a:buChar char="v"/>
            </a:pPr>
            <a:endParaRPr lang="cs-CZ" dirty="0"/>
          </a:p>
        </p:txBody>
      </p:sp>
    </p:spTree>
    <p:extLst>
      <p:ext uri="{BB962C8B-B14F-4D97-AF65-F5344CB8AC3E}">
        <p14:creationId xmlns:p14="http://schemas.microsoft.com/office/powerpoint/2010/main" val="31033844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06D3814-3DE0-40F3-9F68-14242BACC140}"/>
              </a:ext>
            </a:extLst>
          </p:cNvPr>
          <p:cNvSpPr>
            <a:spLocks noGrp="1"/>
          </p:cNvSpPr>
          <p:nvPr>
            <p:ph type="title"/>
          </p:nvPr>
        </p:nvSpPr>
        <p:spPr>
          <a:xfrm>
            <a:off x="2592925" y="624110"/>
            <a:ext cx="8911687" cy="835574"/>
          </a:xfrm>
        </p:spPr>
        <p:txBody>
          <a:bodyPr/>
          <a:lstStyle/>
          <a:p>
            <a:r>
              <a:rPr lang="cs-CZ" dirty="0">
                <a:cs typeface="Arial" panose="020B0604020202020204" pitchFamily="34" charset="0"/>
              </a:rPr>
              <a:t>Zrušení UJ</a:t>
            </a:r>
            <a:endParaRPr lang="cs-CZ" dirty="0"/>
          </a:p>
        </p:txBody>
      </p:sp>
      <p:pic>
        <p:nvPicPr>
          <p:cNvPr id="5" name="Obrázek 4">
            <a:extLst>
              <a:ext uri="{FF2B5EF4-FFF2-40B4-BE49-F238E27FC236}">
                <a16:creationId xmlns:a16="http://schemas.microsoft.com/office/drawing/2014/main" id="{6A1A7D47-95CB-425A-A0F0-E2D992394E5F}"/>
              </a:ext>
            </a:extLst>
          </p:cNvPr>
          <p:cNvPicPr>
            <a:picLocks noChangeAspect="1"/>
          </p:cNvPicPr>
          <p:nvPr/>
        </p:nvPicPr>
        <p:blipFill>
          <a:blip r:embed="rId2"/>
          <a:stretch>
            <a:fillRect/>
          </a:stretch>
        </p:blipFill>
        <p:spPr>
          <a:xfrm>
            <a:off x="1426129" y="1609629"/>
            <a:ext cx="9988779" cy="4729083"/>
          </a:xfrm>
          <a:prstGeom prst="rect">
            <a:avLst/>
          </a:prstGeom>
        </p:spPr>
      </p:pic>
    </p:spTree>
    <p:extLst>
      <p:ext uri="{BB962C8B-B14F-4D97-AF65-F5344CB8AC3E}">
        <p14:creationId xmlns:p14="http://schemas.microsoft.com/office/powerpoint/2010/main" val="368363264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93BBF-0D34-4CEC-B60B-75E51A704E3F}"/>
              </a:ext>
            </a:extLst>
          </p:cNvPr>
          <p:cNvSpPr>
            <a:spLocks noGrp="1"/>
          </p:cNvSpPr>
          <p:nvPr>
            <p:ph type="title"/>
          </p:nvPr>
        </p:nvSpPr>
        <p:spPr>
          <a:xfrm>
            <a:off x="2140862" y="3428999"/>
            <a:ext cx="8911687" cy="1962807"/>
          </a:xfrm>
        </p:spPr>
        <p:txBody>
          <a:bodyPr>
            <a:normAutofit/>
          </a:bodyPr>
          <a:lstStyle/>
          <a:p>
            <a:pPr algn="ctr"/>
            <a:r>
              <a:rPr lang="cs-CZ" sz="5400" b="1" dirty="0">
                <a:solidFill>
                  <a:schemeClr val="accent1">
                    <a:lumMod val="75000"/>
                  </a:schemeClr>
                </a:solidFill>
                <a:latin typeface="Arial" panose="020B0604020202020204" pitchFamily="34" charset="0"/>
                <a:cs typeface="Arial" panose="020B0604020202020204" pitchFamily="34" charset="0"/>
              </a:rPr>
              <a:t>5. PŘEDÁNÍ UJ </a:t>
            </a:r>
            <a:br>
              <a:rPr lang="cs-CZ" sz="5400" b="1" dirty="0">
                <a:solidFill>
                  <a:schemeClr val="accent1">
                    <a:lumMod val="75000"/>
                  </a:schemeClr>
                </a:solidFill>
                <a:latin typeface="Arial" panose="020B0604020202020204" pitchFamily="34" charset="0"/>
                <a:cs typeface="Arial" panose="020B0604020202020204" pitchFamily="34" charset="0"/>
              </a:rPr>
            </a:br>
            <a:r>
              <a:rPr lang="cs-CZ" sz="5400" b="1" dirty="0">
                <a:solidFill>
                  <a:schemeClr val="accent1">
                    <a:lumMod val="75000"/>
                  </a:schemeClr>
                </a:solidFill>
                <a:latin typeface="Arial" panose="020B0604020202020204" pitchFamily="34" charset="0"/>
                <a:cs typeface="Arial" panose="020B0604020202020204" pitchFamily="34" charset="0"/>
              </a:rPr>
              <a:t>DO SPISOVNY</a:t>
            </a:r>
            <a:endParaRPr lang="en-GB" sz="54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74082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9F9F6B5-E8B0-4D32-9664-2C1656AD4BE0}"/>
              </a:ext>
            </a:extLst>
          </p:cNvPr>
          <p:cNvSpPr>
            <a:spLocks noGrp="1"/>
          </p:cNvSpPr>
          <p:nvPr>
            <p:ph type="title"/>
          </p:nvPr>
        </p:nvSpPr>
        <p:spPr/>
        <p:txBody>
          <a:bodyPr/>
          <a:lstStyle/>
          <a:p>
            <a:r>
              <a:rPr lang="cs-CZ" dirty="0"/>
              <a:t>Centrální spisovna ZČU</a:t>
            </a:r>
          </a:p>
        </p:txBody>
      </p:sp>
      <p:sp>
        <p:nvSpPr>
          <p:cNvPr id="3" name="Zástupný symbol pro obsah 2">
            <a:extLst>
              <a:ext uri="{FF2B5EF4-FFF2-40B4-BE49-F238E27FC236}">
                <a16:creationId xmlns:a16="http://schemas.microsoft.com/office/drawing/2014/main" id="{FEA6898B-4BA3-4FCE-9D4A-6E7A172ED97B}"/>
              </a:ext>
            </a:extLst>
          </p:cNvPr>
          <p:cNvSpPr>
            <a:spLocks noGrp="1"/>
          </p:cNvSpPr>
          <p:nvPr>
            <p:ph idx="1"/>
          </p:nvPr>
        </p:nvSpPr>
        <p:spPr/>
        <p:txBody>
          <a:bodyPr/>
          <a:lstStyle/>
          <a:p>
            <a:pPr>
              <a:buFont typeface="Wingdings" panose="05000000000000000000" pitchFamily="2" charset="2"/>
              <a:buChar char="q"/>
            </a:pPr>
            <a:r>
              <a:rPr lang="cs-CZ" dirty="0"/>
              <a:t>Spadá pod PS</a:t>
            </a:r>
          </a:p>
          <a:p>
            <a:pPr>
              <a:buFont typeface="Wingdings" panose="05000000000000000000" pitchFamily="2" charset="2"/>
              <a:buChar char="q"/>
            </a:pPr>
            <a:r>
              <a:rPr lang="cs-CZ" dirty="0"/>
              <a:t>Kancelář: UB015</a:t>
            </a:r>
          </a:p>
          <a:p>
            <a:pPr>
              <a:buFont typeface="Wingdings" panose="05000000000000000000" pitchFamily="2" charset="2"/>
              <a:buChar char="q"/>
            </a:pPr>
            <a:r>
              <a:rPr lang="cs-CZ" dirty="0"/>
              <a:t>Kontaktní osoby:</a:t>
            </a:r>
          </a:p>
          <a:p>
            <a:pPr lvl="1">
              <a:buFont typeface="Wingdings" panose="05000000000000000000" pitchFamily="2" charset="2"/>
              <a:buChar char="v"/>
            </a:pPr>
            <a:r>
              <a:rPr lang="cs-CZ" dirty="0"/>
              <a:t>Olga </a:t>
            </a:r>
            <a:r>
              <a:rPr lang="cs-CZ" dirty="0" err="1"/>
              <a:t>Puferová</a:t>
            </a:r>
            <a:r>
              <a:rPr lang="cs-CZ" dirty="0"/>
              <a:t>: email </a:t>
            </a:r>
            <a:r>
              <a:rPr lang="cs-CZ" dirty="0">
                <a:hlinkClick r:id="rId2"/>
              </a:rPr>
              <a:t>puferova@ps.zcu.cz</a:t>
            </a:r>
            <a:endParaRPr lang="cs-CZ" dirty="0"/>
          </a:p>
          <a:p>
            <a:pPr marL="457200" lvl="1" indent="0">
              <a:buNone/>
            </a:pPr>
            <a:r>
              <a:rPr lang="cs-CZ" dirty="0"/>
              <a:t>                                 tel: 1208</a:t>
            </a:r>
          </a:p>
          <a:p>
            <a:pPr marL="457200" lvl="1" indent="0">
              <a:buNone/>
            </a:pPr>
            <a:endParaRPr lang="cs-CZ" dirty="0"/>
          </a:p>
          <a:p>
            <a:pPr lvl="1">
              <a:buFont typeface="Wingdings" panose="05000000000000000000" pitchFamily="2" charset="2"/>
              <a:buChar char="v"/>
            </a:pPr>
            <a:r>
              <a:rPr lang="cs-CZ" dirty="0"/>
              <a:t>Sylva </a:t>
            </a:r>
            <a:r>
              <a:rPr lang="cs-CZ" dirty="0" err="1"/>
              <a:t>Spitzbartová</a:t>
            </a:r>
            <a:r>
              <a:rPr lang="cs-CZ" dirty="0"/>
              <a:t>: email </a:t>
            </a:r>
            <a:r>
              <a:rPr lang="cs-CZ" err="1">
                <a:hlinkClick r:id="rId3"/>
              </a:rPr>
              <a:t>sylva</a:t>
            </a:r>
            <a:r>
              <a:rPr lang="cs-CZ">
                <a:hlinkClick r:id="rId3"/>
              </a:rPr>
              <a:t>@ps.</a:t>
            </a:r>
            <a:r>
              <a:rPr lang="cs-CZ" dirty="0">
                <a:hlinkClick r:id="rId3"/>
              </a:rPr>
              <a:t>zcu.cz</a:t>
            </a:r>
            <a:endParaRPr lang="cs-CZ" dirty="0"/>
          </a:p>
          <a:p>
            <a:pPr marL="457200" lvl="1" indent="0">
              <a:buNone/>
            </a:pPr>
            <a:r>
              <a:rPr lang="cs-CZ" dirty="0"/>
              <a:t>                                       tel: 1216</a:t>
            </a:r>
          </a:p>
          <a:p>
            <a:pPr lvl="1">
              <a:buFont typeface="Wingdings" panose="05000000000000000000" pitchFamily="2" charset="2"/>
              <a:buChar char="v"/>
            </a:pPr>
            <a:endParaRPr lang="cs-CZ" dirty="0"/>
          </a:p>
        </p:txBody>
      </p:sp>
    </p:spTree>
    <p:extLst>
      <p:ext uri="{BB962C8B-B14F-4D97-AF65-F5344CB8AC3E}">
        <p14:creationId xmlns:p14="http://schemas.microsoft.com/office/powerpoint/2010/main" val="22044078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2BAA904A-8FD5-41F2-BA3D-1DA766AFF396}"/>
              </a:ext>
            </a:extLst>
          </p:cNvPr>
          <p:cNvSpPr>
            <a:spLocks noGrp="1"/>
          </p:cNvSpPr>
          <p:nvPr>
            <p:ph type="title"/>
          </p:nvPr>
        </p:nvSpPr>
        <p:spPr/>
        <p:txBody>
          <a:bodyPr/>
          <a:lstStyle/>
          <a:p>
            <a:r>
              <a:rPr lang="cs-CZ" dirty="0"/>
              <a:t>Harmonogram</a:t>
            </a:r>
          </a:p>
        </p:txBody>
      </p:sp>
      <p:pic>
        <p:nvPicPr>
          <p:cNvPr id="4" name="Obrázek 3">
            <a:extLst>
              <a:ext uri="{FF2B5EF4-FFF2-40B4-BE49-F238E27FC236}">
                <a16:creationId xmlns:a16="http://schemas.microsoft.com/office/drawing/2014/main" id="{BA588098-B1AF-4E47-9171-959B2C81119D}"/>
              </a:ext>
            </a:extLst>
          </p:cNvPr>
          <p:cNvPicPr>
            <a:picLocks noChangeAspect="1"/>
          </p:cNvPicPr>
          <p:nvPr/>
        </p:nvPicPr>
        <p:blipFill>
          <a:blip r:embed="rId2"/>
          <a:stretch>
            <a:fillRect/>
          </a:stretch>
        </p:blipFill>
        <p:spPr>
          <a:xfrm>
            <a:off x="1630881" y="1566041"/>
            <a:ext cx="9657701" cy="4971899"/>
          </a:xfrm>
          <a:prstGeom prst="rect">
            <a:avLst/>
          </a:prstGeom>
        </p:spPr>
      </p:pic>
    </p:spTree>
    <p:extLst>
      <p:ext uri="{BB962C8B-B14F-4D97-AF65-F5344CB8AC3E}">
        <p14:creationId xmlns:p14="http://schemas.microsoft.com/office/powerpoint/2010/main" val="22166373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D885CD9-56CA-420E-938C-3B7BD696254F}"/>
              </a:ext>
            </a:extLst>
          </p:cNvPr>
          <p:cNvSpPr>
            <a:spLocks noGrp="1"/>
          </p:cNvSpPr>
          <p:nvPr>
            <p:ph type="title"/>
          </p:nvPr>
        </p:nvSpPr>
        <p:spPr/>
        <p:txBody>
          <a:bodyPr/>
          <a:lstStyle/>
          <a:p>
            <a:r>
              <a:rPr lang="cs-CZ" dirty="0"/>
              <a:t>Popis procesu předávání UJ </a:t>
            </a:r>
          </a:p>
        </p:txBody>
      </p:sp>
      <p:sp>
        <p:nvSpPr>
          <p:cNvPr id="3" name="Zástupný symbol pro obsah 2">
            <a:extLst>
              <a:ext uri="{FF2B5EF4-FFF2-40B4-BE49-F238E27FC236}">
                <a16:creationId xmlns:a16="http://schemas.microsoft.com/office/drawing/2014/main" id="{1CCDFBC6-5B6C-4017-814A-E06C9840B10C}"/>
              </a:ext>
            </a:extLst>
          </p:cNvPr>
          <p:cNvSpPr>
            <a:spLocks noGrp="1"/>
          </p:cNvSpPr>
          <p:nvPr>
            <p:ph idx="1"/>
          </p:nvPr>
        </p:nvSpPr>
        <p:spPr/>
        <p:txBody>
          <a:bodyPr/>
          <a:lstStyle/>
          <a:p>
            <a:pPr>
              <a:buFont typeface="Wingdings" panose="05000000000000000000" pitchFamily="2" charset="2"/>
              <a:buChar char="q"/>
            </a:pPr>
            <a:r>
              <a:rPr lang="cs-CZ" dirty="0"/>
              <a:t>Připravené a zkompletované UJ můžeme předat do spisovny</a:t>
            </a:r>
          </a:p>
          <a:p>
            <a:pPr>
              <a:buFont typeface="Wingdings" panose="05000000000000000000" pitchFamily="2" charset="2"/>
              <a:buChar char="q"/>
            </a:pPr>
            <a:r>
              <a:rPr lang="cs-CZ" dirty="0"/>
              <a:t>Postup:</a:t>
            </a:r>
          </a:p>
          <a:p>
            <a:pPr lvl="1">
              <a:buFont typeface="Wingdings" panose="05000000000000000000" pitchFamily="2" charset="2"/>
              <a:buChar char="v"/>
            </a:pPr>
            <a:r>
              <a:rPr lang="cs-CZ" dirty="0"/>
              <a:t>Podle harmonogramu nebo po domluvě se Spisovnou připravíte UJ na odvoz do Spisovny.</a:t>
            </a:r>
          </a:p>
          <a:p>
            <a:pPr lvl="1">
              <a:buFont typeface="Wingdings" panose="05000000000000000000" pitchFamily="2" charset="2"/>
              <a:buChar char="v"/>
            </a:pPr>
            <a:r>
              <a:rPr lang="cs-CZ" dirty="0"/>
              <a:t>UJ předáte v E-spis do Spisovny</a:t>
            </a:r>
          </a:p>
          <a:p>
            <a:pPr lvl="1">
              <a:buFont typeface="Wingdings" panose="05000000000000000000" pitchFamily="2" charset="2"/>
              <a:buChar char="v"/>
            </a:pPr>
            <a:r>
              <a:rPr lang="cs-CZ" dirty="0"/>
              <a:t>Dopravíte UJ do Spisovny</a:t>
            </a:r>
          </a:p>
          <a:p>
            <a:pPr lvl="1">
              <a:buFont typeface="Wingdings" panose="05000000000000000000" pitchFamily="2" charset="2"/>
              <a:buChar char="v"/>
            </a:pPr>
            <a:r>
              <a:rPr lang="cs-CZ" dirty="0"/>
              <a:t>Zaměstnanci Spisovny  provedou kontrolu obsahu UJ a až poté převezmou UJ i v E-spis.</a:t>
            </a:r>
          </a:p>
          <a:p>
            <a:pPr lvl="1">
              <a:buFont typeface="Wingdings" panose="05000000000000000000" pitchFamily="2" charset="2"/>
              <a:buChar char="v"/>
            </a:pPr>
            <a:r>
              <a:rPr lang="cs-CZ" dirty="0"/>
              <a:t>Pozor: Spisovna vám může UJ vrátit, pokud  objekty v ní nebudou splňovat povinné požadavky.</a:t>
            </a:r>
          </a:p>
        </p:txBody>
      </p:sp>
    </p:spTree>
    <p:extLst>
      <p:ext uri="{BB962C8B-B14F-4D97-AF65-F5344CB8AC3E}">
        <p14:creationId xmlns:p14="http://schemas.microsoft.com/office/powerpoint/2010/main" val="27346177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5123DCA-CF70-4340-93E2-D223ED246B06}"/>
              </a:ext>
            </a:extLst>
          </p:cNvPr>
          <p:cNvSpPr>
            <a:spLocks noGrp="1"/>
          </p:cNvSpPr>
          <p:nvPr>
            <p:ph type="title"/>
          </p:nvPr>
        </p:nvSpPr>
        <p:spPr/>
        <p:txBody>
          <a:bodyPr/>
          <a:lstStyle/>
          <a:p>
            <a:r>
              <a:rPr lang="cs-CZ" dirty="0">
                <a:cs typeface="Arial" panose="020B0604020202020204" pitchFamily="34" charset="0"/>
              </a:rPr>
              <a:t>Předání UJ za OJ do spisovny</a:t>
            </a:r>
            <a:endParaRPr lang="cs-CZ" dirty="0"/>
          </a:p>
        </p:txBody>
      </p:sp>
      <p:sp>
        <p:nvSpPr>
          <p:cNvPr id="3" name="Zástupný symbol pro obsah 2">
            <a:extLst>
              <a:ext uri="{FF2B5EF4-FFF2-40B4-BE49-F238E27FC236}">
                <a16:creationId xmlns:a16="http://schemas.microsoft.com/office/drawing/2014/main" id="{AA3F1C15-4220-4BE9-8F99-39D2790DF049}"/>
              </a:ext>
            </a:extLst>
          </p:cNvPr>
          <p:cNvSpPr>
            <a:spLocks noGrp="1"/>
          </p:cNvSpPr>
          <p:nvPr>
            <p:ph idx="1"/>
          </p:nvPr>
        </p:nvSpPr>
        <p:spPr>
          <a:xfrm>
            <a:off x="2225687" y="2184918"/>
            <a:ext cx="8915400" cy="3974472"/>
          </a:xfrm>
        </p:spPr>
        <p:txBody>
          <a:bodyPr>
            <a:normAutofit/>
          </a:bodyPr>
          <a:lstStyle/>
          <a:p>
            <a:pPr>
              <a:buFont typeface="Wingdings" panose="05000000000000000000" pitchFamily="2" charset="2"/>
              <a:buChar char="q"/>
            </a:pPr>
            <a:r>
              <a:rPr lang="cs-CZ" dirty="0">
                <a:cs typeface="Arial" panose="020B0604020202020204" pitchFamily="34" charset="0"/>
              </a:rPr>
              <a:t>V tomto okamžiku musíme mít u sebe veškeré analogové dokumenty, které budou předávány do spisovny. </a:t>
            </a:r>
          </a:p>
          <a:p>
            <a:pPr>
              <a:buFont typeface="Wingdings" panose="05000000000000000000" pitchFamily="2" charset="2"/>
              <a:buChar char="q"/>
            </a:pPr>
            <a:r>
              <a:rPr lang="cs-CZ" dirty="0">
                <a:cs typeface="Arial" panose="020B0604020202020204" pitchFamily="34" charset="0"/>
              </a:rPr>
              <a:t>Tzn, že originály, které se nachází u někoho jiného, vám ten dotyčný musí předat. </a:t>
            </a:r>
          </a:p>
          <a:p>
            <a:pPr>
              <a:buFont typeface="Wingdings" panose="05000000000000000000" pitchFamily="2" charset="2"/>
              <a:buChar char="q"/>
            </a:pPr>
            <a:r>
              <a:rPr lang="cs-CZ" dirty="0">
                <a:cs typeface="Arial" panose="020B0604020202020204" pitchFamily="34" charset="0"/>
              </a:rPr>
              <a:t>Analogové dokumenty musí být zařazeny ve spisech a jejich zařazení musí odpovídat záznamu v E-spis. </a:t>
            </a:r>
          </a:p>
          <a:p>
            <a:pPr>
              <a:buFont typeface="Wingdings" panose="05000000000000000000" pitchFamily="2" charset="2"/>
              <a:buChar char="q"/>
            </a:pPr>
            <a:r>
              <a:rPr lang="cs-CZ" dirty="0">
                <a:cs typeface="Arial" panose="020B0604020202020204" pitchFamily="34" charset="0"/>
              </a:rPr>
              <a:t>Do spisovny bude Ukládací jednotky předávat garant spisové služby. Většinou delegováno na sekretariáty. </a:t>
            </a:r>
          </a:p>
          <a:p>
            <a:pPr marL="0" indent="0">
              <a:buNone/>
            </a:pPr>
            <a:endParaRPr lang="cs-CZ" dirty="0">
              <a:cs typeface="Arial" panose="020B0604020202020204" pitchFamily="34" charset="0"/>
            </a:endParaRPr>
          </a:p>
          <a:p>
            <a:pPr marL="457200" lvl="1" indent="0">
              <a:buNone/>
            </a:pPr>
            <a:endParaRPr lang="cs-CZ" dirty="0">
              <a:cs typeface="Arial" panose="020B0604020202020204" pitchFamily="34" charset="0"/>
            </a:endParaRPr>
          </a:p>
          <a:p>
            <a:pPr>
              <a:buFont typeface="Wingdings" panose="05000000000000000000" pitchFamily="2" charset="2"/>
              <a:buChar char="q"/>
            </a:pPr>
            <a:endParaRPr lang="cs-CZ" dirty="0">
              <a:cs typeface="Arial" panose="020B0604020202020204" pitchFamily="34" charset="0"/>
            </a:endParaRPr>
          </a:p>
          <a:p>
            <a:pPr>
              <a:buFont typeface="Wingdings" panose="05000000000000000000" pitchFamily="2" charset="2"/>
              <a:buChar char="q"/>
            </a:pPr>
            <a:endParaRPr lang="cs-CZ" dirty="0">
              <a:cs typeface="Arial" panose="020B0604020202020204" pitchFamily="34" charset="0"/>
            </a:endParaRPr>
          </a:p>
          <a:p>
            <a:endParaRPr lang="cs-CZ" dirty="0"/>
          </a:p>
        </p:txBody>
      </p:sp>
    </p:spTree>
    <p:extLst>
      <p:ext uri="{BB962C8B-B14F-4D97-AF65-F5344CB8AC3E}">
        <p14:creationId xmlns:p14="http://schemas.microsoft.com/office/powerpoint/2010/main" val="196255154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C8C573D-39F9-4AD8-9DB7-C2B9E4E2B3EC}"/>
              </a:ext>
            </a:extLst>
          </p:cNvPr>
          <p:cNvSpPr>
            <a:spLocks noGrp="1"/>
          </p:cNvSpPr>
          <p:nvPr>
            <p:ph type="title"/>
          </p:nvPr>
        </p:nvSpPr>
        <p:spPr>
          <a:xfrm>
            <a:off x="2592925" y="624110"/>
            <a:ext cx="8911687" cy="671290"/>
          </a:xfrm>
        </p:spPr>
        <p:txBody>
          <a:bodyPr>
            <a:normAutofit/>
          </a:bodyPr>
          <a:lstStyle/>
          <a:p>
            <a:r>
              <a:rPr lang="cs-CZ" dirty="0">
                <a:cs typeface="Arial" panose="020B0604020202020204" pitchFamily="34" charset="0"/>
              </a:rPr>
              <a:t>Předání UJ do spisovny</a:t>
            </a:r>
            <a:endParaRPr lang="cs-CZ" dirty="0"/>
          </a:p>
        </p:txBody>
      </p:sp>
      <p:sp>
        <p:nvSpPr>
          <p:cNvPr id="3" name="Zástupný obsah 2">
            <a:extLst>
              <a:ext uri="{FF2B5EF4-FFF2-40B4-BE49-F238E27FC236}">
                <a16:creationId xmlns:a16="http://schemas.microsoft.com/office/drawing/2014/main" id="{FE8D63FC-A742-4D04-89E1-D9266C4B4449}"/>
              </a:ext>
            </a:extLst>
          </p:cNvPr>
          <p:cNvSpPr>
            <a:spLocks noGrp="1"/>
          </p:cNvSpPr>
          <p:nvPr>
            <p:ph idx="1"/>
          </p:nvPr>
        </p:nvSpPr>
        <p:spPr>
          <a:xfrm>
            <a:off x="2765381" y="2110095"/>
            <a:ext cx="8915400" cy="3928566"/>
          </a:xfrm>
        </p:spPr>
        <p:txBody>
          <a:bodyPr>
            <a:normAutofit/>
          </a:bodyPr>
          <a:lstStyle/>
          <a:p>
            <a:pPr algn="just">
              <a:buFont typeface="Wingdings" panose="05000000000000000000" pitchFamily="2" charset="2"/>
              <a:buChar char="q"/>
            </a:pPr>
            <a:r>
              <a:rPr lang="cs-CZ" dirty="0">
                <a:cs typeface="Arial" panose="020B0604020202020204" pitchFamily="34" charset="0"/>
              </a:rPr>
              <a:t>POSTUP:</a:t>
            </a:r>
          </a:p>
          <a:p>
            <a:pPr lvl="1" algn="just">
              <a:buFont typeface="Wingdings" panose="05000000000000000000" pitchFamily="2" charset="2"/>
              <a:buChar char="q"/>
            </a:pPr>
            <a:r>
              <a:rPr lang="cs-CZ" dirty="0">
                <a:cs typeface="Arial" panose="020B0604020202020204" pitchFamily="34" charset="0"/>
              </a:rPr>
              <a:t>Vybereme zkompletované a zkontrolované UJ.</a:t>
            </a:r>
          </a:p>
          <a:p>
            <a:pPr lvl="1" algn="just">
              <a:buFont typeface="Wingdings" panose="05000000000000000000" pitchFamily="2" charset="2"/>
              <a:buChar char="q"/>
            </a:pPr>
            <a:r>
              <a:rPr lang="cs-CZ" dirty="0">
                <a:cs typeface="Arial" panose="020B0604020202020204" pitchFamily="34" charset="0"/>
              </a:rPr>
              <a:t>Z horního menu vybereme tlačítko OBĚH a vybereme možnost PŘEDAT DO SPISOVNY.</a:t>
            </a:r>
          </a:p>
          <a:p>
            <a:pPr lvl="1" algn="just">
              <a:buFont typeface="Wingdings" panose="05000000000000000000" pitchFamily="2" charset="2"/>
              <a:buChar char="q"/>
            </a:pPr>
            <a:r>
              <a:rPr lang="cs-CZ" dirty="0">
                <a:cs typeface="Arial" panose="020B0604020202020204" pitchFamily="34" charset="0"/>
              </a:rPr>
              <a:t>Přes číselník vybereme Centrální spisovnu (CS).</a:t>
            </a:r>
          </a:p>
          <a:p>
            <a:pPr lvl="1" algn="just">
              <a:buFont typeface="Wingdings" panose="05000000000000000000" pitchFamily="2" charset="2"/>
              <a:buChar char="q"/>
            </a:pPr>
            <a:r>
              <a:rPr lang="cs-CZ" dirty="0">
                <a:cs typeface="Arial" panose="020B0604020202020204" pitchFamily="34" charset="0"/>
              </a:rPr>
              <a:t>UJ se přesune ze složky SEKRETARIÁT – UKLÁDACÍ JEDNOTKY do složky pracovníka spisovny (SPISOVNA – K PŘEVZETÍ)</a:t>
            </a:r>
          </a:p>
          <a:p>
            <a:pPr lvl="1" algn="just">
              <a:buFont typeface="Wingdings" panose="05000000000000000000" pitchFamily="2" charset="2"/>
              <a:buChar char="q"/>
            </a:pPr>
            <a:r>
              <a:rPr lang="cs-CZ" dirty="0">
                <a:cs typeface="Arial" panose="020B0604020202020204" pitchFamily="34" charset="0"/>
              </a:rPr>
              <a:t>Převod ukončených dokumentů/spisů probíhá pomocí odložené úlohy.</a:t>
            </a:r>
          </a:p>
          <a:p>
            <a:pPr lvl="1" algn="just">
              <a:buFont typeface="Wingdings" panose="05000000000000000000" pitchFamily="2" charset="2"/>
              <a:buChar char="q"/>
            </a:pPr>
            <a:r>
              <a:rPr lang="cs-CZ" dirty="0">
                <a:cs typeface="Arial" panose="020B0604020202020204" pitchFamily="34" charset="0"/>
              </a:rPr>
              <a:t>Vytiskneme 2x předávací protokol (1x pro spisovnu, 1x pro pracoviště)</a:t>
            </a:r>
          </a:p>
        </p:txBody>
      </p:sp>
    </p:spTree>
    <p:extLst>
      <p:ext uri="{BB962C8B-B14F-4D97-AF65-F5344CB8AC3E}">
        <p14:creationId xmlns:p14="http://schemas.microsoft.com/office/powerpoint/2010/main" val="327817580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A1A7E8A-AC4D-4736-92CB-06FE9B143783}"/>
              </a:ext>
            </a:extLst>
          </p:cNvPr>
          <p:cNvSpPr>
            <a:spLocks noGrp="1"/>
          </p:cNvSpPr>
          <p:nvPr>
            <p:ph type="title"/>
          </p:nvPr>
        </p:nvSpPr>
        <p:spPr/>
        <p:txBody>
          <a:bodyPr/>
          <a:lstStyle/>
          <a:p>
            <a:r>
              <a:rPr lang="cs-CZ" dirty="0">
                <a:cs typeface="Arial" panose="020B0604020202020204" pitchFamily="34" charset="0"/>
              </a:rPr>
              <a:t>Předání UJ do spisovny</a:t>
            </a:r>
            <a:endParaRPr lang="cs-CZ" dirty="0"/>
          </a:p>
        </p:txBody>
      </p:sp>
      <p:pic>
        <p:nvPicPr>
          <p:cNvPr id="5" name="Obrázek 4">
            <a:extLst>
              <a:ext uri="{FF2B5EF4-FFF2-40B4-BE49-F238E27FC236}">
                <a16:creationId xmlns:a16="http://schemas.microsoft.com/office/drawing/2014/main" id="{AC1AD005-2899-4D05-8915-5BE9A7F5D8B5}"/>
              </a:ext>
            </a:extLst>
          </p:cNvPr>
          <p:cNvPicPr>
            <a:picLocks noChangeAspect="1"/>
          </p:cNvPicPr>
          <p:nvPr/>
        </p:nvPicPr>
        <p:blipFill>
          <a:blip r:embed="rId2"/>
          <a:stretch>
            <a:fillRect/>
          </a:stretch>
        </p:blipFill>
        <p:spPr>
          <a:xfrm>
            <a:off x="510106" y="2176060"/>
            <a:ext cx="11504612" cy="3796400"/>
          </a:xfrm>
          <a:prstGeom prst="rect">
            <a:avLst/>
          </a:prstGeom>
        </p:spPr>
      </p:pic>
    </p:spTree>
    <p:extLst>
      <p:ext uri="{BB962C8B-B14F-4D97-AF65-F5344CB8AC3E}">
        <p14:creationId xmlns:p14="http://schemas.microsoft.com/office/powerpoint/2010/main" val="13590904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D5D1F5-93DA-472A-8296-2EDBBF65AA7F}"/>
              </a:ext>
            </a:extLst>
          </p:cNvPr>
          <p:cNvSpPr>
            <a:spLocks noGrp="1"/>
          </p:cNvSpPr>
          <p:nvPr>
            <p:ph type="title"/>
          </p:nvPr>
        </p:nvSpPr>
        <p:spPr/>
        <p:txBody>
          <a:bodyPr/>
          <a:lstStyle/>
          <a:p>
            <a:r>
              <a:rPr lang="cs-CZ" dirty="0"/>
              <a:t>Tisk předávacího protokolu</a:t>
            </a:r>
          </a:p>
        </p:txBody>
      </p:sp>
      <p:sp>
        <p:nvSpPr>
          <p:cNvPr id="3" name="Zástupný symbol pro obsah 2">
            <a:extLst>
              <a:ext uri="{FF2B5EF4-FFF2-40B4-BE49-F238E27FC236}">
                <a16:creationId xmlns:a16="http://schemas.microsoft.com/office/drawing/2014/main" id="{8629A88D-2D90-41A2-BBAE-7CEFB90BC1DC}"/>
              </a:ext>
            </a:extLst>
          </p:cNvPr>
          <p:cNvSpPr>
            <a:spLocks noGrp="1"/>
          </p:cNvSpPr>
          <p:nvPr>
            <p:ph idx="1"/>
          </p:nvPr>
        </p:nvSpPr>
        <p:spPr/>
        <p:txBody>
          <a:bodyPr/>
          <a:lstStyle/>
          <a:p>
            <a:pPr>
              <a:buFont typeface="Wingdings" panose="05000000000000000000" pitchFamily="2" charset="2"/>
              <a:buChar char="q"/>
            </a:pPr>
            <a:r>
              <a:rPr lang="cs-CZ" dirty="0"/>
              <a:t>Po předání UJ do spisovny k převzetí je nutné vytisknout PŘEDÁVACÍ PROTOKOL DO SPISOVNY</a:t>
            </a:r>
          </a:p>
          <a:p>
            <a:pPr>
              <a:buFont typeface="Wingdings" panose="05000000000000000000" pitchFamily="2" charset="2"/>
              <a:buChar char="q"/>
            </a:pPr>
            <a:r>
              <a:rPr lang="cs-CZ" dirty="0"/>
              <a:t>POSTUP:</a:t>
            </a:r>
          </a:p>
          <a:p>
            <a:pPr lvl="1">
              <a:buFont typeface="Wingdings" panose="05000000000000000000" pitchFamily="2" charset="2"/>
              <a:buChar char="v"/>
            </a:pPr>
            <a:r>
              <a:rPr lang="cs-CZ" dirty="0"/>
              <a:t>Ve složce ZÁKLADNÍ – TISKOVÉ SESTAVY je seznam tiskových sestav</a:t>
            </a:r>
          </a:p>
          <a:p>
            <a:pPr lvl="1">
              <a:buFont typeface="Wingdings" panose="05000000000000000000" pitchFamily="2" charset="2"/>
              <a:buChar char="v"/>
            </a:pPr>
            <a:r>
              <a:rPr lang="cs-CZ" dirty="0"/>
              <a:t>Vybereme PROTOKOL PŘEDÁVÁNÍ DO SPISOVNY.</a:t>
            </a:r>
          </a:p>
          <a:p>
            <a:pPr lvl="1">
              <a:buFont typeface="Wingdings" panose="05000000000000000000" pitchFamily="2" charset="2"/>
              <a:buChar char="v"/>
            </a:pPr>
            <a:r>
              <a:rPr lang="cs-CZ" dirty="0"/>
              <a:t>Vyplníme přes číselník CS (Centrální spisovnu)</a:t>
            </a:r>
          </a:p>
          <a:p>
            <a:pPr lvl="1">
              <a:buFont typeface="Wingdings" panose="05000000000000000000" pitchFamily="2" charset="2"/>
              <a:buChar char="v"/>
            </a:pPr>
            <a:r>
              <a:rPr lang="cs-CZ" dirty="0"/>
              <a:t>Zatrhneme, že chceme vytisknout obsah UJ</a:t>
            </a:r>
          </a:p>
          <a:p>
            <a:pPr lvl="1">
              <a:buFont typeface="Wingdings" panose="05000000000000000000" pitchFamily="2" charset="2"/>
              <a:buChar char="v"/>
            </a:pPr>
            <a:r>
              <a:rPr lang="cs-CZ" dirty="0"/>
              <a:t>Při správě více spisových uzlů je nutné přes číselník (pomocí šipky) vytisknout Protokoly pro každý spisový uzel zvlášť. </a:t>
            </a:r>
          </a:p>
        </p:txBody>
      </p:sp>
    </p:spTree>
    <p:extLst>
      <p:ext uri="{BB962C8B-B14F-4D97-AF65-F5344CB8AC3E}">
        <p14:creationId xmlns:p14="http://schemas.microsoft.com/office/powerpoint/2010/main" val="2518823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281AC7F-B1C8-4C7D-A3CB-CF8F79EB28DC}"/>
              </a:ext>
            </a:extLst>
          </p:cNvPr>
          <p:cNvSpPr>
            <a:spLocks noGrp="1"/>
          </p:cNvSpPr>
          <p:nvPr>
            <p:ph type="title"/>
          </p:nvPr>
        </p:nvSpPr>
        <p:spPr>
          <a:xfrm>
            <a:off x="2592925" y="624110"/>
            <a:ext cx="8911687" cy="850127"/>
          </a:xfrm>
        </p:spPr>
        <p:txBody>
          <a:bodyPr/>
          <a:lstStyle/>
          <a:p>
            <a:r>
              <a:rPr lang="cs-CZ" dirty="0"/>
              <a:t>Tisk předávacího protokolu</a:t>
            </a:r>
          </a:p>
        </p:txBody>
      </p:sp>
      <p:pic>
        <p:nvPicPr>
          <p:cNvPr id="7" name="Obrázek 6">
            <a:extLst>
              <a:ext uri="{FF2B5EF4-FFF2-40B4-BE49-F238E27FC236}">
                <a16:creationId xmlns:a16="http://schemas.microsoft.com/office/drawing/2014/main" id="{670E490B-1C37-4D9E-8A86-402866D9C524}"/>
              </a:ext>
            </a:extLst>
          </p:cNvPr>
          <p:cNvPicPr>
            <a:picLocks noChangeAspect="1"/>
          </p:cNvPicPr>
          <p:nvPr/>
        </p:nvPicPr>
        <p:blipFill>
          <a:blip r:embed="rId2"/>
          <a:stretch>
            <a:fillRect/>
          </a:stretch>
        </p:blipFill>
        <p:spPr>
          <a:xfrm>
            <a:off x="625150" y="1961339"/>
            <a:ext cx="11258939" cy="3342991"/>
          </a:xfrm>
          <a:prstGeom prst="rect">
            <a:avLst/>
          </a:prstGeom>
        </p:spPr>
      </p:pic>
    </p:spTree>
    <p:extLst>
      <p:ext uri="{BB962C8B-B14F-4D97-AF65-F5344CB8AC3E}">
        <p14:creationId xmlns:p14="http://schemas.microsoft.com/office/powerpoint/2010/main" val="12309335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7C7455CE-41CB-45EF-95A2-5BBC6035090E}"/>
              </a:ext>
            </a:extLst>
          </p:cNvPr>
          <p:cNvSpPr>
            <a:spLocks noGrp="1"/>
          </p:cNvSpPr>
          <p:nvPr>
            <p:ph type="title"/>
          </p:nvPr>
        </p:nvSpPr>
        <p:spPr>
          <a:xfrm>
            <a:off x="1763487" y="624110"/>
            <a:ext cx="10151706" cy="1018078"/>
          </a:xfrm>
        </p:spPr>
        <p:txBody>
          <a:bodyPr>
            <a:noAutofit/>
          </a:bodyPr>
          <a:lstStyle/>
          <a:p>
            <a:r>
              <a:rPr lang="cs-CZ" dirty="0"/>
              <a:t>Tisk předávacího protokolu – více spis. uzlů</a:t>
            </a:r>
          </a:p>
        </p:txBody>
      </p:sp>
      <p:pic>
        <p:nvPicPr>
          <p:cNvPr id="5" name="Obrázek 4">
            <a:extLst>
              <a:ext uri="{FF2B5EF4-FFF2-40B4-BE49-F238E27FC236}">
                <a16:creationId xmlns:a16="http://schemas.microsoft.com/office/drawing/2014/main" id="{825ABF65-01EC-4EF6-A62D-4DBD4CD3764A}"/>
              </a:ext>
            </a:extLst>
          </p:cNvPr>
          <p:cNvPicPr>
            <a:picLocks noChangeAspect="1"/>
          </p:cNvPicPr>
          <p:nvPr/>
        </p:nvPicPr>
        <p:blipFill>
          <a:blip r:embed="rId2"/>
          <a:stretch>
            <a:fillRect/>
          </a:stretch>
        </p:blipFill>
        <p:spPr>
          <a:xfrm>
            <a:off x="914400" y="1931762"/>
            <a:ext cx="10885714" cy="3763314"/>
          </a:xfrm>
          <a:prstGeom prst="rect">
            <a:avLst/>
          </a:prstGeom>
        </p:spPr>
      </p:pic>
    </p:spTree>
    <p:extLst>
      <p:ext uri="{BB962C8B-B14F-4D97-AF65-F5344CB8AC3E}">
        <p14:creationId xmlns:p14="http://schemas.microsoft.com/office/powerpoint/2010/main" val="28246100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93BBF-0D34-4CEC-B60B-75E51A704E3F}"/>
              </a:ext>
            </a:extLst>
          </p:cNvPr>
          <p:cNvSpPr>
            <a:spLocks noGrp="1"/>
          </p:cNvSpPr>
          <p:nvPr>
            <p:ph type="title"/>
          </p:nvPr>
        </p:nvSpPr>
        <p:spPr>
          <a:xfrm>
            <a:off x="2140862" y="3429000"/>
            <a:ext cx="8911687" cy="2004848"/>
          </a:xfrm>
        </p:spPr>
        <p:txBody>
          <a:bodyPr>
            <a:normAutofit/>
          </a:bodyPr>
          <a:lstStyle/>
          <a:p>
            <a:pPr algn="ctr"/>
            <a:r>
              <a:rPr lang="cs-CZ" sz="5400" b="1" dirty="0">
                <a:solidFill>
                  <a:schemeClr val="accent1">
                    <a:lumMod val="75000"/>
                  </a:schemeClr>
                </a:solidFill>
                <a:latin typeface="Arial" panose="020B0604020202020204" pitchFamily="34" charset="0"/>
                <a:cs typeface="Arial" panose="020B0604020202020204" pitchFamily="34" charset="0"/>
              </a:rPr>
              <a:t>7. TIPY NA RYCHLEJŠÍ UZAVÍRÁNÍ OBJEKTŮ</a:t>
            </a:r>
            <a:endParaRPr lang="en-GB" sz="5400" b="1" dirty="0">
              <a:solidFill>
                <a:schemeClr val="accent1">
                  <a:lumMod val="7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31235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1680A767-A1EB-4194-89F7-ADB3E1E2E12A}"/>
              </a:ext>
            </a:extLst>
          </p:cNvPr>
          <p:cNvSpPr>
            <a:spLocks noGrp="1"/>
          </p:cNvSpPr>
          <p:nvPr>
            <p:ph type="title"/>
          </p:nvPr>
        </p:nvSpPr>
        <p:spPr/>
        <p:txBody>
          <a:bodyPr/>
          <a:lstStyle/>
          <a:p>
            <a:r>
              <a:rPr lang="cs-CZ" dirty="0"/>
              <a:t>Podmínky pro zjednodušení</a:t>
            </a:r>
          </a:p>
        </p:txBody>
      </p:sp>
      <p:sp>
        <p:nvSpPr>
          <p:cNvPr id="3" name="Zástupný obsah 2">
            <a:extLst>
              <a:ext uri="{FF2B5EF4-FFF2-40B4-BE49-F238E27FC236}">
                <a16:creationId xmlns:a16="http://schemas.microsoft.com/office/drawing/2014/main" id="{80C541A5-271E-4C26-BEA9-AA935FCA2582}"/>
              </a:ext>
            </a:extLst>
          </p:cNvPr>
          <p:cNvSpPr>
            <a:spLocks noGrp="1"/>
          </p:cNvSpPr>
          <p:nvPr>
            <p:ph idx="1"/>
          </p:nvPr>
        </p:nvSpPr>
        <p:spPr/>
        <p:txBody>
          <a:bodyPr/>
          <a:lstStyle/>
          <a:p>
            <a:pPr>
              <a:buFont typeface="Wingdings" panose="05000000000000000000" pitchFamily="2" charset="2"/>
              <a:buChar char="q"/>
            </a:pPr>
            <a:r>
              <a:rPr lang="cs-CZ" dirty="0"/>
              <a:t>Správné zaevidování dokumentů a zařazení do VS</a:t>
            </a:r>
          </a:p>
          <a:p>
            <a:pPr>
              <a:buFont typeface="Wingdings" panose="05000000000000000000" pitchFamily="2" charset="2"/>
              <a:buChar char="q"/>
            </a:pPr>
            <a:r>
              <a:rPr lang="cs-CZ" dirty="0"/>
              <a:t>Zařazení dokumentů do spisů </a:t>
            </a:r>
          </a:p>
          <a:p>
            <a:pPr>
              <a:buFont typeface="Wingdings" panose="05000000000000000000" pitchFamily="2" charset="2"/>
              <a:buChar char="q"/>
            </a:pPr>
            <a:r>
              <a:rPr lang="cs-CZ" dirty="0"/>
              <a:t>Dohledání analogových originálů</a:t>
            </a:r>
          </a:p>
          <a:p>
            <a:pPr>
              <a:buFont typeface="Wingdings" panose="05000000000000000000" pitchFamily="2" charset="2"/>
              <a:buChar char="q"/>
            </a:pPr>
            <a:r>
              <a:rPr lang="cs-CZ" dirty="0"/>
              <a:t>Používání třídících filtrů</a:t>
            </a:r>
          </a:p>
          <a:p>
            <a:pPr>
              <a:buFont typeface="Wingdings" panose="05000000000000000000" pitchFamily="2" charset="2"/>
              <a:buChar char="q"/>
            </a:pPr>
            <a:r>
              <a:rPr lang="cs-CZ" dirty="0"/>
              <a:t>Používání hromadných úprav</a:t>
            </a:r>
          </a:p>
        </p:txBody>
      </p:sp>
    </p:spTree>
    <p:extLst>
      <p:ext uri="{BB962C8B-B14F-4D97-AF65-F5344CB8AC3E}">
        <p14:creationId xmlns:p14="http://schemas.microsoft.com/office/powerpoint/2010/main" val="173121856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B0D0A8A-A1C9-49AF-92AB-CCF7ECEE833A}"/>
              </a:ext>
            </a:extLst>
          </p:cNvPr>
          <p:cNvSpPr>
            <a:spLocks noGrp="1"/>
          </p:cNvSpPr>
          <p:nvPr>
            <p:ph type="title"/>
          </p:nvPr>
        </p:nvSpPr>
        <p:spPr/>
        <p:txBody>
          <a:bodyPr/>
          <a:lstStyle/>
          <a:p>
            <a:r>
              <a:rPr lang="cs-CZ" dirty="0"/>
              <a:t>Výběr Typu a Věcných skupin (VS)</a:t>
            </a:r>
          </a:p>
        </p:txBody>
      </p:sp>
      <p:sp>
        <p:nvSpPr>
          <p:cNvPr id="3" name="Zástupný obsah 2">
            <a:extLst>
              <a:ext uri="{FF2B5EF4-FFF2-40B4-BE49-F238E27FC236}">
                <a16:creationId xmlns:a16="http://schemas.microsoft.com/office/drawing/2014/main" id="{2B01B3AC-B26B-48B0-9BC9-220D41C6A395}"/>
              </a:ext>
            </a:extLst>
          </p:cNvPr>
          <p:cNvSpPr>
            <a:spLocks noGrp="1"/>
          </p:cNvSpPr>
          <p:nvPr>
            <p:ph idx="1"/>
          </p:nvPr>
        </p:nvSpPr>
        <p:spPr>
          <a:xfrm>
            <a:off x="2402791" y="2058075"/>
            <a:ext cx="8915400" cy="4175815"/>
          </a:xfrm>
        </p:spPr>
        <p:txBody>
          <a:bodyPr>
            <a:normAutofit/>
          </a:bodyPr>
          <a:lstStyle/>
          <a:p>
            <a:pPr>
              <a:buFont typeface="Wingdings" panose="05000000000000000000" pitchFamily="2" charset="2"/>
              <a:buChar char="q"/>
            </a:pPr>
            <a:r>
              <a:rPr lang="cs-CZ" dirty="0"/>
              <a:t>Projděte si seznam VS ve SSŘ </a:t>
            </a:r>
          </a:p>
          <a:p>
            <a:pPr>
              <a:buFont typeface="Wingdings" panose="05000000000000000000" pitchFamily="2" charset="2"/>
              <a:buChar char="q"/>
            </a:pPr>
            <a:r>
              <a:rPr lang="cs-CZ" dirty="0"/>
              <a:t>Vyberte si ty, které nejlépe charakterizují vaše dokumenty</a:t>
            </a:r>
          </a:p>
          <a:p>
            <a:pPr>
              <a:buFont typeface="Wingdings" panose="05000000000000000000" pitchFamily="2" charset="2"/>
              <a:buChar char="q"/>
            </a:pPr>
            <a:r>
              <a:rPr lang="cs-CZ" dirty="0"/>
              <a:t>Využijte možnosti uložit si vybrané VS do seznamu oblíbených položek. </a:t>
            </a:r>
          </a:p>
          <a:p>
            <a:pPr lvl="1" algn="just">
              <a:buFont typeface="Wingdings" panose="05000000000000000000" pitchFamily="2" charset="2"/>
              <a:buChar char="ü"/>
            </a:pPr>
            <a:r>
              <a:rPr lang="cs-CZ" dirty="0"/>
              <a:t>Protože jsou zatím Typ a VS u nás provázány, postačí, když si jako oblíbené položky tyto VS uložíte v kolonce TYP (automaticky se vám budou propisovat i do kolonky VS). Po rozpojení Typu a VS po schválení nového SSŘ bude vhodné uložit si často používané VS jako oblíbené pouze v kolonce VS (Typ nebude povinný)</a:t>
            </a:r>
          </a:p>
          <a:p>
            <a:pPr lvl="1" algn="just">
              <a:buFont typeface="Wingdings" panose="05000000000000000000" pitchFamily="2" charset="2"/>
              <a:buChar char="ü"/>
            </a:pPr>
            <a:r>
              <a:rPr lang="cs-CZ" dirty="0"/>
              <a:t>K často používaným VS si přidejte i VS označenou jako </a:t>
            </a:r>
            <a:r>
              <a:rPr lang="cs-CZ" dirty="0">
                <a:solidFill>
                  <a:srgbClr val="FF0000"/>
                </a:solidFill>
              </a:rPr>
              <a:t>PI/1</a:t>
            </a:r>
            <a:r>
              <a:rPr lang="cs-CZ" dirty="0"/>
              <a:t>. Jedná se o VS určenou pro dokumenty určené ke skartaci po jednom roce (určeno pro nedůležité dokumenty)</a:t>
            </a:r>
          </a:p>
          <a:p>
            <a:pPr lvl="1" algn="just">
              <a:buFont typeface="Wingdings" panose="05000000000000000000" pitchFamily="2" charset="2"/>
              <a:buChar char="ü"/>
            </a:pPr>
            <a:r>
              <a:rPr lang="cs-CZ" dirty="0"/>
              <a:t>Návod na uložení oblíbených položek u VS (Typu) </a:t>
            </a:r>
          </a:p>
        </p:txBody>
      </p:sp>
    </p:spTree>
    <p:extLst>
      <p:ext uri="{BB962C8B-B14F-4D97-AF65-F5344CB8AC3E}">
        <p14:creationId xmlns:p14="http://schemas.microsoft.com/office/powerpoint/2010/main" val="291383783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EF44B568-14DA-4A38-9526-BCA5CB01AECA}"/>
              </a:ext>
            </a:extLst>
          </p:cNvPr>
          <p:cNvSpPr>
            <a:spLocks noGrp="1"/>
          </p:cNvSpPr>
          <p:nvPr>
            <p:ph type="title"/>
          </p:nvPr>
        </p:nvSpPr>
        <p:spPr/>
        <p:txBody>
          <a:bodyPr/>
          <a:lstStyle/>
          <a:p>
            <a:r>
              <a:rPr lang="cs-CZ" dirty="0"/>
              <a:t>Třídící filtry</a:t>
            </a:r>
          </a:p>
        </p:txBody>
      </p:sp>
      <p:sp>
        <p:nvSpPr>
          <p:cNvPr id="3" name="Zástupný obsah 2">
            <a:extLst>
              <a:ext uri="{FF2B5EF4-FFF2-40B4-BE49-F238E27FC236}">
                <a16:creationId xmlns:a16="http://schemas.microsoft.com/office/drawing/2014/main" id="{8DD86D94-9DB3-48FB-8EAD-B352FE892F27}"/>
              </a:ext>
            </a:extLst>
          </p:cNvPr>
          <p:cNvSpPr>
            <a:spLocks noGrp="1"/>
          </p:cNvSpPr>
          <p:nvPr>
            <p:ph idx="1"/>
          </p:nvPr>
        </p:nvSpPr>
        <p:spPr/>
        <p:txBody>
          <a:bodyPr/>
          <a:lstStyle/>
          <a:p>
            <a:pPr>
              <a:buFont typeface="Wingdings" panose="05000000000000000000" pitchFamily="2" charset="2"/>
              <a:buChar char="q"/>
            </a:pPr>
            <a:r>
              <a:rPr lang="cs-CZ" dirty="0"/>
              <a:t>Pomohou vám roztřídit dokumenty (dle let, názvu, formy, atd.) pro jejich zařazení do spisu a následné uzavření.</a:t>
            </a:r>
          </a:p>
          <a:p>
            <a:pPr>
              <a:buFont typeface="Wingdings" panose="05000000000000000000" pitchFamily="2" charset="2"/>
              <a:buChar char="q"/>
            </a:pPr>
            <a:r>
              <a:rPr lang="cs-CZ" dirty="0"/>
              <a:t>Umožní vám provádět hromadně akce (zařazení do spisu, vyjmutí ze spisu) i hromadné editace (úprava VS/Typu, názvu, …)</a:t>
            </a:r>
          </a:p>
          <a:p>
            <a:pPr>
              <a:buFont typeface="Wingdings" panose="05000000000000000000" pitchFamily="2" charset="2"/>
              <a:buChar char="q"/>
            </a:pPr>
            <a:r>
              <a:rPr lang="cs-CZ" dirty="0"/>
              <a:t>Díky filtru můžete kombinovat více podmínek pro vyhledávání dokumentů, ale dávejte pozor na to, jaká kritéria a jakým způsobem nastavíte. </a:t>
            </a:r>
          </a:p>
          <a:p>
            <a:pPr>
              <a:buFont typeface="Wingdings" panose="05000000000000000000" pitchFamily="2" charset="2"/>
              <a:buChar char="q"/>
            </a:pPr>
            <a:r>
              <a:rPr lang="cs-CZ" dirty="0">
                <a:hlinkClick r:id="rId2"/>
              </a:rPr>
              <a:t>Návod na používání filtrů</a:t>
            </a:r>
            <a:endParaRPr lang="cs-CZ" dirty="0"/>
          </a:p>
        </p:txBody>
      </p:sp>
    </p:spTree>
    <p:extLst>
      <p:ext uri="{BB962C8B-B14F-4D97-AF65-F5344CB8AC3E}">
        <p14:creationId xmlns:p14="http://schemas.microsoft.com/office/powerpoint/2010/main" val="6924959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B62E157-3356-4281-B481-3DB42EE8B0A1}"/>
              </a:ext>
            </a:extLst>
          </p:cNvPr>
          <p:cNvSpPr>
            <a:spLocks noGrp="1"/>
          </p:cNvSpPr>
          <p:nvPr>
            <p:ph type="title"/>
          </p:nvPr>
        </p:nvSpPr>
        <p:spPr>
          <a:xfrm>
            <a:off x="2592925" y="624110"/>
            <a:ext cx="8911687" cy="800429"/>
          </a:xfrm>
        </p:spPr>
        <p:txBody>
          <a:bodyPr/>
          <a:lstStyle/>
          <a:p>
            <a:r>
              <a:rPr lang="cs-CZ" dirty="0"/>
              <a:t>Postup pro třídění dokumentů</a:t>
            </a:r>
          </a:p>
        </p:txBody>
      </p:sp>
      <p:sp>
        <p:nvSpPr>
          <p:cNvPr id="3" name="Zástupný obsah 2">
            <a:extLst>
              <a:ext uri="{FF2B5EF4-FFF2-40B4-BE49-F238E27FC236}">
                <a16:creationId xmlns:a16="http://schemas.microsoft.com/office/drawing/2014/main" id="{B3BE00D2-B479-462B-B714-0A3E60D46AD5}"/>
              </a:ext>
            </a:extLst>
          </p:cNvPr>
          <p:cNvSpPr>
            <a:spLocks noGrp="1"/>
          </p:cNvSpPr>
          <p:nvPr>
            <p:ph idx="1"/>
          </p:nvPr>
        </p:nvSpPr>
        <p:spPr>
          <a:xfrm>
            <a:off x="2589212" y="1771049"/>
            <a:ext cx="8915400" cy="3590224"/>
          </a:xfrm>
        </p:spPr>
        <p:txBody>
          <a:bodyPr>
            <a:normAutofit/>
          </a:bodyPr>
          <a:lstStyle/>
          <a:p>
            <a:pPr>
              <a:buFont typeface="Wingdings" panose="05000000000000000000" pitchFamily="2" charset="2"/>
              <a:buChar char="q"/>
            </a:pPr>
            <a:r>
              <a:rPr lang="cs-CZ" dirty="0"/>
              <a:t>Spisy by měly obsahovat </a:t>
            </a:r>
            <a:r>
              <a:rPr lang="cs-CZ" dirty="0" err="1"/>
              <a:t>tématicky</a:t>
            </a:r>
            <a:r>
              <a:rPr lang="cs-CZ" dirty="0"/>
              <a:t> spřízněné dokumenty, či dokumenty spolu související.  </a:t>
            </a:r>
          </a:p>
          <a:p>
            <a:pPr>
              <a:buFont typeface="Wingdings" panose="05000000000000000000" pitchFamily="2" charset="2"/>
              <a:buChar char="q"/>
            </a:pPr>
            <a:r>
              <a:rPr lang="cs-CZ" dirty="0"/>
              <a:t>Postup:</a:t>
            </a:r>
          </a:p>
          <a:p>
            <a:pPr lvl="1">
              <a:buFont typeface="Wingdings" panose="05000000000000000000" pitchFamily="2" charset="2"/>
              <a:buChar char="v"/>
            </a:pPr>
            <a:r>
              <a:rPr lang="cs-CZ" dirty="0"/>
              <a:t>Vyhledáte si dokumenty, které chcete zařadit do jednoho spisu.</a:t>
            </a:r>
          </a:p>
          <a:p>
            <a:pPr lvl="1">
              <a:buFont typeface="Wingdings" panose="05000000000000000000" pitchFamily="2" charset="2"/>
              <a:buChar char="v"/>
            </a:pPr>
            <a:r>
              <a:rPr lang="cs-CZ" dirty="0"/>
              <a:t>Nad prvním z nich založíte spis (</a:t>
            </a:r>
            <a:r>
              <a:rPr lang="cs-CZ" dirty="0">
                <a:hlinkClick r:id="rId2"/>
              </a:rPr>
              <a:t>Návod na založení spisu</a:t>
            </a:r>
            <a:r>
              <a:rPr lang="cs-CZ" dirty="0"/>
              <a:t>)</a:t>
            </a:r>
          </a:p>
          <a:p>
            <a:pPr lvl="1">
              <a:buFont typeface="Wingdings" panose="05000000000000000000" pitchFamily="2" charset="2"/>
              <a:buChar char="v"/>
            </a:pPr>
            <a:r>
              <a:rPr lang="cs-CZ" dirty="0"/>
              <a:t>Číslo jednací spisu si vykopírujte (využijete ho při výběru spisu při hromadném ukládání dokumentů). </a:t>
            </a:r>
          </a:p>
          <a:p>
            <a:pPr lvl="1">
              <a:buFont typeface="Wingdings" panose="05000000000000000000" pitchFamily="2" charset="2"/>
              <a:buChar char="v"/>
            </a:pPr>
            <a:r>
              <a:rPr lang="cs-CZ" dirty="0"/>
              <a:t>Označte všechny dokumenty, které chcete vložit do spisu.</a:t>
            </a:r>
          </a:p>
          <a:p>
            <a:pPr lvl="1">
              <a:buFont typeface="Wingdings" panose="05000000000000000000" pitchFamily="2" charset="2"/>
              <a:buChar char="v"/>
            </a:pPr>
            <a:r>
              <a:rPr lang="cs-CZ" dirty="0"/>
              <a:t>Hromadně jim nastavte Typ/VS dle spisu a vložte je do založeného spisu. </a:t>
            </a:r>
          </a:p>
          <a:p>
            <a:pPr marL="457200" lvl="1" indent="0">
              <a:buNone/>
            </a:pPr>
            <a:endParaRPr lang="cs-CZ" dirty="0"/>
          </a:p>
        </p:txBody>
      </p:sp>
    </p:spTree>
    <p:extLst>
      <p:ext uri="{BB962C8B-B14F-4D97-AF65-F5344CB8AC3E}">
        <p14:creationId xmlns:p14="http://schemas.microsoft.com/office/powerpoint/2010/main" val="5114054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EAE425E-3D3F-4109-834E-B2A3AA643619}"/>
              </a:ext>
            </a:extLst>
          </p:cNvPr>
          <p:cNvSpPr>
            <a:spLocks noGrp="1"/>
          </p:cNvSpPr>
          <p:nvPr>
            <p:ph type="title"/>
          </p:nvPr>
        </p:nvSpPr>
        <p:spPr>
          <a:xfrm>
            <a:off x="2592925" y="624110"/>
            <a:ext cx="8911687" cy="771553"/>
          </a:xfrm>
        </p:spPr>
        <p:txBody>
          <a:bodyPr/>
          <a:lstStyle/>
          <a:p>
            <a:r>
              <a:rPr lang="cs-CZ" dirty="0"/>
              <a:t>Příklad kombinovaného hledání</a:t>
            </a:r>
          </a:p>
        </p:txBody>
      </p:sp>
      <p:sp>
        <p:nvSpPr>
          <p:cNvPr id="3" name="Zástupný obsah 2">
            <a:extLst>
              <a:ext uri="{FF2B5EF4-FFF2-40B4-BE49-F238E27FC236}">
                <a16:creationId xmlns:a16="http://schemas.microsoft.com/office/drawing/2014/main" id="{FC89DFF5-D68D-4FFA-B562-2352F16BBADD}"/>
              </a:ext>
            </a:extLst>
          </p:cNvPr>
          <p:cNvSpPr>
            <a:spLocks noGrp="1"/>
          </p:cNvSpPr>
          <p:nvPr>
            <p:ph idx="1"/>
          </p:nvPr>
        </p:nvSpPr>
        <p:spPr>
          <a:xfrm>
            <a:off x="2483334" y="1395663"/>
            <a:ext cx="8915400" cy="885524"/>
          </a:xfrm>
        </p:spPr>
        <p:txBody>
          <a:bodyPr/>
          <a:lstStyle/>
          <a:p>
            <a:pPr>
              <a:buFont typeface="Wingdings" panose="05000000000000000000" pitchFamily="2" charset="2"/>
              <a:buChar char="q"/>
            </a:pPr>
            <a:r>
              <a:rPr lang="cs-CZ" dirty="0"/>
              <a:t>Příklad: hledám DORUČENÉ ANALOGOVÉ dokumenty obsahující slovo TEST v různém pořadí za rok 2022.</a:t>
            </a:r>
          </a:p>
        </p:txBody>
      </p:sp>
      <p:pic>
        <p:nvPicPr>
          <p:cNvPr id="4" name="Obrázek 3">
            <a:extLst>
              <a:ext uri="{FF2B5EF4-FFF2-40B4-BE49-F238E27FC236}">
                <a16:creationId xmlns:a16="http://schemas.microsoft.com/office/drawing/2014/main" id="{E79EAE19-E39C-4D89-85D0-B3EE4B8B6674}"/>
              </a:ext>
            </a:extLst>
          </p:cNvPr>
          <p:cNvPicPr>
            <a:picLocks noChangeAspect="1"/>
          </p:cNvPicPr>
          <p:nvPr/>
        </p:nvPicPr>
        <p:blipFill>
          <a:blip r:embed="rId2"/>
          <a:stretch>
            <a:fillRect/>
          </a:stretch>
        </p:blipFill>
        <p:spPr>
          <a:xfrm>
            <a:off x="904773" y="2589102"/>
            <a:ext cx="10719335" cy="3152413"/>
          </a:xfrm>
          <a:prstGeom prst="rect">
            <a:avLst/>
          </a:prstGeom>
        </p:spPr>
      </p:pic>
    </p:spTree>
    <p:extLst>
      <p:ext uri="{BB962C8B-B14F-4D97-AF65-F5344CB8AC3E}">
        <p14:creationId xmlns:p14="http://schemas.microsoft.com/office/powerpoint/2010/main" val="19303681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57D188-75AD-49D5-8163-2560275E0A85}"/>
              </a:ext>
            </a:extLst>
          </p:cNvPr>
          <p:cNvSpPr>
            <a:spLocks noGrp="1"/>
          </p:cNvSpPr>
          <p:nvPr>
            <p:ph type="title"/>
          </p:nvPr>
        </p:nvSpPr>
        <p:spPr>
          <a:xfrm>
            <a:off x="2592925" y="624110"/>
            <a:ext cx="8911687" cy="723427"/>
          </a:xfrm>
        </p:spPr>
        <p:txBody>
          <a:bodyPr/>
          <a:lstStyle/>
          <a:p>
            <a:r>
              <a:rPr lang="cs-CZ" dirty="0"/>
              <a:t>Hromadná editace</a:t>
            </a:r>
          </a:p>
        </p:txBody>
      </p:sp>
      <p:pic>
        <p:nvPicPr>
          <p:cNvPr id="5" name="Obrázek 4">
            <a:extLst>
              <a:ext uri="{FF2B5EF4-FFF2-40B4-BE49-F238E27FC236}">
                <a16:creationId xmlns:a16="http://schemas.microsoft.com/office/drawing/2014/main" id="{379ABC69-F680-4FB5-9B64-612C57F07E84}"/>
              </a:ext>
            </a:extLst>
          </p:cNvPr>
          <p:cNvPicPr>
            <a:picLocks noChangeAspect="1"/>
          </p:cNvPicPr>
          <p:nvPr/>
        </p:nvPicPr>
        <p:blipFill>
          <a:blip r:embed="rId2"/>
          <a:stretch>
            <a:fillRect/>
          </a:stretch>
        </p:blipFill>
        <p:spPr>
          <a:xfrm>
            <a:off x="831429" y="1878572"/>
            <a:ext cx="10946685" cy="4223845"/>
          </a:xfrm>
          <a:prstGeom prst="rect">
            <a:avLst/>
          </a:prstGeom>
        </p:spPr>
      </p:pic>
    </p:spTree>
    <p:extLst>
      <p:ext uri="{BB962C8B-B14F-4D97-AF65-F5344CB8AC3E}">
        <p14:creationId xmlns:p14="http://schemas.microsoft.com/office/powerpoint/2010/main" val="15088311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46D2EC15-ED72-47D4-B974-B6FB918AF28D}"/>
              </a:ext>
            </a:extLst>
          </p:cNvPr>
          <p:cNvSpPr>
            <a:spLocks noGrp="1"/>
          </p:cNvSpPr>
          <p:nvPr>
            <p:ph type="title"/>
          </p:nvPr>
        </p:nvSpPr>
        <p:spPr>
          <a:xfrm>
            <a:off x="2592925" y="624110"/>
            <a:ext cx="8911687" cy="834300"/>
          </a:xfrm>
        </p:spPr>
        <p:txBody>
          <a:bodyPr/>
          <a:lstStyle/>
          <a:p>
            <a:r>
              <a:rPr lang="cs-CZ" dirty="0"/>
              <a:t>Hromadné přetřídění Typu/VS</a:t>
            </a:r>
          </a:p>
        </p:txBody>
      </p:sp>
      <p:pic>
        <p:nvPicPr>
          <p:cNvPr id="5" name="Obrázek 4">
            <a:extLst>
              <a:ext uri="{FF2B5EF4-FFF2-40B4-BE49-F238E27FC236}">
                <a16:creationId xmlns:a16="http://schemas.microsoft.com/office/drawing/2014/main" id="{EDA93E7D-C06A-4EEE-9B0B-6E4944C994A1}"/>
              </a:ext>
            </a:extLst>
          </p:cNvPr>
          <p:cNvPicPr>
            <a:picLocks noChangeAspect="1"/>
          </p:cNvPicPr>
          <p:nvPr/>
        </p:nvPicPr>
        <p:blipFill>
          <a:blip r:embed="rId2"/>
          <a:stretch>
            <a:fillRect/>
          </a:stretch>
        </p:blipFill>
        <p:spPr>
          <a:xfrm>
            <a:off x="567159" y="1927016"/>
            <a:ext cx="11300749" cy="3864319"/>
          </a:xfrm>
          <a:prstGeom prst="rect">
            <a:avLst/>
          </a:prstGeom>
        </p:spPr>
      </p:pic>
    </p:spTree>
    <p:extLst>
      <p:ext uri="{BB962C8B-B14F-4D97-AF65-F5344CB8AC3E}">
        <p14:creationId xmlns:p14="http://schemas.microsoft.com/office/powerpoint/2010/main" val="9978663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52FE29C4-A324-42E9-90CD-5FC2D89FF378}"/>
              </a:ext>
            </a:extLst>
          </p:cNvPr>
          <p:cNvSpPr>
            <a:spLocks noGrp="1"/>
          </p:cNvSpPr>
          <p:nvPr>
            <p:ph type="title"/>
          </p:nvPr>
        </p:nvSpPr>
        <p:spPr>
          <a:xfrm>
            <a:off x="2592925" y="624110"/>
            <a:ext cx="8911687" cy="938472"/>
          </a:xfrm>
        </p:spPr>
        <p:txBody>
          <a:bodyPr/>
          <a:lstStyle/>
          <a:p>
            <a:r>
              <a:rPr lang="cs-CZ" dirty="0"/>
              <a:t>Hromadné vložení do spisu</a:t>
            </a:r>
          </a:p>
        </p:txBody>
      </p:sp>
      <p:pic>
        <p:nvPicPr>
          <p:cNvPr id="5" name="Obrázek 4">
            <a:extLst>
              <a:ext uri="{FF2B5EF4-FFF2-40B4-BE49-F238E27FC236}">
                <a16:creationId xmlns:a16="http://schemas.microsoft.com/office/drawing/2014/main" id="{382D78C3-26AE-4B42-A4A8-F540CC89BCE4}"/>
              </a:ext>
            </a:extLst>
          </p:cNvPr>
          <p:cNvPicPr>
            <a:picLocks noChangeAspect="1"/>
          </p:cNvPicPr>
          <p:nvPr/>
        </p:nvPicPr>
        <p:blipFill>
          <a:blip r:embed="rId2"/>
          <a:stretch>
            <a:fillRect/>
          </a:stretch>
        </p:blipFill>
        <p:spPr>
          <a:xfrm>
            <a:off x="687388" y="1901845"/>
            <a:ext cx="11138704" cy="4332045"/>
          </a:xfrm>
          <a:prstGeom prst="rect">
            <a:avLst/>
          </a:prstGeom>
        </p:spPr>
      </p:pic>
    </p:spTree>
    <p:extLst>
      <p:ext uri="{BB962C8B-B14F-4D97-AF65-F5344CB8AC3E}">
        <p14:creationId xmlns:p14="http://schemas.microsoft.com/office/powerpoint/2010/main" val="7870206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BE3B6178-8FDA-45AC-AF11-7FE6DA91B0DA}"/>
              </a:ext>
            </a:extLst>
          </p:cNvPr>
          <p:cNvSpPr>
            <a:spLocks noGrp="1"/>
          </p:cNvSpPr>
          <p:nvPr>
            <p:ph type="title"/>
          </p:nvPr>
        </p:nvSpPr>
        <p:spPr>
          <a:xfrm>
            <a:off x="2083443" y="624110"/>
            <a:ext cx="9421169" cy="1280890"/>
          </a:xfrm>
        </p:spPr>
        <p:txBody>
          <a:bodyPr/>
          <a:lstStyle/>
          <a:p>
            <a:r>
              <a:rPr lang="cs-CZ" dirty="0"/>
              <a:t>Jak se vypořádat se starými dokumenty</a:t>
            </a:r>
          </a:p>
        </p:txBody>
      </p:sp>
      <p:sp>
        <p:nvSpPr>
          <p:cNvPr id="3" name="Zástupný obsah 2">
            <a:extLst>
              <a:ext uri="{FF2B5EF4-FFF2-40B4-BE49-F238E27FC236}">
                <a16:creationId xmlns:a16="http://schemas.microsoft.com/office/drawing/2014/main" id="{DBB39BE2-B2C8-4364-976C-A80F245FD056}"/>
              </a:ext>
            </a:extLst>
          </p:cNvPr>
          <p:cNvSpPr>
            <a:spLocks noGrp="1"/>
          </p:cNvSpPr>
          <p:nvPr>
            <p:ph idx="1"/>
          </p:nvPr>
        </p:nvSpPr>
        <p:spPr>
          <a:xfrm>
            <a:off x="2589212" y="1458411"/>
            <a:ext cx="8915400" cy="5092860"/>
          </a:xfrm>
        </p:spPr>
        <p:txBody>
          <a:bodyPr>
            <a:normAutofit fontScale="92500" lnSpcReduction="10000"/>
          </a:bodyPr>
          <a:lstStyle/>
          <a:p>
            <a:pPr>
              <a:buFont typeface="Wingdings" panose="05000000000000000000" pitchFamily="2" charset="2"/>
              <a:buChar char="q"/>
            </a:pPr>
            <a:r>
              <a:rPr lang="cs-CZ" dirty="0"/>
              <a:t>Metodika pro uzavírání objektů je platná od roku 2022:</a:t>
            </a:r>
          </a:p>
          <a:p>
            <a:pPr>
              <a:buFont typeface="Wingdings" panose="05000000000000000000" pitchFamily="2" charset="2"/>
              <a:buChar char="q"/>
            </a:pPr>
            <a:r>
              <a:rPr lang="cs-CZ" dirty="0"/>
              <a:t>Prosíme o dodržení metodiky i při uzavírání historických dokumentů vytvořených do konce roku 2021 tam, kde to je možné.</a:t>
            </a:r>
          </a:p>
          <a:p>
            <a:pPr>
              <a:buFont typeface="Wingdings" panose="05000000000000000000" pitchFamily="2" charset="2"/>
              <a:buChar char="q"/>
            </a:pPr>
            <a:r>
              <a:rPr lang="cs-CZ" dirty="0"/>
              <a:t>Tam, kde není možné metodiku dodržet, postupujte, prosím, podle tohoto seznamu. </a:t>
            </a:r>
          </a:p>
          <a:p>
            <a:pPr marL="457200" lvl="1" indent="0">
              <a:buNone/>
            </a:pPr>
            <a:r>
              <a:rPr lang="cs-CZ" dirty="0"/>
              <a:t>1) Vytřiďte nedůležité dokumenty, které neměly být evidovány pod číslem jednacím a které není nutné archivovat (balíčky, posudky kvalifikačních prací studentů jiných univerzit, gratulace, pozvánky atd.). Tyto dokumenty je možné dát do jednoho spisu s věcnou skupinou PI/1. </a:t>
            </a:r>
          </a:p>
          <a:p>
            <a:pPr marL="457200" lvl="1" indent="0">
              <a:buNone/>
            </a:pPr>
            <a:r>
              <a:rPr lang="cs-CZ" dirty="0"/>
              <a:t>2) Dohledejte dokumenty, které spolu souvisí, zejména se jedná o doručené dokumenty a odpovědi (vlastní dokumenty) na ně. Tyto dokumenty patří do stejného spisu. Automaticky jsou takto dokumenty řazeny do jednoho spisu pouze v případě, kdy použijete </a:t>
            </a:r>
            <a:r>
              <a:rPr lang="cs-CZ" dirty="0">
                <a:hlinkClick r:id="rId2"/>
              </a:rPr>
              <a:t>ODPOVĚĎ NA DOKUMENT</a:t>
            </a:r>
            <a:r>
              <a:rPr lang="cs-CZ" dirty="0"/>
              <a:t>).  Do jednoho spisu řaďte i dokumenty, které spolu souvisí nebo se týkají stejné agendy. Můžete hledat podlet  profilových položek Věc</a:t>
            </a:r>
            <a:r>
              <a:rPr lang="cs-CZ"/>
              <a:t>, Subjekt…</a:t>
            </a:r>
            <a:endParaRPr lang="cs-CZ" dirty="0"/>
          </a:p>
          <a:p>
            <a:pPr marL="457200" lvl="1" indent="0">
              <a:buNone/>
            </a:pPr>
            <a:r>
              <a:rPr lang="cs-CZ" dirty="0"/>
              <a:t>3) Vytřiďte zbývající samostatné staré analogové doručené i vlastní dokumenty, které obsahují sken a nemáte k nim analogové originály, a vložte je dle agendy do spisů. </a:t>
            </a:r>
          </a:p>
          <a:p>
            <a:pPr marL="457200" lvl="1" indent="0">
              <a:buNone/>
            </a:pPr>
            <a:r>
              <a:rPr lang="cs-CZ" dirty="0"/>
              <a:t>4) Dokumenty, jejichž originály jsou v archívech PER nebo EO, řaďte do samostatných spisů dle agendy (související vždy  k sobě). Do profilu spisu vyplňte kolonku Fyzické uložení. </a:t>
            </a:r>
          </a:p>
        </p:txBody>
      </p:sp>
    </p:spTree>
    <p:extLst>
      <p:ext uri="{BB962C8B-B14F-4D97-AF65-F5344CB8AC3E}">
        <p14:creationId xmlns:p14="http://schemas.microsoft.com/office/powerpoint/2010/main" val="3694994639"/>
      </p:ext>
    </p:extLst>
  </p:cSld>
  <p:clrMapOvr>
    <a:masterClrMapping/>
  </p:clrMapOvr>
</p:sld>
</file>

<file path=ppt/theme/theme1.xml><?xml version="1.0" encoding="utf-8"?>
<a:theme xmlns:a="http://schemas.openxmlformats.org/drawingml/2006/main" name="15_Office Theme">
  <a:themeElements>
    <a:clrScheme name="Custom 18">
      <a:dk1>
        <a:srgbClr val="FFFFFF"/>
      </a:dk1>
      <a:lt1>
        <a:srgbClr val="FFFFFF"/>
      </a:lt1>
      <a:dk2>
        <a:srgbClr val="FFFFFF"/>
      </a:dk2>
      <a:lt2>
        <a:srgbClr val="0043FC"/>
      </a:lt2>
      <a:accent1>
        <a:srgbClr val="3368FF"/>
      </a:accent1>
      <a:accent2>
        <a:srgbClr val="05ACF7"/>
      </a:accent2>
      <a:accent3>
        <a:srgbClr val="53D2FF"/>
      </a:accent3>
      <a:accent4>
        <a:srgbClr val="BBC9D7"/>
      </a:accent4>
      <a:accent5>
        <a:srgbClr val="BBC9D7"/>
      </a:accent5>
      <a:accent6>
        <a:srgbClr val="57C8FB"/>
      </a:accent6>
      <a:hlink>
        <a:srgbClr val="57C8FB"/>
      </a:hlink>
      <a:folHlink>
        <a:srgbClr val="0043F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Office">
  <a:themeElements>
    <a:clrScheme name="Custom 18">
      <a:dk1>
        <a:srgbClr val="FFFFFF"/>
      </a:dk1>
      <a:lt1>
        <a:srgbClr val="FFFFFF"/>
      </a:lt1>
      <a:dk2>
        <a:srgbClr val="FFFFFF"/>
      </a:dk2>
      <a:lt2>
        <a:srgbClr val="0043FC"/>
      </a:lt2>
      <a:accent1>
        <a:srgbClr val="3368FF"/>
      </a:accent1>
      <a:accent2>
        <a:srgbClr val="05ACF7"/>
      </a:accent2>
      <a:accent3>
        <a:srgbClr val="53D2FF"/>
      </a:accent3>
      <a:accent4>
        <a:srgbClr val="BBC9D7"/>
      </a:accent4>
      <a:accent5>
        <a:srgbClr val="BBC9D7"/>
      </a:accent5>
      <a:accent6>
        <a:srgbClr val="57C8FB"/>
      </a:accent6>
      <a:hlink>
        <a:srgbClr val="57C8FB"/>
      </a:hlink>
      <a:folHlink>
        <a:srgbClr val="0043F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Custom 18">
      <a:dk1>
        <a:srgbClr val="FFFFFF"/>
      </a:dk1>
      <a:lt1>
        <a:srgbClr val="FFFFFF"/>
      </a:lt1>
      <a:dk2>
        <a:srgbClr val="FFFFFF"/>
      </a:dk2>
      <a:lt2>
        <a:srgbClr val="0043FC"/>
      </a:lt2>
      <a:accent1>
        <a:srgbClr val="3368FF"/>
      </a:accent1>
      <a:accent2>
        <a:srgbClr val="05ACF7"/>
      </a:accent2>
      <a:accent3>
        <a:srgbClr val="53D2FF"/>
      </a:accent3>
      <a:accent4>
        <a:srgbClr val="BBC9D7"/>
      </a:accent4>
      <a:accent5>
        <a:srgbClr val="BBC9D7"/>
      </a:accent5>
      <a:accent6>
        <a:srgbClr val="57C8FB"/>
      </a:accent6>
      <a:hlink>
        <a:srgbClr val="57C8FB"/>
      </a:hlink>
      <a:folHlink>
        <a:srgbClr val="0043F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Office Theme">
  <a:themeElements>
    <a:clrScheme name="Custom 167">
      <a:dk1>
        <a:srgbClr val="FFFFFF"/>
      </a:dk1>
      <a:lt1>
        <a:srgbClr val="FFFFFF"/>
      </a:lt1>
      <a:dk2>
        <a:srgbClr val="FFFFFF"/>
      </a:dk2>
      <a:lt2>
        <a:srgbClr val="363636"/>
      </a:lt2>
      <a:accent1>
        <a:srgbClr val="040404"/>
      </a:accent1>
      <a:accent2>
        <a:srgbClr val="919191"/>
      </a:accent2>
      <a:accent3>
        <a:srgbClr val="B6B6B6"/>
      </a:accent3>
      <a:accent4>
        <a:srgbClr val="6C6C6C"/>
      </a:accent4>
      <a:accent5>
        <a:srgbClr val="363636"/>
      </a:accent5>
      <a:accent6>
        <a:srgbClr val="909BA5"/>
      </a:accent6>
      <a:hlink>
        <a:srgbClr val="898889"/>
      </a:hlink>
      <a:folHlink>
        <a:srgbClr val="D8D8D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Motiv Office">
  <a:themeElements>
    <a:clrScheme name="Custom 167">
      <a:dk1>
        <a:srgbClr val="FFFFFF"/>
      </a:dk1>
      <a:lt1>
        <a:srgbClr val="FFFFFF"/>
      </a:lt1>
      <a:dk2>
        <a:srgbClr val="FFFFFF"/>
      </a:dk2>
      <a:lt2>
        <a:srgbClr val="363636"/>
      </a:lt2>
      <a:accent1>
        <a:srgbClr val="040404"/>
      </a:accent1>
      <a:accent2>
        <a:srgbClr val="919191"/>
      </a:accent2>
      <a:accent3>
        <a:srgbClr val="B6B6B6"/>
      </a:accent3>
      <a:accent4>
        <a:srgbClr val="6C6C6C"/>
      </a:accent4>
      <a:accent5>
        <a:srgbClr val="363636"/>
      </a:accent5>
      <a:accent6>
        <a:srgbClr val="909BA5"/>
      </a:accent6>
      <a:hlink>
        <a:srgbClr val="898889"/>
      </a:hlink>
      <a:folHlink>
        <a:srgbClr val="D8D8D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Custom 167">
      <a:dk1>
        <a:srgbClr val="FFFFFF"/>
      </a:dk1>
      <a:lt1>
        <a:srgbClr val="FFFFFF"/>
      </a:lt1>
      <a:dk2>
        <a:srgbClr val="FFFFFF"/>
      </a:dk2>
      <a:lt2>
        <a:srgbClr val="363636"/>
      </a:lt2>
      <a:accent1>
        <a:srgbClr val="040404"/>
      </a:accent1>
      <a:accent2>
        <a:srgbClr val="919191"/>
      </a:accent2>
      <a:accent3>
        <a:srgbClr val="B6B6B6"/>
      </a:accent3>
      <a:accent4>
        <a:srgbClr val="6C6C6C"/>
      </a:accent4>
      <a:accent5>
        <a:srgbClr val="363636"/>
      </a:accent5>
      <a:accent6>
        <a:srgbClr val="909BA5"/>
      </a:accent6>
      <a:hlink>
        <a:srgbClr val="898889"/>
      </a:hlink>
      <a:folHlink>
        <a:srgbClr val="D8D8D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Stébla">
  <a:themeElements>
    <a:clrScheme name="Stébla">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Stébla">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tébla">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8.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 slides</Template>
  <TotalTime>6344</TotalTime>
  <Words>4472</Words>
  <Application>Microsoft Office PowerPoint</Application>
  <PresentationFormat>Širokoúhlá obrazovka</PresentationFormat>
  <Paragraphs>493</Paragraphs>
  <Slides>92</Slides>
  <Notes>0</Notes>
  <HiddenSlides>0</HiddenSlides>
  <MMClips>0</MMClips>
  <ScaleCrop>false</ScaleCrop>
  <HeadingPairs>
    <vt:vector size="6" baseType="variant">
      <vt:variant>
        <vt:lpstr>Použitá písma</vt:lpstr>
      </vt:variant>
      <vt:variant>
        <vt:i4>6</vt:i4>
      </vt:variant>
      <vt:variant>
        <vt:lpstr>Motiv</vt:lpstr>
      </vt:variant>
      <vt:variant>
        <vt:i4>7</vt:i4>
      </vt:variant>
      <vt:variant>
        <vt:lpstr>Nadpisy snímků</vt:lpstr>
      </vt:variant>
      <vt:variant>
        <vt:i4>92</vt:i4>
      </vt:variant>
    </vt:vector>
  </HeadingPairs>
  <TitlesOfParts>
    <vt:vector size="105" baseType="lpstr">
      <vt:lpstr>Arial</vt:lpstr>
      <vt:lpstr>Calibri</vt:lpstr>
      <vt:lpstr>Century Gothic</vt:lpstr>
      <vt:lpstr>Courier New</vt:lpstr>
      <vt:lpstr>Wingdings</vt:lpstr>
      <vt:lpstr>Wingdings 3</vt:lpstr>
      <vt:lpstr>15_Office Theme</vt:lpstr>
      <vt:lpstr>Motiv Office</vt:lpstr>
      <vt:lpstr>1_Office Theme</vt:lpstr>
      <vt:lpstr>16_Office Theme</vt:lpstr>
      <vt:lpstr>1_Motiv Office</vt:lpstr>
      <vt:lpstr>2_Office Theme</vt:lpstr>
      <vt:lpstr>Stébla</vt:lpstr>
      <vt:lpstr>E-spis:  Proces archivace a skartace</vt:lpstr>
      <vt:lpstr>1. O čem to je?</vt:lpstr>
      <vt:lpstr>Prezentace aplikace PowerPoint</vt:lpstr>
      <vt:lpstr>Proces archivace: 1. fáze</vt:lpstr>
      <vt:lpstr>Proces archivace: 2. fáze</vt:lpstr>
      <vt:lpstr>2. CO JE ŠPATNĚ?</vt:lpstr>
      <vt:lpstr>Co je špatně?</vt:lpstr>
      <vt:lpstr>Problémy, se kterými se potkáváme</vt:lpstr>
      <vt:lpstr>Problémy, se kterými se potkáváme</vt:lpstr>
      <vt:lpstr>Problémy, se kterými se potkáváme</vt:lpstr>
      <vt:lpstr>Co teď? </vt:lpstr>
      <vt:lpstr>3. PODMÍNKY PRO ARCHIVACI/SKARTACI</vt:lpstr>
      <vt:lpstr>PODMÍNKY PRO ARCHIVACI/SKARTACI</vt:lpstr>
      <vt:lpstr>Kdy je spis připravený k vyřízení?</vt:lpstr>
      <vt:lpstr>Kdy je dokument připravený k vyřízení?</vt:lpstr>
      <vt:lpstr>Obecné podmínky pro vyřízení objektů</vt:lpstr>
      <vt:lpstr>Záložka PROFIL – dokumenty/spisy</vt:lpstr>
      <vt:lpstr>Záložka Elektronické přílohy</vt:lpstr>
      <vt:lpstr>Záložka Doručení</vt:lpstr>
      <vt:lpstr>Záložka Doručení</vt:lpstr>
      <vt:lpstr>Záložka Vypravení</vt:lpstr>
      <vt:lpstr>Povinnosti u vypravení analog. dokumentů</vt:lpstr>
      <vt:lpstr>Podmínky pro uzavření analog. dokumentů</vt:lpstr>
      <vt:lpstr>4. UZAVÍRÁNÍ OBJEKTŮ</vt:lpstr>
      <vt:lpstr>UZAVÍRÁNÍ OBJEKTŮ</vt:lpstr>
      <vt:lpstr>Uzavření spisů</vt:lpstr>
      <vt:lpstr>Uzavření spisů</vt:lpstr>
      <vt:lpstr>Uzavření spisu pomocí integr. panelu</vt:lpstr>
      <vt:lpstr>Vyřízení dokumentů z Obsahu spisu</vt:lpstr>
      <vt:lpstr>Vyřízení objektů</vt:lpstr>
      <vt:lpstr>Vyřízení dokumentu</vt:lpstr>
      <vt:lpstr>Vyřízení dokumentu: výběr způsobu</vt:lpstr>
      <vt:lpstr>Vyřízení podřízeného spisu ve spisu</vt:lpstr>
      <vt:lpstr>Vyřízení podřízeného spisu ve spisu</vt:lpstr>
      <vt:lpstr>Vyřízené nezařazené dokumenty</vt:lpstr>
      <vt:lpstr>Zařazení vyřízených dokumentů do spisu</vt:lpstr>
      <vt:lpstr>UZAVÍRÁNÍ OBJEKTŮ</vt:lpstr>
      <vt:lpstr>Chybová hlášení při uzavírání objektů</vt:lpstr>
      <vt:lpstr>Chybová hlášení při uzavírání objektů</vt:lpstr>
      <vt:lpstr>Chybová hlášení: řešení</vt:lpstr>
      <vt:lpstr>Chybová hlášení při uzavírání objektů</vt:lpstr>
      <vt:lpstr>Chybová hlášení: řešení</vt:lpstr>
      <vt:lpstr>Chybová hlášení při uzavírání objektů</vt:lpstr>
      <vt:lpstr>Chybová hlášení: řešení</vt:lpstr>
      <vt:lpstr>Chybová hlášení při uzavírání objektů</vt:lpstr>
      <vt:lpstr>Chybová hlášení: řešení</vt:lpstr>
      <vt:lpstr>UZAVÍRÁNÍ OBJEKTŮ</vt:lpstr>
      <vt:lpstr>Složka Referent - Ukončené</vt:lpstr>
      <vt:lpstr>Složka Referent - Ukončené</vt:lpstr>
      <vt:lpstr>Znovuotevření dokumentu ve spisu</vt:lpstr>
      <vt:lpstr>Znovuotevření dokumentu</vt:lpstr>
      <vt:lpstr>Znovuotevření dokumentu</vt:lpstr>
      <vt:lpstr>5. UKLÁDACÍ JEDNOTKA</vt:lpstr>
      <vt:lpstr>Podmínky pro předání do spisovny</vt:lpstr>
      <vt:lpstr>Povinnosti Referenta</vt:lpstr>
      <vt:lpstr>Povinnosti Sekretariátu</vt:lpstr>
      <vt:lpstr>Založení Ukládací jednotky</vt:lpstr>
      <vt:lpstr>Založení Ukládací jednotky (UJ)</vt:lpstr>
      <vt:lpstr>Založení Ukládací jednotky</vt:lpstr>
      <vt:lpstr>Ukládací jednotka</vt:lpstr>
      <vt:lpstr>Výběr spisů pro vložení do UJ</vt:lpstr>
      <vt:lpstr>Vložení objektů do UJ</vt:lpstr>
      <vt:lpstr>Výběr spisů pro vložení do UJ</vt:lpstr>
      <vt:lpstr>Výběr spisů pro vložení do UJ</vt:lpstr>
      <vt:lpstr>Úprava UJ: Profil</vt:lpstr>
      <vt:lpstr>Úprava UJ: Obsah ukládací jednotky </vt:lpstr>
      <vt:lpstr>Úprava UJ: Vyjmout z UJ</vt:lpstr>
      <vt:lpstr>Úprava UJ: Vyjmout z UJ</vt:lpstr>
      <vt:lpstr>Úprava UJ: Přeřazení z UJ do jiné</vt:lpstr>
      <vt:lpstr>Úprava UJ: Přeřazení z UJ do jiné</vt:lpstr>
      <vt:lpstr>Zrušení UJ</vt:lpstr>
      <vt:lpstr>Zrušení UJ</vt:lpstr>
      <vt:lpstr>5. PŘEDÁNÍ UJ  DO SPISOVNY</vt:lpstr>
      <vt:lpstr>Centrální spisovna ZČU</vt:lpstr>
      <vt:lpstr>Harmonogram</vt:lpstr>
      <vt:lpstr>Popis procesu předávání UJ </vt:lpstr>
      <vt:lpstr>Předání UJ za OJ do spisovny</vt:lpstr>
      <vt:lpstr>Předání UJ do spisovny</vt:lpstr>
      <vt:lpstr>Předání UJ do spisovny</vt:lpstr>
      <vt:lpstr>Tisk předávacího protokolu</vt:lpstr>
      <vt:lpstr>Tisk předávacího protokolu</vt:lpstr>
      <vt:lpstr>Tisk předávacího protokolu – více spis. uzlů</vt:lpstr>
      <vt:lpstr>7. TIPY NA RYCHLEJŠÍ UZAVÍRÁNÍ OBJEKTŮ</vt:lpstr>
      <vt:lpstr>Podmínky pro zjednodušení</vt:lpstr>
      <vt:lpstr>Výběr Typu a Věcných skupin (VS)</vt:lpstr>
      <vt:lpstr>Třídící filtry</vt:lpstr>
      <vt:lpstr>Postup pro třídění dokumentů</vt:lpstr>
      <vt:lpstr>Příklad kombinovaného hledání</vt:lpstr>
      <vt:lpstr>Hromadná editace</vt:lpstr>
      <vt:lpstr>Hromadné přetřídění Typu/VS</vt:lpstr>
      <vt:lpstr>Hromadné vložení do spisu</vt:lpstr>
      <vt:lpstr>Jak se vypořádat se starými dokumenty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Uživatelské  nastavení</dc:title>
  <dc:creator>Tereza Butnikošarovská</dc:creator>
  <cp:lastModifiedBy>Tereza Butnikošarovská</cp:lastModifiedBy>
  <cp:revision>231</cp:revision>
  <dcterms:created xsi:type="dcterms:W3CDTF">2022-08-09T08:53:08Z</dcterms:created>
  <dcterms:modified xsi:type="dcterms:W3CDTF">2026-02-02T09:22:23Z</dcterms:modified>
</cp:coreProperties>
</file>