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83" r:id="rId4"/>
    <p:sldId id="265" r:id="rId5"/>
    <p:sldId id="273" r:id="rId6"/>
    <p:sldId id="272" r:id="rId7"/>
    <p:sldId id="276" r:id="rId8"/>
    <p:sldId id="267" r:id="rId9"/>
    <p:sldId id="268" r:id="rId10"/>
    <p:sldId id="269" r:id="rId11"/>
    <p:sldId id="278" r:id="rId12"/>
    <p:sldId id="277" r:id="rId13"/>
    <p:sldId id="271" r:id="rId14"/>
    <p:sldId id="279" r:id="rId15"/>
    <p:sldId id="281" r:id="rId16"/>
    <p:sldId id="280" r:id="rId17"/>
    <p:sldId id="282" r:id="rId18"/>
    <p:sldId id="285" r:id="rId19"/>
    <p:sldId id="258" r:id="rId20"/>
  </p:sldIdLst>
  <p:sldSz cx="100584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11" autoAdjust="0"/>
  </p:normalViewPr>
  <p:slideViewPr>
    <p:cSldViewPr>
      <p:cViewPr>
        <p:scale>
          <a:sx n="81" d="100"/>
          <a:sy n="81" d="100"/>
        </p:scale>
        <p:origin x="-606" y="-21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Nakladatelé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List1!$A$2:$A$7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List1!$B$2:$B$7</c:f>
              <c:numCache>
                <c:formatCode>General</c:formatCode>
                <c:ptCount val="6"/>
                <c:pt idx="0">
                  <c:v>18</c:v>
                </c:pt>
                <c:pt idx="1">
                  <c:v>23</c:v>
                </c:pt>
                <c:pt idx="2">
                  <c:v>225</c:v>
                </c:pt>
                <c:pt idx="3">
                  <c:v>472</c:v>
                </c:pt>
                <c:pt idx="4">
                  <c:v>693</c:v>
                </c:pt>
                <c:pt idx="5">
                  <c:v>1112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Časopisy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List1!$A$2:$A$7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List1!$C$2:$C$7</c:f>
              <c:numCache>
                <c:formatCode>General</c:formatCode>
                <c:ptCount val="6"/>
                <c:pt idx="1">
                  <c:v>126</c:v>
                </c:pt>
                <c:pt idx="2">
                  <c:v>303</c:v>
                </c:pt>
                <c:pt idx="3">
                  <c:v>507</c:v>
                </c:pt>
                <c:pt idx="4">
                  <c:v>882</c:v>
                </c:pt>
                <c:pt idx="5">
                  <c:v>1211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345472"/>
        <c:axId val="32273536"/>
      </c:barChart>
      <c:catAx>
        <c:axId val="32345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273536"/>
        <c:crosses val="autoZero"/>
        <c:auto val="1"/>
        <c:lblAlgn val="ctr"/>
        <c:lblOffset val="100"/>
        <c:noMultiLvlLbl val="0"/>
      </c:catAx>
      <c:valAx>
        <c:axId val="322735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345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článků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cat>
            <c:numRef>
              <c:f>List1!$A$2:$A$7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List1!$B$2:$B$7</c:f>
              <c:numCache>
                <c:formatCode>General</c:formatCode>
                <c:ptCount val="6"/>
                <c:pt idx="0">
                  <c:v>36</c:v>
                </c:pt>
                <c:pt idx="1">
                  <c:v>64</c:v>
                </c:pt>
                <c:pt idx="2">
                  <c:v>142</c:v>
                </c:pt>
                <c:pt idx="3">
                  <c:v>137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295168"/>
        <c:axId val="32301056"/>
      </c:barChart>
      <c:catAx>
        <c:axId val="32295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301056"/>
        <c:crosses val="autoZero"/>
        <c:auto val="1"/>
        <c:lblAlgn val="ctr"/>
        <c:lblOffset val="100"/>
        <c:noMultiLvlLbl val="0"/>
      </c:catAx>
      <c:valAx>
        <c:axId val="323010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295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článků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List1!$A$2:$A$18</c:f>
              <c:strCache>
                <c:ptCount val="17"/>
                <c:pt idx="0">
                  <c:v>Mendelova univerzita</c:v>
                </c:pt>
                <c:pt idx="1">
                  <c:v>VUT v Brně</c:v>
                </c:pt>
                <c:pt idx="2">
                  <c:v>UK Praha</c:v>
                </c:pt>
                <c:pt idx="3">
                  <c:v>VŠB-TU Ostrava</c:v>
                </c:pt>
                <c:pt idx="4">
                  <c:v>VFU v Brně</c:v>
                </c:pt>
                <c:pt idx="5">
                  <c:v>Masarykova univerzita</c:v>
                </c:pt>
                <c:pt idx="6">
                  <c:v>FN v Motole</c:v>
                </c:pt>
                <c:pt idx="7">
                  <c:v>Univerzita Pardubice</c:v>
                </c:pt>
                <c:pt idx="8">
                  <c:v>SU v Opavě</c:v>
                </c:pt>
                <c:pt idx="9">
                  <c:v>VŠE</c:v>
                </c:pt>
                <c:pt idx="10">
                  <c:v>ZČU</c:v>
                </c:pt>
                <c:pt idx="11">
                  <c:v>Univerzita obrany</c:v>
                </c:pt>
                <c:pt idx="12">
                  <c:v>ČVUT</c:v>
                </c:pt>
                <c:pt idx="13">
                  <c:v>VFN Praha</c:v>
                </c:pt>
                <c:pt idx="14">
                  <c:v>AV ČR</c:v>
                </c:pt>
                <c:pt idx="15">
                  <c:v>JU v Českých Budějovicích</c:v>
                </c:pt>
                <c:pt idx="16">
                  <c:v>VSFS v Praze</c:v>
                </c:pt>
              </c:strCache>
            </c:strRef>
          </c:cat>
          <c:val>
            <c:numRef>
              <c:f>List1!$B$2:$B$18</c:f>
              <c:numCache>
                <c:formatCode>General</c:formatCode>
                <c:ptCount val="17"/>
                <c:pt idx="0">
                  <c:v>77</c:v>
                </c:pt>
                <c:pt idx="1">
                  <c:v>112</c:v>
                </c:pt>
                <c:pt idx="2">
                  <c:v>75</c:v>
                </c:pt>
                <c:pt idx="3">
                  <c:v>23</c:v>
                </c:pt>
                <c:pt idx="4">
                  <c:v>30</c:v>
                </c:pt>
                <c:pt idx="5">
                  <c:v>25</c:v>
                </c:pt>
                <c:pt idx="6">
                  <c:v>16</c:v>
                </c:pt>
                <c:pt idx="7">
                  <c:v>14</c:v>
                </c:pt>
                <c:pt idx="8">
                  <c:v>12</c:v>
                </c:pt>
                <c:pt idx="9">
                  <c:v>20</c:v>
                </c:pt>
                <c:pt idx="10">
                  <c:v>20</c:v>
                </c:pt>
                <c:pt idx="11">
                  <c:v>9</c:v>
                </c:pt>
                <c:pt idx="12">
                  <c:v>8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023296"/>
        <c:axId val="34024832"/>
      </c:barChart>
      <c:catAx>
        <c:axId val="34023296"/>
        <c:scaling>
          <c:orientation val="minMax"/>
        </c:scaling>
        <c:delete val="0"/>
        <c:axPos val="b"/>
        <c:majorTickMark val="out"/>
        <c:minorTickMark val="none"/>
        <c:tickLblPos val="nextTo"/>
        <c:crossAx val="34024832"/>
        <c:crosses val="autoZero"/>
        <c:auto val="1"/>
        <c:lblAlgn val="ctr"/>
        <c:lblOffset val="100"/>
        <c:noMultiLvlLbl val="0"/>
      </c:catAx>
      <c:valAx>
        <c:axId val="3402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023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79467627051705"/>
          <c:y val="0.9083244328369845"/>
          <c:w val="0.17839929075859554"/>
          <c:h val="6.413093474701800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73521-5CED-47E8-BDAC-5201685EAC24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9C419-E2F8-4651-83BC-BC1576C0D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17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lyoa.com/publishers/" TargetMode="External"/><Relationship Id="rId7" Type="http://schemas.openxmlformats.org/officeDocument/2006/relationships/hyperlink" Target="http://antipredator.vedazije.cz/index.php?show=journal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cholarlyoa.com/other-pages/misleading-metrics/" TargetMode="External"/><Relationship Id="rId5" Type="http://schemas.openxmlformats.org/officeDocument/2006/relationships/hyperlink" Target="http://scholarlyoa.com/other-pages/hijacked-journals/" TargetMode="External"/><Relationship Id="rId4" Type="http://schemas.openxmlformats.org/officeDocument/2006/relationships/hyperlink" Target="http://scholarlyoa.com/individual-journals/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indexcopernicus.com/Universal+Journal+of+Mechanical+Engineering,p24780146,3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cholarlyoa.com/2013/05/02/horizon-research-publishing-corporation/" TargetMode="External"/><Relationship Id="rId5" Type="http://schemas.openxmlformats.org/officeDocument/2006/relationships/hyperlink" Target="https://groups.google.com/forum/#%21topic/ling-outside/9F8MN_X55tU" TargetMode="External"/><Relationship Id="rId4" Type="http://schemas.openxmlformats.org/officeDocument/2006/relationships/hyperlink" Target="http://miar.ub.edu/issn/2332-3353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isty.cz/art/79323.html#sthash.77KXXvSc.dpu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Souvisí s hodnocením vědy a výzkumu v ČR – od roku 2017 nová metodika </a:t>
            </a:r>
            <a:r>
              <a:rPr lang="cs-CZ" dirty="0" err="1" smtClean="0"/>
              <a:t>Metodika</a:t>
            </a:r>
            <a:r>
              <a:rPr lang="cs-CZ" dirty="0" smtClean="0"/>
              <a:t> 2017+, problém habilitačního</a:t>
            </a:r>
            <a:r>
              <a:rPr lang="cs-CZ" baseline="0" dirty="0" smtClean="0"/>
              <a:t> řízení a profesury=&gt;doporučující kritéria</a:t>
            </a:r>
          </a:p>
          <a:p>
            <a:r>
              <a:rPr lang="cs-CZ" baseline="0" dirty="0" smtClean="0"/>
              <a:t>Podle odhadu 11-12 000 časopisů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C419-E2F8-4651-83BC-BC1576C0D0A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29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Hledat více informací o časopise, nakladateli, redakční radě, recenzentech, ověřování informací, při pochybnostech nepublikovat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 smtClean="0">
                <a:latin typeface="Garamond" panose="02020404030301010803" pitchFamily="18" charset="0"/>
                <a:hlinkClick r:id="rId3"/>
              </a:rPr>
              <a:t>http://scholarlyoa.com/publishers/</a:t>
            </a:r>
            <a:endParaRPr lang="cs-CZ" sz="1200" dirty="0" smtClean="0">
              <a:latin typeface="Garamond" panose="02020404030301010803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 smtClean="0">
                <a:latin typeface="Garamond" panose="02020404030301010803" pitchFamily="18" charset="0"/>
                <a:hlinkClick r:id="rId4"/>
              </a:rPr>
              <a:t>http://scholarlyoa.com/individual-journals/</a:t>
            </a:r>
            <a:endParaRPr lang="cs-CZ" sz="1200" dirty="0" smtClean="0">
              <a:latin typeface="Garamond" panose="02020404030301010803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 smtClean="0">
                <a:latin typeface="Garamond" panose="02020404030301010803" pitchFamily="18" charset="0"/>
                <a:hlinkClick r:id="rId5"/>
              </a:rPr>
              <a:t>http://scholarlyoa.com/other-pages/hijacked-journals/</a:t>
            </a:r>
            <a:endParaRPr lang="cs-CZ" sz="1200" dirty="0" smtClean="0">
              <a:latin typeface="Garamond" panose="02020404030301010803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 smtClean="0">
                <a:latin typeface="Garamond" panose="02020404030301010803" pitchFamily="18" charset="0"/>
                <a:hlinkClick r:id="rId6"/>
              </a:rPr>
              <a:t>http://scholarlyoa.com/other-pages/misleading-metrics/</a:t>
            </a:r>
            <a:endParaRPr lang="cs-CZ" sz="1200" dirty="0" smtClean="0">
              <a:latin typeface="Garamond" panose="02020404030301010803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1200" dirty="0" smtClean="0">
                <a:latin typeface="Garamond" panose="02020404030301010803" pitchFamily="18" charset="0"/>
              </a:rPr>
              <a:t>Seznam časopisů (122) </a:t>
            </a:r>
            <a:r>
              <a:rPr lang="cs-CZ" altLang="cs-CZ" sz="1200" dirty="0" smtClean="0">
                <a:latin typeface="Garamond" panose="02020404030301010803" pitchFamily="18" charset="0"/>
                <a:hlinkClick r:id="rId7"/>
              </a:rPr>
              <a:t>http://antipredator.vedazije.cz/index.php?show=journals</a:t>
            </a:r>
            <a:endParaRPr lang="cs-CZ" altLang="cs-CZ" sz="1200" dirty="0" smtClean="0">
              <a:latin typeface="Garamond" panose="02020404030301010803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 smtClean="0">
                <a:latin typeface="Garamond" panose="02020404030301010803" pitchFamily="18" charset="0"/>
              </a:rPr>
              <a:t>Thomson Reuters </a:t>
            </a:r>
            <a:r>
              <a:rPr lang="cs-CZ" sz="1200" dirty="0" err="1" smtClean="0">
                <a:latin typeface="Garamond" panose="02020404030301010803" pitchFamily="18" charset="0"/>
              </a:rPr>
              <a:t>Conference</a:t>
            </a:r>
            <a:r>
              <a:rPr lang="cs-CZ" sz="1200" dirty="0" smtClean="0">
                <a:latin typeface="Garamond" panose="02020404030301010803" pitchFamily="18" charset="0"/>
              </a:rPr>
              <a:t> </a:t>
            </a:r>
            <a:r>
              <a:rPr lang="cs-CZ" sz="1200" dirty="0" err="1" smtClean="0">
                <a:latin typeface="Garamond" panose="02020404030301010803" pitchFamily="18" charset="0"/>
              </a:rPr>
              <a:t>Proceedings</a:t>
            </a:r>
            <a:r>
              <a:rPr lang="cs-CZ" sz="1200" dirty="0" smtClean="0">
                <a:latin typeface="Garamond" panose="02020404030301010803" pitchFamily="18" charset="0"/>
              </a:rPr>
              <a:t> </a:t>
            </a:r>
            <a:r>
              <a:rPr lang="cs-CZ" sz="1200" dirty="0" err="1" smtClean="0">
                <a:latin typeface="Garamond" panose="02020404030301010803" pitchFamily="18" charset="0"/>
              </a:rPr>
              <a:t>Citation</a:t>
            </a:r>
            <a:r>
              <a:rPr lang="cs-CZ" sz="1200" dirty="0" smtClean="0">
                <a:latin typeface="Garamond" panose="02020404030301010803" pitchFamily="18" charset="0"/>
              </a:rPr>
              <a:t> Index (CPCI), standardní součást databáze Web of Science, včetně podmínek pro zařazení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C419-E2F8-4651-83BC-BC1576C0D0A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364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1200" dirty="0" smtClean="0">
                <a:latin typeface="Garamond" panose="02020404030301010803" pitchFamily="18" charset="0"/>
              </a:rPr>
              <a:t>Nahrávání textů před odesláním</a:t>
            </a:r>
            <a:r>
              <a:rPr lang="cs-CZ" altLang="cs-CZ" sz="1200" baseline="0" dirty="0" smtClean="0">
                <a:latin typeface="Garamond" panose="02020404030301010803" pitchFamily="18" charset="0"/>
              </a:rPr>
              <a:t> do časopisu </a:t>
            </a:r>
            <a:endParaRPr lang="cs-CZ" altLang="cs-CZ" sz="1200" dirty="0" smtClean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>
              <a:latin typeface="Garamond" panose="02020404030301010803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C419-E2F8-4651-83BC-BC1576C0D0A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992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Imaginární spoluautorka </a:t>
            </a:r>
            <a:r>
              <a:rPr lang="cs-CZ" sz="1200" i="0" dirty="0" smtClean="0"/>
              <a:t>Emily </a:t>
            </a:r>
            <a:r>
              <a:rPr lang="cs-CZ" sz="1200" i="0" dirty="0" err="1" smtClean="0"/>
              <a:t>Welkinsová</a:t>
            </a:r>
            <a:r>
              <a:rPr lang="cs-CZ" sz="1200" i="0" dirty="0" smtClean="0"/>
              <a:t> Jedna jejich studie se zabývala možností koexistence lidí s upíry</a:t>
            </a:r>
            <a:r>
              <a:rPr lang="cs-CZ" i="0" dirty="0" smtClean="0"/>
              <a:t> </a:t>
            </a:r>
            <a:r>
              <a:rPr lang="cs-CZ" dirty="0" smtClean="0"/>
              <a:t>, body v RIV, za 3 roky okolo 60 článků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Výzva studentům</a:t>
            </a:r>
            <a:r>
              <a:rPr lang="cs-CZ" baseline="0" dirty="0" smtClean="0"/>
              <a:t> a absolventům k publikování u predátorských vydavatelů-finanční příspěvek 5000 korun od školy – vykazování publikací do RIV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err="1" smtClean="0"/>
              <a:t>Print</a:t>
            </a:r>
            <a:r>
              <a:rPr lang="cs-CZ" sz="1200" b="1" dirty="0" smtClean="0"/>
              <a:t> to </a:t>
            </a:r>
            <a:r>
              <a:rPr lang="cs-CZ" sz="1200" b="1" dirty="0" err="1" smtClean="0"/>
              <a:t>Order</a:t>
            </a:r>
            <a:r>
              <a:rPr lang="cs-CZ" sz="1200" dirty="0" smtClean="0"/>
              <a:t>, tj. knihy se tisknou jen když si je někdo objedná. Do</a:t>
            </a:r>
            <a:r>
              <a:rPr lang="cs-CZ" sz="1200" baseline="0" dirty="0" smtClean="0"/>
              <a:t> </a:t>
            </a:r>
            <a:r>
              <a:rPr lang="cs-CZ" sz="1200" dirty="0" err="1" smtClean="0"/>
              <a:t>RIVu</a:t>
            </a:r>
            <a:r>
              <a:rPr lang="cs-CZ" sz="1200" dirty="0" smtClean="0"/>
              <a:t> jsou ale často vykazovány fiktivní náklady (až 500 ks)., navíc dvojí vykázání jednoho výstupu u VŠKP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smtClean="0"/>
              <a:t>1. Fakulta Sociálních věd UK= Bodů </a:t>
            </a:r>
            <a:r>
              <a:rPr lang="cs-CZ" sz="1200" b="1" dirty="0" smtClean="0"/>
              <a:t>998, </a:t>
            </a:r>
            <a:r>
              <a:rPr lang="cs-CZ" sz="1200" dirty="0" smtClean="0"/>
              <a:t>Čerpáno: </a:t>
            </a:r>
            <a:r>
              <a:rPr lang="cs-CZ" sz="1200" b="1" dirty="0" smtClean="0"/>
              <a:t>8.7 miliónu </a:t>
            </a:r>
            <a:r>
              <a:rPr lang="cs-CZ" sz="1200" dirty="0" err="1" smtClean="0"/>
              <a:t>kč</a:t>
            </a:r>
            <a:r>
              <a:rPr lang="cs-CZ" sz="1200" dirty="0" smtClean="0"/>
              <a:t>, cca </a:t>
            </a:r>
            <a:r>
              <a:rPr lang="cs-CZ" sz="1200" b="1" dirty="0" smtClean="0"/>
              <a:t>3.1 miliónu </a:t>
            </a:r>
            <a:r>
              <a:rPr lang="cs-CZ" sz="1200" dirty="0" smtClean="0"/>
              <a:t>bude čerpáno, V Hodnocení 2013 získala fakulta 16 705 bodů, z toho LAP </a:t>
            </a:r>
            <a:r>
              <a:rPr lang="cs-CZ" sz="1200" b="1" dirty="0" smtClean="0"/>
              <a:t>~6%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smtClean="0"/>
              <a:t>2. Fakulta dopravní ČVUT=Bodů </a:t>
            </a:r>
            <a:r>
              <a:rPr lang="cs-CZ" sz="1200" b="1" dirty="0" smtClean="0"/>
              <a:t>381, </a:t>
            </a:r>
            <a:r>
              <a:rPr lang="cs-CZ" sz="1200" dirty="0" smtClean="0"/>
              <a:t>Čerpáno: </a:t>
            </a:r>
            <a:r>
              <a:rPr lang="cs-CZ" sz="1200" b="1" dirty="0" smtClean="0"/>
              <a:t>2.0 miliónu </a:t>
            </a:r>
            <a:r>
              <a:rPr lang="cs-CZ" sz="1200" dirty="0" err="1" smtClean="0"/>
              <a:t>kč</a:t>
            </a:r>
            <a:r>
              <a:rPr lang="cs-CZ" sz="1200" dirty="0" smtClean="0"/>
              <a:t>, cca </a:t>
            </a:r>
            <a:r>
              <a:rPr lang="cs-CZ" sz="1200" b="1" dirty="0" smtClean="0"/>
              <a:t>2.5 miliónu </a:t>
            </a:r>
            <a:r>
              <a:rPr lang="cs-CZ" sz="1200" dirty="0" smtClean="0"/>
              <a:t>bude čerpáno, V Hodnocení 2013 získala fakulta 6 088 bodů, z toho LAP </a:t>
            </a:r>
            <a:r>
              <a:rPr lang="cs-CZ" sz="1200" b="1" dirty="0" smtClean="0"/>
              <a:t>~6%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smtClean="0"/>
              <a:t>3. Pedagogická fakulta UK= Bodů </a:t>
            </a:r>
            <a:r>
              <a:rPr lang="cs-CZ" sz="1200" b="1" dirty="0" smtClean="0"/>
              <a:t>245, </a:t>
            </a:r>
            <a:r>
              <a:rPr lang="cs-CZ" sz="1200" dirty="0" smtClean="0"/>
              <a:t>Čerpáno: </a:t>
            </a:r>
            <a:r>
              <a:rPr lang="cs-CZ" sz="1200" b="1" dirty="0" smtClean="0"/>
              <a:t>2.2 miliónu </a:t>
            </a:r>
            <a:r>
              <a:rPr lang="cs-CZ" sz="1200" dirty="0" err="1" smtClean="0"/>
              <a:t>kč</a:t>
            </a:r>
            <a:r>
              <a:rPr lang="cs-CZ" sz="1200" dirty="0" smtClean="0"/>
              <a:t>, cca </a:t>
            </a:r>
            <a:r>
              <a:rPr lang="cs-CZ" sz="1200" b="1" dirty="0" smtClean="0"/>
              <a:t>0.6 miliónu </a:t>
            </a:r>
            <a:r>
              <a:rPr lang="cs-CZ" sz="1200" dirty="0" smtClean="0"/>
              <a:t>bude čerpáno, V Hodnocení 2013 získala fakulta 10 756 bodů, z toho LAP </a:t>
            </a:r>
            <a:r>
              <a:rPr lang="cs-CZ" sz="1200" b="1" dirty="0" smtClean="0"/>
              <a:t>~2%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Získal profesuru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Z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renovomovaného</a:t>
            </a:r>
            <a:r>
              <a:rPr lang="cs-CZ" baseline="0" dirty="0" smtClean="0"/>
              <a:t> časopisu po odkoupení predátorským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 smtClean="0"/>
              <a:t>od vydavatelství </a:t>
            </a:r>
            <a:r>
              <a:rPr lang="cs-CZ" sz="1200" i="1" kern="1200" dirty="0" err="1" smtClean="0"/>
              <a:t>Impact</a:t>
            </a:r>
            <a:r>
              <a:rPr lang="cs-CZ" sz="1200" i="1" kern="1200" dirty="0" smtClean="0"/>
              <a:t> Journals LLC</a:t>
            </a:r>
            <a:r>
              <a:rPr lang="cs-CZ" sz="1200" kern="1200" dirty="0" smtClean="0"/>
              <a:t>, který je indexován v databázi Web of Science, je u něj sledován impakt faktor, ale přitom vykazuje znaky evokující nedůvěryhodnost-přijetí jinde odmítnutých článků, rychlé recenzní řízení, fiktivní údaje u některých článků</a:t>
            </a:r>
            <a:endParaRPr lang="cs-CZ" sz="1200" dirty="0" smtClean="0"/>
          </a:p>
          <a:p>
            <a:endParaRPr 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C419-E2F8-4651-83BC-BC1576C0D0A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187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http://journals.indexcopernicus.com/Universal+Journal+of+Mechanical+Engineering,p24780146,3.html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http://miar.ub.edu/issn/2332-3353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https://groups.google.com/forum/#!topic/ling-outside/9F8MN_X55tU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6"/>
              </a:rPr>
              <a:t>https://scholarlyoa.com/2013/05/02/horizon-research-publishing-corporation/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C419-E2F8-4651-83BC-BC1576C0D0A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884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Stejné ISSN a</a:t>
            </a:r>
            <a:r>
              <a:rPr lang="cs-CZ" baseline="0" dirty="0" smtClean="0"/>
              <a:t> název</a:t>
            </a:r>
            <a:endParaRPr lang="cs-CZ" dirty="0" smtClean="0"/>
          </a:p>
          <a:p>
            <a:r>
              <a:rPr lang="cs-CZ" dirty="0" smtClean="0"/>
              <a:t>UK v OBD typ zdroje = přiřazují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hijacked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journal</a:t>
            </a: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C419-E2F8-4651-83BC-BC1576C0D0A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75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sz="1200" dirty="0" smtClean="0"/>
              <a:t>Většina predátorských vydavatelství sídlí v jižní Asii, mnohé jsou zaregistrované v Nigérii. A řada těchto časopisů byla založena také ve východní Evropě nebo v severní Americe</a:t>
            </a:r>
          </a:p>
          <a:p>
            <a:pPr marL="0" indent="0" eaLnBrk="1" hangingPunct="1">
              <a:buNone/>
            </a:pPr>
            <a:endParaRPr lang="cs-CZ" sz="1200" dirty="0" smtClean="0">
              <a:effectLst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C419-E2F8-4651-83BC-BC1576C0D0A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715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otevřené/transparentní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recenzent a také autor je informován, kdo je autorem a recenzentem zaslaného rukopisu, případně je autor požádán, aby navrhl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jednostranně anonymní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recenzent zdá jméno autora, autor nezná jméno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oboustranně anonymní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autor ani recenzent navzájem neznají svá jména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dvouúrovňové řízení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pokud je rukopis vrácen autorově k úpravě, recenzent dostane znovu k přečtení upravený rukopis; v případě drobných úprav postačuje kontrola editora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jednoúrovňové řízení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recenzent dostane rukopis pouze jednou, další čtení a úpravy zajišťuje editor na základě doporučení recenzenta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otevřené komentování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komentáře od kolegů/čtenářů k publikovanému článku; autoři jsou vyzváni, aby se ke komentářům vyjádřili.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C419-E2F8-4651-83BC-BC1576C0D0A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910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Zdroj – Daniel </a:t>
            </a:r>
            <a:r>
              <a:rPr lang="cs-CZ" dirty="0" err="1" smtClean="0"/>
              <a:t>Münich</a:t>
            </a:r>
            <a:r>
              <a:rPr lang="cs-CZ" dirty="0" smtClean="0"/>
              <a:t> – O hodnocení a financování vědy http://metodikahodnoceni.blogspot.cz/2015/12/predatorum-se-v-kafemlejnku-libi.html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Publikování nejvíce technické a přírodní vědy, nejfrekventovanější</a:t>
            </a:r>
            <a:r>
              <a:rPr lang="cs-CZ" baseline="0" dirty="0" smtClean="0"/>
              <a:t> časopisy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Journal of Electrochemical Science 107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Interdisciplinary Toxicology 53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 Problems of Economics 30 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 smtClean="0">
                <a:effectLst/>
              </a:rPr>
              <a:t>v roce 2010 publikováno 53 tisíc článků, loni 420 tisíc </a:t>
            </a:r>
            <a:r>
              <a:rPr lang="cs-CZ" sz="1200" dirty="0" smtClean="0">
                <a:effectLst/>
                <a:hlinkClick r:id="rId3"/>
              </a:rPr>
              <a:t>http://blisty.cz/art/79323.html#sthash.77KXXvSc.dpuf</a:t>
            </a:r>
            <a:endParaRPr lang="cs-CZ" sz="1200" dirty="0" smtClean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C419-E2F8-4651-83BC-BC1576C0D0A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80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Výzvy k publikování v (příjemci často neznámém) časopise,</a:t>
            </a:r>
            <a:r>
              <a:rPr lang="cs-CZ" baseline="0" dirty="0" smtClean="0"/>
              <a:t> k účasti na pochybných konferencích, pochybné nebo fiktivní redakční rady. Zaměstnávání tzv. akvizičních editorů, kteří aktivně vyhledávají potenciální autory (autory diplomových prací) a oslovují je formou spamu.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Kontaktní formuláře, obecné emaily nebo neuvedení kontaktů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ISSN, DOI=používaná falešné SOI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Ověření impakt faktoru v databází JCR (</a:t>
            </a:r>
            <a:r>
              <a:rPr lang="cs-CZ" baseline="0" dirty="0" err="1" smtClean="0"/>
              <a:t>WoS</a:t>
            </a:r>
            <a:r>
              <a:rPr lang="cs-CZ" baseline="0" dirty="0" smtClean="0"/>
              <a:t>) a SJR (SCOPUS)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C419-E2F8-4651-83BC-BC1576C0D0A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252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>
                <a:latin typeface="Garamond" panose="02020404030301010803" pitchFamily="18" charset="0"/>
              </a:rPr>
              <a:t>Články mnohdy doslovně opisují - původní relevantní studie bez jejich ocitování a pouze v nich upraví některé výsledky. Příkladem takového vykrádání </a:t>
            </a:r>
            <a:r>
              <a:rPr lang="en-US" sz="1200" dirty="0" err="1" smtClean="0">
                <a:latin typeface="Garamond" panose="02020404030301010803" pitchFamily="18" charset="0"/>
              </a:rPr>
              <a:t>studií</a:t>
            </a:r>
            <a:r>
              <a:rPr lang="en-US" sz="1200" dirty="0" smtClean="0">
                <a:latin typeface="Garamond" panose="02020404030301010803" pitchFamily="18" charset="0"/>
              </a:rPr>
              <a:t> je </a:t>
            </a:r>
            <a:r>
              <a:rPr lang="en-US" sz="1200" dirty="0" err="1" smtClean="0">
                <a:latin typeface="Garamond" panose="02020404030301010803" pitchFamily="18" charset="0"/>
              </a:rPr>
              <a:t>článek</a:t>
            </a:r>
            <a:r>
              <a:rPr lang="en-US" sz="1200" dirty="0" smtClean="0">
                <a:latin typeface="Garamond" panose="02020404030301010803" pitchFamily="18" charset="0"/>
              </a:rPr>
              <a:t> Five Markers of Changes in Teeth: An Estimating of Age </a:t>
            </a:r>
            <a:r>
              <a:rPr lang="en-US" sz="1200" dirty="0" err="1" smtClean="0">
                <a:latin typeface="Garamond" panose="02020404030301010803" pitchFamily="18" charset="0"/>
              </a:rPr>
              <a:t>vydaný</a:t>
            </a:r>
            <a:r>
              <a:rPr lang="en-US" sz="1200" dirty="0" smtClean="0">
                <a:latin typeface="Garamond" panose="02020404030301010803" pitchFamily="18" charset="0"/>
              </a:rPr>
              <a:t> v </a:t>
            </a:r>
            <a:r>
              <a:rPr lang="en-US" sz="1200" dirty="0" err="1" smtClean="0">
                <a:latin typeface="Garamond" panose="02020404030301010803" pitchFamily="18" charset="0"/>
              </a:rPr>
              <a:t>predátorském</a:t>
            </a:r>
            <a:r>
              <a:rPr lang="en-US" sz="1200" dirty="0" smtClean="0">
                <a:latin typeface="Garamond" panose="02020404030301010803" pitchFamily="18" charset="0"/>
              </a:rPr>
              <a:t> </a:t>
            </a:r>
            <a:r>
              <a:rPr lang="en-US" sz="1200" dirty="0" err="1" smtClean="0">
                <a:latin typeface="Garamond" panose="02020404030301010803" pitchFamily="18" charset="0"/>
              </a:rPr>
              <a:t>časopise</a:t>
            </a:r>
            <a:r>
              <a:rPr lang="en-US" sz="1200" dirty="0" smtClean="0">
                <a:latin typeface="Garamond" panose="02020404030301010803" pitchFamily="18" charset="0"/>
              </a:rPr>
              <a:t> The Internet</a:t>
            </a:r>
            <a:r>
              <a:rPr lang="cs-CZ" sz="1200" baseline="0" dirty="0" smtClean="0">
                <a:latin typeface="Garamond" panose="02020404030301010803" pitchFamily="18" charset="0"/>
              </a:rPr>
              <a:t> </a:t>
            </a:r>
            <a:r>
              <a:rPr lang="cs-CZ" sz="1200" dirty="0" smtClean="0">
                <a:latin typeface="Garamond" panose="02020404030301010803" pitchFamily="18" charset="0"/>
              </a:rPr>
              <a:t>Journal of </a:t>
            </a:r>
            <a:r>
              <a:rPr lang="cs-CZ" sz="1200" dirty="0" err="1" smtClean="0">
                <a:latin typeface="Garamond" panose="02020404030301010803" pitchFamily="18" charset="0"/>
              </a:rPr>
              <a:t>Forensic</a:t>
            </a:r>
            <a:r>
              <a:rPr lang="cs-CZ" sz="1200" dirty="0" smtClean="0">
                <a:latin typeface="Garamond" panose="02020404030301010803" pitchFamily="18" charset="0"/>
              </a:rPr>
              <a:t> Science. Tento článek je takřka opisem článku </a:t>
            </a:r>
            <a:r>
              <a:rPr lang="cs-CZ" sz="1200" dirty="0" err="1" smtClean="0">
                <a:latin typeface="Garamond" panose="02020404030301010803" pitchFamily="18" charset="0"/>
              </a:rPr>
              <a:t>Estimation</a:t>
            </a:r>
            <a:r>
              <a:rPr lang="cs-CZ" sz="1200" dirty="0" smtClean="0">
                <a:latin typeface="Garamond" panose="02020404030301010803" pitchFamily="18" charset="0"/>
              </a:rPr>
              <a:t> of Age </a:t>
            </a:r>
            <a:r>
              <a:rPr lang="cs-CZ" sz="1200" dirty="0" err="1" smtClean="0">
                <a:latin typeface="Garamond" panose="02020404030301010803" pitchFamily="18" charset="0"/>
              </a:rPr>
              <a:t>at</a:t>
            </a:r>
            <a:r>
              <a:rPr lang="cs-CZ" sz="1200" dirty="0" smtClean="0">
                <a:latin typeface="Garamond" panose="02020404030301010803" pitchFamily="18" charset="0"/>
              </a:rPr>
              <a:t> </a:t>
            </a:r>
            <a:r>
              <a:rPr lang="cs-CZ" sz="1200" dirty="0" err="1" smtClean="0">
                <a:latin typeface="Garamond" panose="02020404030301010803" pitchFamily="18" charset="0"/>
              </a:rPr>
              <a:t>Death</a:t>
            </a:r>
            <a:r>
              <a:rPr lang="cs-CZ" sz="1200" dirty="0" smtClean="0">
                <a:latin typeface="Garamond" panose="02020404030301010803" pitchFamily="18" charset="0"/>
              </a:rPr>
              <a:t> </a:t>
            </a:r>
            <a:r>
              <a:rPr lang="cs-CZ" sz="1200" dirty="0" err="1" smtClean="0">
                <a:latin typeface="Garamond" panose="02020404030301010803" pitchFamily="18" charset="0"/>
              </a:rPr>
              <a:t>Using</a:t>
            </a:r>
            <a:r>
              <a:rPr lang="cs-CZ" sz="1200" dirty="0" smtClean="0">
                <a:latin typeface="Garamond" panose="02020404030301010803" pitchFamily="18" charset="0"/>
              </a:rPr>
              <a:t> </a:t>
            </a:r>
            <a:r>
              <a:rPr lang="cs-CZ" sz="1200" dirty="0" err="1" smtClean="0">
                <a:latin typeface="Garamond" panose="02020404030301010803" pitchFamily="18" charset="0"/>
              </a:rPr>
              <a:t>Teeth</a:t>
            </a:r>
            <a:r>
              <a:rPr lang="cs-CZ" sz="1200" dirty="0" smtClean="0">
                <a:latin typeface="Garamond" panose="02020404030301010803" pitchFamily="18" charset="0"/>
              </a:rPr>
              <a:t>, jehož spoluautorkou</a:t>
            </a:r>
            <a:r>
              <a:rPr lang="cs-CZ" sz="1200" baseline="0" dirty="0" smtClean="0">
                <a:latin typeface="Garamond" panose="02020404030301010803" pitchFamily="18" charset="0"/>
              </a:rPr>
              <a:t> </a:t>
            </a:r>
            <a:r>
              <a:rPr lang="cs-CZ" sz="1200" dirty="0" smtClean="0">
                <a:latin typeface="Garamond" panose="02020404030301010803" pitchFamily="18" charset="0"/>
              </a:rPr>
              <a:t>je dr. Račanská (za svobodna Vystrčilová) z Masarykovy univerzity.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C419-E2F8-4651-83BC-BC1576C0D0A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797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latin typeface="Garamond" panose="02020404030301010803" pitchFamily="18" charset="0"/>
              </a:rPr>
              <a:t>dle Metodiky hodnocení výsledků výzkumných organizací je relevantní impakt faktor, indexace </a:t>
            </a:r>
            <a:r>
              <a:rPr lang="cs-CZ" sz="1200" dirty="0" err="1" smtClean="0">
                <a:latin typeface="Garamond" panose="02020404030301010803" pitchFamily="18" charset="0"/>
              </a:rPr>
              <a:t>WoS</a:t>
            </a:r>
            <a:r>
              <a:rPr lang="cs-CZ" sz="1200" dirty="0" smtClean="0">
                <a:latin typeface="Garamond" panose="02020404030301010803" pitchFamily="18" charset="0"/>
              </a:rPr>
              <a:t>, Scopus, seznam recenzovaných časopisů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latin typeface="Garamond" panose="02020404030301010803" pitchFamily="18" charset="0"/>
              </a:rPr>
              <a:t>https://scholarlyoa.com/other-pages/misleading-metrics/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>
              <a:latin typeface="Garamond" panose="02020404030301010803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C419-E2F8-4651-83BC-BC1576C0D0A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096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Autor je zodpovědný za kvalitu časopisů, ve kterých publikuje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Problém vzájemné citovanosti, rozeznání kvalitní vědy od nekvalitní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Již se v malé míře děje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RIV</a:t>
            </a:r>
            <a:r>
              <a:rPr lang="cs-CZ" baseline="0" dirty="0" smtClean="0"/>
              <a:t> – několik odeslaných příspěvků, nejsou </a:t>
            </a:r>
            <a:r>
              <a:rPr lang="cs-CZ" baseline="0" dirty="0" err="1" smtClean="0"/>
              <a:t>nástroje,jak</a:t>
            </a:r>
            <a:r>
              <a:rPr lang="cs-CZ" baseline="0" dirty="0" smtClean="0"/>
              <a:t> články rozeznat, problém získávání bodů a finančních prostředků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9C419-E2F8-4651-83BC-BC1576C0D0A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59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2CEC2-0E4C-4AD1-B537-E58644479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9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F4530-0204-485C-BC02-F375346C5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8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414D6-8D15-4DE9-9A58-A5853392C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4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2CEC2-0E4C-4AD1-B537-E58644479D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46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5A659-33D3-4DC2-BC25-97ADEF54B8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48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5263A-F3CB-4296-9E62-4EA2567047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11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1516-889C-4BA2-8772-9F14910FB7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9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76F92-FB4D-413D-9119-E68C77CF19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15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B6C71-7828-41E9-A71B-34AA202255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1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6A973-1516-4BC5-A823-7F9777D096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2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61E8F-875A-4BD6-8F4D-F7AA7B193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5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5A659-33D3-4DC2-BC25-97ADEF54B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97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A6140-E3F7-40AC-BCD6-12B9A5223A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59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F4530-0204-485C-BC02-F375346C58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01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414D6-8D15-4DE9-9A58-A5853392C8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5263A-F3CB-4296-9E62-4EA256704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0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1516-889C-4BA2-8772-9F14910FB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7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76F92-FB4D-413D-9119-E68C77CF1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9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B6C71-7828-41E9-A71B-34AA20225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6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6A973-1516-4BC5-A823-7F9777D09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61E8F-875A-4BD6-8F4D-F7AA7B193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9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A6140-E3F7-40AC-BCD6-12B9A5223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6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11150"/>
            <a:ext cx="90519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7078663"/>
            <a:ext cx="23463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78663"/>
            <a:ext cx="31845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78663"/>
            <a:ext cx="23463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280736-C34B-427C-BAD5-7D76E32C7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6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11150"/>
            <a:ext cx="90519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7078663"/>
            <a:ext cx="23463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78663"/>
            <a:ext cx="31845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78663"/>
            <a:ext cx="23463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280736-C34B-427C-BAD5-7D76E32C75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ujournal.org/index.php/esj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apjor.com/ijrp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pscience.thomsonreuters.com/product/journal-citation-reports/?utm_source=false&amp;utm_medium=false&amp;utm_campaign=fals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ournalmetrics.com/about-journal-metrics.ph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erivace.wordpress.com/" TargetMode="External"/><Relationship Id="rId3" Type="http://schemas.openxmlformats.org/officeDocument/2006/relationships/hyperlink" Target="https://scholarlyoa.com/" TargetMode="External"/><Relationship Id="rId7" Type="http://schemas.openxmlformats.org/officeDocument/2006/relationships/hyperlink" Target="http://antipredator.vedazije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lobaleventslist.elsevier.com/" TargetMode="External"/><Relationship Id="rId5" Type="http://schemas.openxmlformats.org/officeDocument/2006/relationships/hyperlink" Target="http://vimkdepublikuji.cz/" TargetMode="External"/><Relationship Id="rId4" Type="http://schemas.openxmlformats.org/officeDocument/2006/relationships/hyperlink" Target="http://thinkchecksubmit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set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" b="50837"/>
          <a:stretch/>
        </p:blipFill>
        <p:spPr bwMode="auto">
          <a:xfrm>
            <a:off x="0" y="-58738"/>
            <a:ext cx="100584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169" y="51054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Garamond" panose="02020404030301010803" pitchFamily="18" charset="0"/>
              </a:rPr>
              <a:t>Vědec </a:t>
            </a:r>
            <a:r>
              <a:rPr lang="cs-CZ" sz="3200" b="1" smtClean="0">
                <a:latin typeface="Garamond" panose="02020404030301010803" pitchFamily="18" charset="0"/>
              </a:rPr>
              <a:t>versus predátor</a:t>
            </a:r>
            <a:endParaRPr lang="cs-CZ" sz="3200" b="1" dirty="0" smtClean="0">
              <a:latin typeface="Garamond" panose="02020404030301010803" pitchFamily="18" charset="0"/>
            </a:endParaRPr>
          </a:p>
          <a:p>
            <a:pPr algn="ctr"/>
            <a:endParaRPr lang="cs-CZ" sz="3200" b="1" dirty="0">
              <a:latin typeface="Garamond" panose="020204040303010108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6"/>
          <a:stretch/>
        </p:blipFill>
        <p:spPr>
          <a:xfrm>
            <a:off x="6934200" y="4327479"/>
            <a:ext cx="2438400" cy="3282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latin typeface="Garamond" panose="02020404030301010803" pitchFamily="18" charset="0"/>
              </a:rPr>
              <a:t>Jak poznat predátorský časopis?</a:t>
            </a:r>
            <a:br>
              <a:rPr lang="cs-CZ" sz="3200" b="1" dirty="0">
                <a:latin typeface="Garamond" panose="02020404030301010803" pitchFamily="18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600200"/>
            <a:ext cx="9051925" cy="5343525"/>
          </a:xfrm>
        </p:spPr>
        <p:txBody>
          <a:bodyPr/>
          <a:lstStyle/>
          <a:p>
            <a:r>
              <a:rPr lang="cs-CZ" sz="2000" dirty="0">
                <a:latin typeface="Garamond" panose="02020404030301010803" pitchFamily="18" charset="0"/>
              </a:rPr>
              <a:t>absence recenzního řízení, fiktivní recenzní řízení, nedostatečně popsaný proces recenzního řízení</a:t>
            </a:r>
          </a:p>
          <a:p>
            <a:r>
              <a:rPr lang="cs-CZ" sz="2000" dirty="0" smtClean="0">
                <a:latin typeface="Garamond" panose="02020404030301010803" pitchFamily="18" charset="0"/>
              </a:rPr>
              <a:t>(téměř) </a:t>
            </a:r>
            <a:r>
              <a:rPr lang="cs-CZ" sz="2000" dirty="0">
                <a:latin typeface="Garamond" panose="02020404030301010803" pitchFamily="18" charset="0"/>
              </a:rPr>
              <a:t>žádné překážky při publikování zaslané práce (přijmou vše, za co </a:t>
            </a:r>
            <a:r>
              <a:rPr lang="cs-CZ" sz="2000" dirty="0" smtClean="0">
                <a:latin typeface="Garamond" panose="02020404030301010803" pitchFamily="18" charset="0"/>
              </a:rPr>
              <a:t>autor </a:t>
            </a:r>
            <a:r>
              <a:rPr lang="cs-CZ" sz="2000" dirty="0">
                <a:latin typeface="Garamond" panose="02020404030301010803" pitchFamily="18" charset="0"/>
              </a:rPr>
              <a:t>zaplatí</a:t>
            </a:r>
            <a:r>
              <a:rPr lang="cs-CZ" sz="2000" dirty="0" smtClean="0">
                <a:latin typeface="Garamond" panose="02020404030301010803" pitchFamily="18" charset="0"/>
              </a:rPr>
              <a:t>)</a:t>
            </a:r>
          </a:p>
          <a:p>
            <a:r>
              <a:rPr lang="cs-CZ" sz="2000" dirty="0" smtClean="0">
                <a:latin typeface="Garamond" panose="02020404030301010803" pitchFamily="18" charset="0"/>
              </a:rPr>
              <a:t>podmíněné placené členství v neexistující organizaci</a:t>
            </a:r>
            <a:endParaRPr lang="cs-CZ" sz="2000" dirty="0">
              <a:latin typeface="Garamond" panose="02020404030301010803" pitchFamily="18" charset="0"/>
            </a:endParaRPr>
          </a:p>
          <a:p>
            <a:r>
              <a:rPr lang="cs-CZ" sz="2000" dirty="0">
                <a:latin typeface="Garamond" panose="02020404030301010803" pitchFamily="18" charset="0"/>
              </a:rPr>
              <a:t>nedodržování publikačních standardů</a:t>
            </a:r>
          </a:p>
          <a:p>
            <a:r>
              <a:rPr lang="cs-CZ" sz="2000" dirty="0" smtClean="0">
                <a:latin typeface="Garamond" panose="02020404030301010803" pitchFamily="18" charset="0"/>
              </a:rPr>
              <a:t>nevybíravé</a:t>
            </a:r>
            <a:r>
              <a:rPr lang="cs-CZ" sz="2000" dirty="0">
                <a:latin typeface="Garamond" panose="02020404030301010803" pitchFamily="18" charset="0"/>
              </a:rPr>
              <a:t>, vtíravé až agresivní oslovování potencionálních autorů – přispěvatelů i recenzentů prostřednictvím </a:t>
            </a:r>
            <a:r>
              <a:rPr lang="cs-CZ" sz="2000" dirty="0" smtClean="0">
                <a:latin typeface="Garamond" panose="02020404030301010803" pitchFamily="18" charset="0"/>
              </a:rPr>
              <a:t>e-mailu</a:t>
            </a:r>
          </a:p>
          <a:p>
            <a:r>
              <a:rPr lang="cs-CZ" sz="2000" dirty="0">
                <a:latin typeface="Garamond" panose="02020404030301010803" pitchFamily="18" charset="0"/>
              </a:rPr>
              <a:t>uvádění jmen známých světových vědců v redakčních radách bez jejich </a:t>
            </a:r>
            <a:r>
              <a:rPr lang="cs-CZ" sz="2000" dirty="0" smtClean="0">
                <a:latin typeface="Garamond" panose="02020404030301010803" pitchFamily="18" charset="0"/>
              </a:rPr>
              <a:t>souhlasu a vědomí</a:t>
            </a:r>
          </a:p>
          <a:p>
            <a:r>
              <a:rPr lang="cs-CZ" sz="2000" dirty="0">
                <a:latin typeface="Garamond" panose="02020404030301010803" pitchFamily="18" charset="0"/>
              </a:rPr>
              <a:t>č</a:t>
            </a:r>
            <a:r>
              <a:rPr lang="cs-CZ" sz="2000" dirty="0" smtClean="0">
                <a:latin typeface="Garamond" panose="02020404030301010803" pitchFamily="18" charset="0"/>
              </a:rPr>
              <a:t>lenové </a:t>
            </a:r>
            <a:r>
              <a:rPr lang="cs-CZ" sz="2000" dirty="0">
                <a:latin typeface="Garamond" panose="02020404030301010803" pitchFamily="18" charset="0"/>
              </a:rPr>
              <a:t>redakční rady nemají přesně uvedené afiliační </a:t>
            </a:r>
            <a:r>
              <a:rPr lang="cs-CZ" sz="2000" dirty="0" smtClean="0">
                <a:latin typeface="Garamond" panose="02020404030301010803" pitchFamily="18" charset="0"/>
              </a:rPr>
              <a:t>údaje</a:t>
            </a:r>
          </a:p>
          <a:p>
            <a:r>
              <a:rPr lang="cs-CZ" sz="2000" dirty="0" smtClean="0">
                <a:latin typeface="Garamond" panose="02020404030301010803" pitchFamily="18" charset="0"/>
              </a:rPr>
              <a:t>redakční rada má málo členů nebo není mezinárodní</a:t>
            </a:r>
            <a:endParaRPr lang="cs-CZ" sz="2000" dirty="0">
              <a:latin typeface="Garamond" panose="02020404030301010803" pitchFamily="18" charset="0"/>
            </a:endParaRPr>
          </a:p>
          <a:p>
            <a:r>
              <a:rPr lang="cs-CZ" sz="2000" dirty="0" smtClean="0">
                <a:latin typeface="Garamond" panose="02020404030301010803" pitchFamily="18" charset="0"/>
              </a:rPr>
              <a:t>nedostatečné </a:t>
            </a:r>
            <a:r>
              <a:rPr lang="cs-CZ" sz="2000" dirty="0">
                <a:latin typeface="Garamond" panose="02020404030301010803" pitchFamily="18" charset="0"/>
              </a:rPr>
              <a:t>kontaktní údaje </a:t>
            </a:r>
          </a:p>
          <a:p>
            <a:r>
              <a:rPr lang="cs-CZ" sz="2000" dirty="0" smtClean="0">
                <a:latin typeface="Garamond" panose="02020404030301010803" pitchFamily="18" charset="0"/>
              </a:rPr>
              <a:t>nepravdivá </a:t>
            </a:r>
            <a:r>
              <a:rPr lang="cs-CZ" sz="2000" dirty="0">
                <a:latin typeface="Garamond" panose="02020404030301010803" pitchFamily="18" charset="0"/>
              </a:rPr>
              <a:t>indexace známými databázemi</a:t>
            </a:r>
          </a:p>
          <a:p>
            <a:r>
              <a:rPr lang="cs-CZ" sz="2000" dirty="0">
                <a:latin typeface="Garamond" panose="02020404030301010803" pitchFamily="18" charset="0"/>
              </a:rPr>
              <a:t>vlastní metriky hodnocení časopisu, falešný impakt faktor, falešné </a:t>
            </a:r>
            <a:r>
              <a:rPr lang="cs-CZ" sz="2000" dirty="0" smtClean="0">
                <a:latin typeface="Garamond" panose="02020404030301010803" pitchFamily="18" charset="0"/>
              </a:rPr>
              <a:t>ISSN, DOI</a:t>
            </a:r>
            <a:endParaRPr lang="cs-CZ" sz="2000" dirty="0">
              <a:latin typeface="Garamond" panose="02020404030301010803" pitchFamily="18" charset="0"/>
            </a:endParaRPr>
          </a:p>
          <a:p>
            <a:endParaRPr lang="cs-CZ" sz="2000" dirty="0">
              <a:latin typeface="Garamond" panose="02020404030301010803" pitchFamily="18" charset="0"/>
            </a:endParaRPr>
          </a:p>
          <a:p>
            <a:endParaRPr lang="cs-CZ" dirty="0">
              <a:latin typeface="Garamond" panose="02020404030301010803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71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latin typeface="Garamond" panose="02020404030301010803" pitchFamily="18" charset="0"/>
              </a:rPr>
              <a:t>Jak poznat predátorský časopis</a:t>
            </a:r>
            <a:r>
              <a:rPr lang="cs-CZ" sz="3200" b="1" dirty="0" smtClean="0">
                <a:latin typeface="Garamond" panose="02020404030301010803" pitchFamily="18" charset="0"/>
              </a:rPr>
              <a:t>?</a:t>
            </a:r>
            <a:endParaRPr lang="cs-CZ" sz="3200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Garamond" panose="02020404030301010803" pitchFamily="18" charset="0"/>
              </a:rPr>
              <a:t>zneužívání názvů známých časopisů (vyberou si známý časopis nebo konferenci a mírně změní název</a:t>
            </a:r>
            <a:r>
              <a:rPr lang="cs-CZ" sz="2000" dirty="0" smtClean="0">
                <a:latin typeface="Garamond" panose="02020404030301010803" pitchFamily="18" charset="0"/>
              </a:rPr>
              <a:t>)</a:t>
            </a:r>
          </a:p>
          <a:p>
            <a:endParaRPr lang="cs-CZ" dirty="0">
              <a:latin typeface="Garamond" panose="02020404030301010803" pitchFamily="18" charset="0"/>
            </a:endParaRPr>
          </a:p>
          <a:p>
            <a:endParaRPr lang="cs-CZ" dirty="0" smtClean="0"/>
          </a:p>
          <a:p>
            <a:endParaRPr lang="cs-CZ" dirty="0"/>
          </a:p>
          <a:p>
            <a:r>
              <a:rPr lang="cs-CZ" sz="2000" dirty="0" smtClean="0">
                <a:latin typeface="Garamond" panose="02020404030301010803" pitchFamily="18" charset="0"/>
              </a:rPr>
              <a:t>příliš </a:t>
            </a:r>
            <a:r>
              <a:rPr lang="cs-CZ" sz="2000" dirty="0">
                <a:latin typeface="Garamond" panose="02020404030301010803" pitchFamily="18" charset="0"/>
              </a:rPr>
              <a:t>obecná jména časopisů jako např. </a:t>
            </a:r>
            <a:r>
              <a:rPr lang="cs-CZ" sz="2000" dirty="0" err="1">
                <a:latin typeface="Garamond" panose="02020404030301010803" pitchFamily="18" charset="0"/>
                <a:hlinkClick r:id="rId3"/>
              </a:rPr>
              <a:t>European</a:t>
            </a:r>
            <a:r>
              <a:rPr lang="cs-CZ" sz="2000" dirty="0">
                <a:latin typeface="Garamond" panose="02020404030301010803" pitchFamily="18" charset="0"/>
                <a:hlinkClick r:id="rId3"/>
              </a:rPr>
              <a:t> </a:t>
            </a:r>
            <a:r>
              <a:rPr lang="cs-CZ" sz="2000" dirty="0" err="1">
                <a:latin typeface="Garamond" panose="02020404030301010803" pitchFamily="18" charset="0"/>
                <a:hlinkClick r:id="rId3"/>
              </a:rPr>
              <a:t>Scientific</a:t>
            </a:r>
            <a:r>
              <a:rPr lang="cs-CZ" sz="2000" dirty="0">
                <a:latin typeface="Garamond" panose="02020404030301010803" pitchFamily="18" charset="0"/>
                <a:hlinkClick r:id="rId3"/>
              </a:rPr>
              <a:t> Journal</a:t>
            </a:r>
            <a:r>
              <a:rPr lang="cs-CZ" sz="2000" dirty="0">
                <a:latin typeface="Garamond" panose="02020404030301010803" pitchFamily="18" charset="0"/>
              </a:rPr>
              <a:t> nebo </a:t>
            </a:r>
            <a:r>
              <a:rPr lang="cs-CZ" sz="2000" dirty="0">
                <a:latin typeface="Garamond" panose="02020404030301010803" pitchFamily="18" charset="0"/>
                <a:hlinkClick r:id="rId4"/>
              </a:rPr>
              <a:t>International Journal of </a:t>
            </a:r>
            <a:r>
              <a:rPr lang="cs-CZ" sz="2000" dirty="0" err="1">
                <a:latin typeface="Garamond" panose="02020404030301010803" pitchFamily="18" charset="0"/>
                <a:hlinkClick r:id="rId4"/>
              </a:rPr>
              <a:t>World</a:t>
            </a:r>
            <a:r>
              <a:rPr lang="cs-CZ" sz="2000" dirty="0">
                <a:latin typeface="Garamond" panose="02020404030301010803" pitchFamily="18" charset="0"/>
                <a:hlinkClick r:id="rId4"/>
              </a:rPr>
              <a:t> Research</a:t>
            </a:r>
            <a:r>
              <a:rPr lang="cs-CZ" sz="2000" dirty="0">
                <a:latin typeface="Garamond" panose="02020404030301010803" pitchFamily="18" charset="0"/>
              </a:rPr>
              <a:t> atd., příliš široký záběr </a:t>
            </a:r>
            <a:r>
              <a:rPr lang="cs-CZ" sz="2000" dirty="0" smtClean="0">
                <a:latin typeface="Garamond" panose="02020404030301010803" pitchFamily="18" charset="0"/>
              </a:rPr>
              <a:t>témat</a:t>
            </a:r>
          </a:p>
          <a:p>
            <a:r>
              <a:rPr lang="cs-CZ" sz="2000" dirty="0">
                <a:latin typeface="Garamond" panose="02020404030301010803" pitchFamily="18" charset="0"/>
              </a:rPr>
              <a:t>velký počet prací s mizivým dopadem na rozvoj vědeckého </a:t>
            </a:r>
            <a:r>
              <a:rPr lang="cs-CZ" sz="2000" dirty="0" smtClean="0">
                <a:latin typeface="Garamond" panose="02020404030301010803" pitchFamily="18" charset="0"/>
              </a:rPr>
              <a:t>poznání</a:t>
            </a:r>
          </a:p>
          <a:p>
            <a:r>
              <a:rPr lang="cs-CZ" sz="2000" dirty="0">
                <a:latin typeface="Garamond" panose="02020404030301010803" pitchFamily="18" charset="0"/>
              </a:rPr>
              <a:t>plagiátorství v publikovaných </a:t>
            </a:r>
            <a:r>
              <a:rPr lang="cs-CZ" sz="2000" dirty="0" smtClean="0">
                <a:latin typeface="Garamond" panose="02020404030301010803" pitchFamily="18" charset="0"/>
              </a:rPr>
              <a:t>textech </a:t>
            </a:r>
            <a:endParaRPr lang="cs-CZ" sz="2000" dirty="0">
              <a:latin typeface="Garamond" panose="02020404030301010803" pitchFamily="18" charset="0"/>
            </a:endParaRPr>
          </a:p>
          <a:p>
            <a:endParaRPr lang="cs-CZ" sz="2000" dirty="0">
              <a:latin typeface="Garamond" panose="02020404030301010803" pitchFamily="18" charset="0"/>
            </a:endParaRP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42548" r="8366" b="35817"/>
          <a:stretch/>
        </p:blipFill>
        <p:spPr bwMode="auto">
          <a:xfrm>
            <a:off x="762000" y="2514600"/>
            <a:ext cx="7696199" cy="163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7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err="1" smtClean="0">
                <a:latin typeface="Garamond" panose="02020404030301010803" pitchFamily="18" charset="0"/>
              </a:rPr>
              <a:t>Misleading</a:t>
            </a:r>
            <a:r>
              <a:rPr lang="cs-CZ" sz="3200" b="1" dirty="0" smtClean="0">
                <a:latin typeface="Garamond" panose="02020404030301010803" pitchFamily="18" charset="0"/>
              </a:rPr>
              <a:t> </a:t>
            </a:r>
            <a:r>
              <a:rPr lang="cs-CZ" sz="3200" b="1" dirty="0" err="1" smtClean="0">
                <a:latin typeface="Garamond" panose="02020404030301010803" pitchFamily="18" charset="0"/>
              </a:rPr>
              <a:t>metrics</a:t>
            </a:r>
            <a:endParaRPr lang="cs-CZ" sz="3200" b="1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Garamond" panose="02020404030301010803" pitchFamily="18" charset="0"/>
              </a:rPr>
              <a:t>metriky napodobující </a:t>
            </a:r>
            <a:r>
              <a:rPr lang="cs-CZ" sz="2400" dirty="0" err="1" smtClean="0">
                <a:latin typeface="Garamond" panose="02020404030301010803" pitchFamily="18" charset="0"/>
              </a:rPr>
              <a:t>scientometrické</a:t>
            </a:r>
            <a:r>
              <a:rPr lang="cs-CZ" sz="2400" dirty="0" smtClean="0">
                <a:latin typeface="Garamond" panose="02020404030301010803" pitchFamily="18" charset="0"/>
              </a:rPr>
              <a:t> indikátory z databází Web of Science a Scopus</a:t>
            </a:r>
          </a:p>
          <a:p>
            <a:r>
              <a:rPr lang="cs-CZ" sz="2400" dirty="0" smtClean="0">
                <a:latin typeface="Garamond" panose="02020404030301010803" pitchFamily="18" charset="0"/>
              </a:rPr>
              <a:t>reálné metriky a indikátory = </a:t>
            </a:r>
            <a:r>
              <a:rPr lang="cs-CZ" sz="2400" dirty="0" err="1" smtClean="0">
                <a:latin typeface="Garamond" panose="02020404030301010803" pitchFamily="18" charset="0"/>
              </a:rPr>
              <a:t>impact</a:t>
            </a:r>
            <a:r>
              <a:rPr lang="cs-CZ" sz="2400" dirty="0" smtClean="0">
                <a:latin typeface="Garamond" panose="02020404030301010803" pitchFamily="18" charset="0"/>
              </a:rPr>
              <a:t> </a:t>
            </a:r>
            <a:r>
              <a:rPr lang="cs-CZ" sz="2400" dirty="0">
                <a:latin typeface="Garamond" panose="02020404030301010803" pitchFamily="18" charset="0"/>
              </a:rPr>
              <a:t>faktor (</a:t>
            </a:r>
            <a:r>
              <a:rPr lang="cs-CZ" sz="2400" dirty="0">
                <a:latin typeface="Garamond" panose="02020404030301010803" pitchFamily="18" charset="0"/>
                <a:hlinkClick r:id="rId3"/>
              </a:rPr>
              <a:t>http://ipscience.thomsonreuters.com/</a:t>
            </a:r>
            <a:r>
              <a:rPr lang="cs-CZ" sz="2400" dirty="0" err="1">
                <a:latin typeface="Garamond" panose="02020404030301010803" pitchFamily="18" charset="0"/>
                <a:hlinkClick r:id="rId3"/>
              </a:rPr>
              <a:t>product</a:t>
            </a:r>
            <a:r>
              <a:rPr lang="cs-CZ" sz="2400" dirty="0">
                <a:latin typeface="Garamond" panose="02020404030301010803" pitchFamily="18" charset="0"/>
                <a:hlinkClick r:id="rId3"/>
              </a:rPr>
              <a:t>/</a:t>
            </a:r>
            <a:r>
              <a:rPr lang="cs-CZ" sz="2400" dirty="0" err="1">
                <a:latin typeface="Garamond" panose="02020404030301010803" pitchFamily="18" charset="0"/>
                <a:hlinkClick r:id="rId3"/>
              </a:rPr>
              <a:t>journal-citation-reports</a:t>
            </a:r>
            <a:r>
              <a:rPr lang="cs-CZ" sz="2400" dirty="0">
                <a:latin typeface="Garamond" panose="02020404030301010803" pitchFamily="18" charset="0"/>
                <a:hlinkClick r:id="rId3"/>
              </a:rPr>
              <a:t>/?</a:t>
            </a:r>
            <a:r>
              <a:rPr lang="cs-CZ" sz="2400" dirty="0" err="1" smtClean="0">
                <a:latin typeface="Garamond" panose="02020404030301010803" pitchFamily="18" charset="0"/>
                <a:hlinkClick r:id="rId3"/>
              </a:rPr>
              <a:t>utm_source</a:t>
            </a:r>
            <a:r>
              <a:rPr lang="cs-CZ" sz="2400" dirty="0" smtClean="0">
                <a:latin typeface="Garamond" panose="02020404030301010803" pitchFamily="18" charset="0"/>
                <a:hlinkClick r:id="rId3"/>
              </a:rPr>
              <a:t>=</a:t>
            </a:r>
            <a:r>
              <a:rPr lang="cs-CZ" sz="2400" dirty="0" err="1" smtClean="0">
                <a:latin typeface="Garamond" panose="02020404030301010803" pitchFamily="18" charset="0"/>
                <a:hlinkClick r:id="rId3"/>
              </a:rPr>
              <a:t>false&amp;utm_medium</a:t>
            </a:r>
            <a:r>
              <a:rPr lang="cs-CZ" sz="2400" dirty="0" smtClean="0">
                <a:latin typeface="Garamond" panose="02020404030301010803" pitchFamily="18" charset="0"/>
                <a:hlinkClick r:id="rId3"/>
              </a:rPr>
              <a:t>=</a:t>
            </a:r>
            <a:r>
              <a:rPr lang="cs-CZ" sz="2400" dirty="0" err="1" smtClean="0">
                <a:latin typeface="Garamond" panose="02020404030301010803" pitchFamily="18" charset="0"/>
                <a:hlinkClick r:id="rId3"/>
              </a:rPr>
              <a:t>false&amp;utm_campaign</a:t>
            </a:r>
            <a:r>
              <a:rPr lang="cs-CZ" sz="2400" dirty="0" smtClean="0">
                <a:latin typeface="Garamond" panose="02020404030301010803" pitchFamily="18" charset="0"/>
                <a:hlinkClick r:id="rId3"/>
              </a:rPr>
              <a:t>=</a:t>
            </a:r>
            <a:r>
              <a:rPr lang="cs-CZ" sz="2400" dirty="0" err="1" smtClean="0">
                <a:latin typeface="Garamond" panose="02020404030301010803" pitchFamily="18" charset="0"/>
                <a:hlinkClick r:id="rId3"/>
              </a:rPr>
              <a:t>false</a:t>
            </a:r>
            <a:r>
              <a:rPr lang="cs-CZ" sz="2400" dirty="0" smtClean="0">
                <a:latin typeface="Garamond" panose="02020404030301010803" pitchFamily="18" charset="0"/>
              </a:rPr>
              <a:t>), </a:t>
            </a:r>
            <a:r>
              <a:rPr lang="cs-CZ" sz="2400" dirty="0" err="1">
                <a:latin typeface="Garamond" panose="02020404030301010803" pitchFamily="18" charset="0"/>
              </a:rPr>
              <a:t>Impact</a:t>
            </a:r>
            <a:r>
              <a:rPr lang="cs-CZ" sz="2400" dirty="0">
                <a:latin typeface="Garamond" panose="02020404030301010803" pitchFamily="18" charset="0"/>
              </a:rPr>
              <a:t> per </a:t>
            </a:r>
            <a:r>
              <a:rPr lang="cs-CZ" sz="2400" dirty="0" err="1">
                <a:latin typeface="Garamond" panose="02020404030301010803" pitchFamily="18" charset="0"/>
              </a:rPr>
              <a:t>Publication</a:t>
            </a:r>
            <a:r>
              <a:rPr lang="cs-CZ" sz="2400" dirty="0">
                <a:latin typeface="Garamond" panose="02020404030301010803" pitchFamily="18" charset="0"/>
              </a:rPr>
              <a:t>,</a:t>
            </a:r>
            <a:r>
              <a:rPr lang="en-US" sz="2400" dirty="0">
                <a:latin typeface="Garamond" panose="02020404030301010803" pitchFamily="18" charset="0"/>
              </a:rPr>
              <a:t> Source Normalized Impact per Paper</a:t>
            </a:r>
            <a:r>
              <a:rPr lang="cs-CZ" sz="2400" dirty="0">
                <a:latin typeface="Garamond" panose="02020404030301010803" pitchFamily="18" charset="0"/>
              </a:rPr>
              <a:t>, </a:t>
            </a:r>
            <a:r>
              <a:rPr lang="cs-CZ" sz="2400" dirty="0" err="1">
                <a:latin typeface="Garamond" panose="02020404030301010803" pitchFamily="18" charset="0"/>
              </a:rPr>
              <a:t>SCImago</a:t>
            </a:r>
            <a:r>
              <a:rPr lang="cs-CZ" sz="2400" dirty="0">
                <a:latin typeface="Garamond" panose="02020404030301010803" pitchFamily="18" charset="0"/>
              </a:rPr>
              <a:t> Journal Rank (</a:t>
            </a:r>
            <a:r>
              <a:rPr lang="cs-CZ" sz="2400" dirty="0">
                <a:latin typeface="Garamond" panose="02020404030301010803" pitchFamily="18" charset="0"/>
                <a:hlinkClick r:id="rId4"/>
              </a:rPr>
              <a:t>https://</a:t>
            </a:r>
            <a:r>
              <a:rPr lang="cs-CZ" sz="2400" dirty="0" smtClean="0">
                <a:latin typeface="Garamond" panose="02020404030301010803" pitchFamily="18" charset="0"/>
                <a:hlinkClick r:id="rId4"/>
              </a:rPr>
              <a:t>www.journalmetrics.com/</a:t>
            </a:r>
            <a:r>
              <a:rPr lang="cs-CZ" sz="2400" dirty="0" err="1" smtClean="0">
                <a:latin typeface="Garamond" panose="02020404030301010803" pitchFamily="18" charset="0"/>
                <a:hlinkClick r:id="rId4"/>
              </a:rPr>
              <a:t>about-journal-metrics.php</a:t>
            </a:r>
            <a:r>
              <a:rPr lang="cs-CZ" sz="2400" dirty="0" smtClean="0">
                <a:latin typeface="Garamond" panose="02020404030301010803" pitchFamily="18" charset="0"/>
              </a:rPr>
              <a:t>)</a:t>
            </a:r>
          </a:p>
          <a:p>
            <a:r>
              <a:rPr lang="cs-CZ" sz="2400" dirty="0" smtClean="0">
                <a:latin typeface="Garamond" panose="02020404030301010803" pitchFamily="18" charset="0"/>
              </a:rPr>
              <a:t>podvodné metriky = </a:t>
            </a:r>
            <a:r>
              <a:rPr lang="cs-CZ" sz="2400" dirty="0" err="1" smtClean="0">
                <a:latin typeface="Garamond" panose="02020404030301010803" pitchFamily="18" charset="0"/>
              </a:rPr>
              <a:t>IndexCopernicus</a:t>
            </a:r>
            <a:r>
              <a:rPr lang="cs-CZ" sz="2400" dirty="0" smtClean="0">
                <a:latin typeface="Garamond" panose="02020404030301010803" pitchFamily="18" charset="0"/>
              </a:rPr>
              <a:t>, </a:t>
            </a:r>
            <a:r>
              <a:rPr lang="cs-CZ" sz="2400" dirty="0" err="1" smtClean="0">
                <a:latin typeface="Garamond" panose="02020404030301010803" pitchFamily="18" charset="0"/>
              </a:rPr>
              <a:t>Global</a:t>
            </a:r>
            <a:r>
              <a:rPr lang="cs-CZ" sz="2400" dirty="0" smtClean="0">
                <a:latin typeface="Garamond" panose="02020404030301010803" pitchFamily="18" charset="0"/>
              </a:rPr>
              <a:t> </a:t>
            </a:r>
            <a:r>
              <a:rPr lang="cs-CZ" sz="2400" dirty="0" err="1" smtClean="0">
                <a:latin typeface="Garamond" panose="02020404030301010803" pitchFamily="18" charset="0"/>
              </a:rPr>
              <a:t>Impact</a:t>
            </a:r>
            <a:r>
              <a:rPr lang="cs-CZ" sz="2400" dirty="0" smtClean="0">
                <a:latin typeface="Garamond" panose="02020404030301010803" pitchFamily="18" charset="0"/>
              </a:rPr>
              <a:t> </a:t>
            </a:r>
            <a:r>
              <a:rPr lang="cs-CZ" sz="2400" dirty="0" err="1" smtClean="0">
                <a:latin typeface="Garamond" panose="02020404030301010803" pitchFamily="18" charset="0"/>
              </a:rPr>
              <a:t>Factor</a:t>
            </a:r>
            <a:r>
              <a:rPr lang="cs-CZ" sz="2400" dirty="0" smtClean="0">
                <a:latin typeface="Garamond" panose="02020404030301010803" pitchFamily="18" charset="0"/>
              </a:rPr>
              <a:t>, General </a:t>
            </a:r>
            <a:r>
              <a:rPr lang="cs-CZ" sz="2400" dirty="0" err="1" smtClean="0">
                <a:latin typeface="Garamond" panose="02020404030301010803" pitchFamily="18" charset="0"/>
              </a:rPr>
              <a:t>Impact</a:t>
            </a:r>
            <a:r>
              <a:rPr lang="cs-CZ" sz="2400" dirty="0" smtClean="0">
                <a:latin typeface="Garamond" panose="02020404030301010803" pitchFamily="18" charset="0"/>
              </a:rPr>
              <a:t> </a:t>
            </a:r>
            <a:r>
              <a:rPr lang="cs-CZ" sz="2400" dirty="0" err="1" smtClean="0">
                <a:latin typeface="Garamond" panose="02020404030301010803" pitchFamily="18" charset="0"/>
              </a:rPr>
              <a:t>Factor</a:t>
            </a:r>
            <a:r>
              <a:rPr lang="cs-CZ" sz="2400" dirty="0" smtClean="0">
                <a:latin typeface="Garamond" panose="02020404030301010803" pitchFamily="18" charset="0"/>
              </a:rPr>
              <a:t>, </a:t>
            </a:r>
            <a:r>
              <a:rPr lang="cs-CZ" sz="2400" dirty="0" err="1" smtClean="0">
                <a:latin typeface="Garamond" panose="02020404030301010803" pitchFamily="18" charset="0"/>
              </a:rPr>
              <a:t>Eurasian</a:t>
            </a:r>
            <a:r>
              <a:rPr lang="cs-CZ" sz="2400" dirty="0" smtClean="0">
                <a:latin typeface="Garamond" panose="02020404030301010803" pitchFamily="18" charset="0"/>
              </a:rPr>
              <a:t> </a:t>
            </a:r>
            <a:r>
              <a:rPr lang="cs-CZ" sz="2400" dirty="0" err="1" smtClean="0">
                <a:latin typeface="Garamond" panose="02020404030301010803" pitchFamily="18" charset="0"/>
              </a:rPr>
              <a:t>Scientific</a:t>
            </a:r>
            <a:r>
              <a:rPr lang="cs-CZ" sz="2400" dirty="0" smtClean="0">
                <a:latin typeface="Garamond" panose="02020404030301010803" pitchFamily="18" charset="0"/>
              </a:rPr>
              <a:t> Journal Index, IMPACT-FACTOR.RU, </a:t>
            </a:r>
            <a:r>
              <a:rPr lang="cs-CZ" sz="2400" dirty="0" err="1" smtClean="0">
                <a:latin typeface="Garamond" panose="02020404030301010803" pitchFamily="18" charset="0"/>
              </a:rPr>
              <a:t>Impact</a:t>
            </a:r>
            <a:r>
              <a:rPr lang="cs-CZ" sz="2400" dirty="0" smtClean="0">
                <a:latin typeface="Garamond" panose="02020404030301010803" pitchFamily="18" charset="0"/>
              </a:rPr>
              <a:t> </a:t>
            </a:r>
            <a:r>
              <a:rPr lang="cs-CZ" sz="2400" dirty="0" err="1" smtClean="0">
                <a:latin typeface="Garamond" panose="02020404030301010803" pitchFamily="18" charset="0"/>
              </a:rPr>
              <a:t>Factor</a:t>
            </a:r>
            <a:r>
              <a:rPr lang="cs-CZ" sz="2400" dirty="0" smtClean="0">
                <a:latin typeface="Garamond" panose="02020404030301010803" pitchFamily="18" charset="0"/>
              </a:rPr>
              <a:t> Services for </a:t>
            </a:r>
            <a:r>
              <a:rPr lang="cs-CZ" sz="2400" dirty="0" err="1" smtClean="0">
                <a:latin typeface="Garamond" panose="02020404030301010803" pitchFamily="18" charset="0"/>
              </a:rPr>
              <a:t>Internationl</a:t>
            </a:r>
            <a:r>
              <a:rPr lang="cs-CZ" sz="2400" dirty="0" smtClean="0">
                <a:latin typeface="Garamond" panose="02020404030301010803" pitchFamily="18" charset="0"/>
              </a:rPr>
              <a:t> Journals</a:t>
            </a:r>
          </a:p>
        </p:txBody>
      </p:sp>
    </p:spTree>
    <p:extLst>
      <p:ext uri="{BB962C8B-B14F-4D97-AF65-F5344CB8AC3E}">
        <p14:creationId xmlns:p14="http://schemas.microsoft.com/office/powerpoint/2010/main" val="14969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latin typeface="Garamond" panose="02020404030301010803" pitchFamily="18" charset="0"/>
              </a:rPr>
              <a:t>Důsledky pro vědu</a:t>
            </a:r>
            <a:endParaRPr lang="cs-CZ" sz="3200" b="1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latin typeface="Garamond" panose="02020404030301010803" pitchFamily="18" charset="0"/>
              </a:rPr>
              <a:t>snížení </a:t>
            </a:r>
            <a:r>
              <a:rPr lang="cs-CZ" altLang="cs-CZ" dirty="0">
                <a:latin typeface="Garamond" panose="02020404030301010803" pitchFamily="18" charset="0"/>
              </a:rPr>
              <a:t>důvěryhodnosti vědce i instituce a vědecké obce vůbec</a:t>
            </a:r>
          </a:p>
          <a:p>
            <a:pPr eaLnBrk="1" hangingPunct="1"/>
            <a:r>
              <a:rPr lang="cs-CZ" altLang="cs-CZ" dirty="0" smtClean="0">
                <a:latin typeface="Garamond" panose="02020404030301010803" pitchFamily="18" charset="0"/>
              </a:rPr>
              <a:t>vytlačení </a:t>
            </a:r>
            <a:r>
              <a:rPr lang="cs-CZ" altLang="cs-CZ" dirty="0">
                <a:latin typeface="Garamond" panose="02020404030301010803" pitchFamily="18" charset="0"/>
              </a:rPr>
              <a:t>ověřených a kvalitních publikačních médií</a:t>
            </a:r>
          </a:p>
          <a:p>
            <a:pPr eaLnBrk="1" hangingPunct="1"/>
            <a:r>
              <a:rPr lang="cs-CZ" altLang="cs-CZ" dirty="0" smtClean="0">
                <a:latin typeface="Garamond" panose="02020404030301010803" pitchFamily="18" charset="0"/>
              </a:rPr>
              <a:t>průnik </a:t>
            </a:r>
            <a:r>
              <a:rPr lang="cs-CZ" altLang="cs-CZ" dirty="0">
                <a:latin typeface="Garamond" panose="02020404030301010803" pitchFamily="18" charset="0"/>
              </a:rPr>
              <a:t>do světově uznávaných databází Web of Science a SCOPUS</a:t>
            </a:r>
          </a:p>
          <a:p>
            <a:pPr eaLnBrk="1" hangingPunct="1"/>
            <a:r>
              <a:rPr lang="cs-CZ" altLang="cs-CZ" dirty="0" smtClean="0">
                <a:latin typeface="Garamond" panose="02020404030301010803" pitchFamily="18" charset="0"/>
              </a:rPr>
              <a:t>odeslání </a:t>
            </a:r>
            <a:r>
              <a:rPr lang="cs-CZ" altLang="cs-CZ" dirty="0">
                <a:latin typeface="Garamond" panose="02020404030301010803" pitchFamily="18" charset="0"/>
              </a:rPr>
              <a:t>výsledků do RIV</a:t>
            </a:r>
          </a:p>
          <a:p>
            <a:pPr eaLnBrk="1" hangingPunct="1"/>
            <a:r>
              <a:rPr lang="cs-CZ" altLang="cs-CZ" dirty="0" smtClean="0">
                <a:latin typeface="Garamond" panose="02020404030301010803" pitchFamily="18" charset="0"/>
              </a:rPr>
              <a:t>umělé </a:t>
            </a:r>
            <a:r>
              <a:rPr lang="cs-CZ" altLang="cs-CZ" dirty="0">
                <a:latin typeface="Garamond" panose="02020404030301010803" pitchFamily="18" charset="0"/>
              </a:rPr>
              <a:t>navyšování ohlasu odborné práce, zvyšování publikační činnosti</a:t>
            </a:r>
          </a:p>
          <a:p>
            <a:pPr eaLnBrk="1" hangingPunct="1"/>
            <a:r>
              <a:rPr lang="cs-CZ" dirty="0">
                <a:latin typeface="Garamond" panose="02020404030301010803" pitchFamily="18" charset="0"/>
              </a:rPr>
              <a:t>minimální přínos pro šíření vědeckých poznatků a rozvoj vědeckého poznání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78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908050"/>
          </a:xfrm>
        </p:spPr>
        <p:txBody>
          <a:bodyPr/>
          <a:lstStyle/>
          <a:p>
            <a:r>
              <a:rPr lang="cs-CZ" altLang="cs-CZ" sz="3200" b="1" dirty="0">
                <a:latin typeface="Garamond" panose="02020404030301010803" pitchFamily="18" charset="0"/>
              </a:rPr>
              <a:t>Kampaň proti predátorům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295400"/>
            <a:ext cx="9051925" cy="6248400"/>
          </a:xfrm>
        </p:spPr>
        <p:txBody>
          <a:bodyPr/>
          <a:lstStyle/>
          <a:p>
            <a:r>
              <a:rPr lang="cs-CZ" sz="2000" dirty="0" smtClean="0">
                <a:latin typeface="Garamond" panose="02020404030301010803" pitchFamily="18" charset="0"/>
              </a:rPr>
              <a:t>kontrola ještě před publikováním!</a:t>
            </a:r>
          </a:p>
          <a:p>
            <a:r>
              <a:rPr lang="cs-CZ" sz="2000" dirty="0" smtClean="0">
                <a:latin typeface="Garamond" panose="02020404030301010803" pitchFamily="18" charset="0"/>
              </a:rPr>
              <a:t>ověřené kanály –</a:t>
            </a:r>
            <a:r>
              <a:rPr lang="cs-CZ" altLang="cs-CZ" sz="2000" dirty="0" smtClean="0">
                <a:latin typeface="Garamond" panose="02020404030301010803" pitchFamily="18" charset="0"/>
              </a:rPr>
              <a:t> Web of Science, </a:t>
            </a:r>
            <a:r>
              <a:rPr lang="cs-CZ" altLang="cs-CZ" sz="2000" dirty="0">
                <a:latin typeface="Garamond" panose="02020404030301010803" pitchFamily="18" charset="0"/>
              </a:rPr>
              <a:t>SCOPUS, </a:t>
            </a:r>
            <a:r>
              <a:rPr lang="cs-CZ" altLang="cs-CZ" sz="2000" dirty="0" err="1">
                <a:latin typeface="Garamond" panose="02020404030301010803" pitchFamily="18" charset="0"/>
              </a:rPr>
              <a:t>ERIHplus</a:t>
            </a:r>
            <a:r>
              <a:rPr lang="cs-CZ" altLang="cs-CZ" sz="2000" dirty="0">
                <a:latin typeface="Garamond" panose="02020404030301010803" pitchFamily="18" charset="0"/>
              </a:rPr>
              <a:t>, Directory of Open Access Journals, Open Access </a:t>
            </a:r>
            <a:r>
              <a:rPr lang="cs-CZ" altLang="cs-CZ" sz="2000" dirty="0" err="1">
                <a:latin typeface="Garamond" panose="02020404030301010803" pitchFamily="18" charset="0"/>
              </a:rPr>
              <a:t>Scholarly</a:t>
            </a:r>
            <a:r>
              <a:rPr lang="cs-CZ" altLang="cs-CZ" sz="2000" dirty="0">
                <a:latin typeface="Garamond" panose="02020404030301010803" pitchFamily="18" charset="0"/>
              </a:rPr>
              <a:t> </a:t>
            </a:r>
            <a:r>
              <a:rPr lang="cs-CZ" altLang="cs-CZ" sz="2000" dirty="0" err="1">
                <a:latin typeface="Garamond" panose="02020404030301010803" pitchFamily="18" charset="0"/>
              </a:rPr>
              <a:t>Publishers</a:t>
            </a:r>
            <a:r>
              <a:rPr lang="cs-CZ" altLang="cs-CZ" sz="2000" dirty="0">
                <a:latin typeface="Garamond" panose="02020404030301010803" pitchFamily="18" charset="0"/>
              </a:rPr>
              <a:t> </a:t>
            </a:r>
            <a:r>
              <a:rPr lang="cs-CZ" altLang="cs-CZ" sz="2000" dirty="0" err="1">
                <a:latin typeface="Garamond" panose="02020404030301010803" pitchFamily="18" charset="0"/>
              </a:rPr>
              <a:t>Associtation</a:t>
            </a:r>
            <a:r>
              <a:rPr lang="cs-CZ" altLang="cs-CZ" sz="2000" dirty="0" smtClean="0">
                <a:latin typeface="Garamond" panose="02020404030301010803" pitchFamily="18" charset="0"/>
              </a:rPr>
              <a:t>, </a:t>
            </a:r>
            <a:r>
              <a:rPr lang="en-US" sz="2000" dirty="0">
                <a:latin typeface="Garamond" panose="02020404030301010803" pitchFamily="18" charset="0"/>
              </a:rPr>
              <a:t>Directory of Open Access scholarly Resources</a:t>
            </a:r>
            <a:r>
              <a:rPr lang="cs-CZ" altLang="cs-CZ" sz="2000" dirty="0" smtClean="0">
                <a:latin typeface="Garamond" panose="02020404030301010803" pitchFamily="18" charset="0"/>
              </a:rPr>
              <a:t>, </a:t>
            </a:r>
            <a:r>
              <a:rPr lang="cs-CZ" sz="2000" dirty="0" err="1" smtClean="0">
                <a:latin typeface="Garamond" panose="02020404030301010803" pitchFamily="18" charset="0"/>
              </a:rPr>
              <a:t>Quality</a:t>
            </a:r>
            <a:r>
              <a:rPr lang="cs-CZ" sz="2000" dirty="0" smtClean="0">
                <a:latin typeface="Garamond" panose="02020404030301010803" pitchFamily="18" charset="0"/>
              </a:rPr>
              <a:t> Open Access Market, Seznam recenzovaných odborných neimpaktovaných periodik</a:t>
            </a:r>
            <a:endParaRPr lang="cs-CZ" sz="2000" dirty="0">
              <a:latin typeface="Garamond" panose="02020404030301010803" pitchFamily="18" charset="0"/>
            </a:endParaRPr>
          </a:p>
          <a:p>
            <a:r>
              <a:rPr lang="cs-CZ" altLang="cs-CZ" sz="2000" dirty="0" smtClean="0">
                <a:latin typeface="Garamond" panose="02020404030301010803" pitchFamily="18" charset="0"/>
              </a:rPr>
              <a:t>nereagovat </a:t>
            </a:r>
            <a:r>
              <a:rPr lang="cs-CZ" altLang="cs-CZ" sz="2000" dirty="0">
                <a:latin typeface="Garamond" panose="02020404030301010803" pitchFamily="18" charset="0"/>
              </a:rPr>
              <a:t>na nevyžádané e-maily, které vyzývají k publikování</a:t>
            </a:r>
          </a:p>
          <a:p>
            <a:pPr eaLnBrk="1" hangingPunct="1"/>
            <a:r>
              <a:rPr lang="cs-CZ" altLang="cs-CZ" sz="2000" dirty="0" smtClean="0">
                <a:latin typeface="Garamond" panose="02020404030301010803" pitchFamily="18" charset="0"/>
              </a:rPr>
              <a:t>při </a:t>
            </a:r>
            <a:r>
              <a:rPr lang="cs-CZ" altLang="cs-CZ" sz="2000" dirty="0">
                <a:latin typeface="Garamond" panose="02020404030301010803" pitchFamily="18" charset="0"/>
              </a:rPr>
              <a:t>pochybnostech hledat více informací, pomoc </a:t>
            </a:r>
            <a:r>
              <a:rPr lang="cs-CZ" altLang="cs-CZ" sz="2000" dirty="0" smtClean="0">
                <a:latin typeface="Garamond" panose="02020404030301010803" pitchFamily="18" charset="0"/>
              </a:rPr>
              <a:t>knihovny</a:t>
            </a:r>
          </a:p>
          <a:p>
            <a:r>
              <a:rPr lang="cs-CZ" altLang="cs-CZ" sz="2000" dirty="0">
                <a:latin typeface="Garamond" panose="02020404030301010803" pitchFamily="18" charset="0"/>
              </a:rPr>
              <a:t>Seznam </a:t>
            </a:r>
            <a:r>
              <a:rPr lang="cs-CZ" altLang="cs-CZ" sz="2000" dirty="0" err="1">
                <a:latin typeface="Garamond" panose="02020404030301010803" pitchFamily="18" charset="0"/>
              </a:rPr>
              <a:t>Jeffreyho</a:t>
            </a:r>
            <a:r>
              <a:rPr lang="cs-CZ" altLang="cs-CZ" sz="2000" dirty="0">
                <a:latin typeface="Garamond" panose="02020404030301010803" pitchFamily="18" charset="0"/>
              </a:rPr>
              <a:t> </a:t>
            </a:r>
            <a:r>
              <a:rPr lang="cs-CZ" altLang="cs-CZ" sz="2000" dirty="0" err="1">
                <a:latin typeface="Garamond" panose="02020404030301010803" pitchFamily="18" charset="0"/>
              </a:rPr>
              <a:t>Bealla</a:t>
            </a:r>
            <a:r>
              <a:rPr lang="cs-CZ" sz="2000" dirty="0">
                <a:latin typeface="Garamond" panose="02020404030301010803" pitchFamily="18" charset="0"/>
              </a:rPr>
              <a:t> (</a:t>
            </a:r>
            <a:r>
              <a:rPr lang="cs-CZ" sz="2000" dirty="0">
                <a:latin typeface="Garamond" panose="02020404030301010803" pitchFamily="18" charset="0"/>
                <a:hlinkClick r:id="rId3"/>
              </a:rPr>
              <a:t>https://scholarlyoa.com/</a:t>
            </a:r>
            <a:r>
              <a:rPr lang="cs-CZ" sz="2000" dirty="0">
                <a:latin typeface="Garamond" panose="02020404030301010803" pitchFamily="18" charset="0"/>
              </a:rPr>
              <a:t>) – vydavatelé, časopisy (</a:t>
            </a:r>
            <a:r>
              <a:rPr lang="cs-CZ" sz="2000" dirty="0" err="1">
                <a:latin typeface="Garamond" panose="02020404030301010803" pitchFamily="18" charset="0"/>
              </a:rPr>
              <a:t>hijacked</a:t>
            </a:r>
            <a:r>
              <a:rPr lang="cs-CZ" sz="2000" dirty="0">
                <a:latin typeface="Garamond" panose="02020404030301010803" pitchFamily="18" charset="0"/>
              </a:rPr>
              <a:t> </a:t>
            </a:r>
            <a:r>
              <a:rPr lang="cs-CZ" sz="2000" dirty="0" err="1">
                <a:latin typeface="Garamond" panose="02020404030301010803" pitchFamily="18" charset="0"/>
              </a:rPr>
              <a:t>journals</a:t>
            </a:r>
            <a:r>
              <a:rPr lang="cs-CZ" sz="2000" dirty="0">
                <a:latin typeface="Garamond" panose="02020404030301010803" pitchFamily="18" charset="0"/>
              </a:rPr>
              <a:t>, </a:t>
            </a:r>
            <a:r>
              <a:rPr lang="cs-CZ" sz="2000" dirty="0" err="1">
                <a:latin typeface="Garamond" panose="02020404030301010803" pitchFamily="18" charset="0"/>
              </a:rPr>
              <a:t>scam</a:t>
            </a:r>
            <a:r>
              <a:rPr lang="cs-CZ" sz="2000" dirty="0">
                <a:latin typeface="Garamond" panose="02020404030301010803" pitchFamily="18" charset="0"/>
              </a:rPr>
              <a:t> </a:t>
            </a:r>
            <a:r>
              <a:rPr lang="cs-CZ" sz="2000" dirty="0" err="1">
                <a:latin typeface="Garamond" panose="02020404030301010803" pitchFamily="18" charset="0"/>
              </a:rPr>
              <a:t>journals</a:t>
            </a:r>
            <a:r>
              <a:rPr lang="cs-CZ" sz="2000" dirty="0">
                <a:latin typeface="Garamond" panose="02020404030301010803" pitchFamily="18" charset="0"/>
              </a:rPr>
              <a:t>), metriky</a:t>
            </a:r>
          </a:p>
          <a:p>
            <a:r>
              <a:rPr lang="cs-CZ" altLang="cs-CZ" sz="2000" dirty="0">
                <a:latin typeface="Garamond" panose="02020404030301010803" pitchFamily="18" charset="0"/>
              </a:rPr>
              <a:t>stránky </a:t>
            </a:r>
            <a:r>
              <a:rPr lang="cs-CZ" altLang="cs-CZ" sz="2000" dirty="0" err="1">
                <a:latin typeface="Garamond" panose="02020404030301010803" pitchFamily="18" charset="0"/>
              </a:rPr>
              <a:t>Think.Check.Submit</a:t>
            </a:r>
            <a:r>
              <a:rPr lang="cs-CZ" altLang="cs-CZ" sz="2000" dirty="0">
                <a:latin typeface="Garamond" panose="02020404030301010803" pitchFamily="18" charset="0"/>
              </a:rPr>
              <a:t> (</a:t>
            </a:r>
            <a:r>
              <a:rPr lang="cs-CZ" altLang="cs-CZ" sz="2000" dirty="0">
                <a:latin typeface="Garamond" panose="02020404030301010803" pitchFamily="18" charset="0"/>
                <a:hlinkClick r:id="rId4"/>
              </a:rPr>
              <a:t>http://thinkchecksubmit.org/</a:t>
            </a:r>
            <a:r>
              <a:rPr lang="cs-CZ" altLang="cs-CZ" sz="2000" dirty="0">
                <a:latin typeface="Garamond" panose="02020404030301010803" pitchFamily="18" charset="0"/>
              </a:rPr>
              <a:t>) – český překlad Vím, kde publikuji (</a:t>
            </a:r>
            <a:r>
              <a:rPr lang="cs-CZ" altLang="cs-CZ" sz="2000" dirty="0">
                <a:latin typeface="Garamond" panose="02020404030301010803" pitchFamily="18" charset="0"/>
                <a:hlinkClick r:id="rId5"/>
              </a:rPr>
              <a:t>http://vimkdepublikuji.cz/</a:t>
            </a:r>
            <a:r>
              <a:rPr lang="cs-CZ" altLang="cs-CZ" sz="2000" dirty="0">
                <a:latin typeface="Garamond" panose="02020404030301010803" pitchFamily="18" charset="0"/>
              </a:rPr>
              <a:t>)</a:t>
            </a:r>
          </a:p>
          <a:p>
            <a:r>
              <a:rPr lang="cs-CZ" sz="2000" dirty="0">
                <a:latin typeface="Garamond" panose="02020404030301010803" pitchFamily="18" charset="0"/>
              </a:rPr>
              <a:t>Index CPCI pro konference</a:t>
            </a:r>
          </a:p>
          <a:p>
            <a:r>
              <a:rPr lang="cs-CZ" sz="2000" dirty="0">
                <a:latin typeface="Garamond" panose="02020404030301010803" pitchFamily="18" charset="0"/>
              </a:rPr>
              <a:t>o nadcházejících vědeckých konferencích informuje služba </a:t>
            </a:r>
            <a:r>
              <a:rPr lang="cs-CZ" sz="2000" dirty="0" err="1" smtClean="0">
                <a:latin typeface="Garamond" panose="02020404030301010803" pitchFamily="18" charset="0"/>
              </a:rPr>
              <a:t>ConferenceAlerts</a:t>
            </a:r>
            <a:r>
              <a:rPr lang="cs-CZ" sz="2000" dirty="0">
                <a:latin typeface="Garamond" panose="02020404030301010803" pitchFamily="18" charset="0"/>
              </a:rPr>
              <a:t> </a:t>
            </a:r>
            <a:r>
              <a:rPr lang="cs-CZ" sz="2000" dirty="0" smtClean="0">
                <a:latin typeface="Garamond" panose="02020404030301010803" pitchFamily="18" charset="0"/>
              </a:rPr>
              <a:t>nebo </a:t>
            </a:r>
            <a:r>
              <a:rPr lang="cs-CZ" sz="2000" dirty="0" err="1">
                <a:latin typeface="Garamond" panose="02020404030301010803" pitchFamily="18" charset="0"/>
              </a:rPr>
              <a:t>Global</a:t>
            </a:r>
            <a:r>
              <a:rPr lang="cs-CZ" sz="2000" dirty="0">
                <a:latin typeface="Garamond" panose="02020404030301010803" pitchFamily="18" charset="0"/>
              </a:rPr>
              <a:t> </a:t>
            </a:r>
            <a:r>
              <a:rPr lang="cs-CZ" sz="2000" dirty="0" err="1">
                <a:latin typeface="Garamond" panose="02020404030301010803" pitchFamily="18" charset="0"/>
              </a:rPr>
              <a:t>Even</a:t>
            </a:r>
            <a:r>
              <a:rPr lang="cs-CZ" sz="2000" dirty="0">
                <a:latin typeface="Garamond" panose="02020404030301010803" pitchFamily="18" charset="0"/>
              </a:rPr>
              <a:t> List (</a:t>
            </a:r>
            <a:r>
              <a:rPr lang="cs-CZ" sz="2000" dirty="0">
                <a:latin typeface="Garamond" panose="02020404030301010803" pitchFamily="18" charset="0"/>
                <a:hlinkClick r:id="rId6"/>
              </a:rPr>
              <a:t>http://www.globaleventslist.elsevier.com</a:t>
            </a:r>
            <a:r>
              <a:rPr lang="cs-CZ" sz="2000" dirty="0">
                <a:latin typeface="Garamond" panose="02020404030301010803" pitchFamily="18" charset="0"/>
              </a:rPr>
              <a:t>)</a:t>
            </a:r>
          </a:p>
          <a:p>
            <a:r>
              <a:rPr lang="cs-CZ" altLang="cs-CZ" sz="2000" dirty="0" smtClean="0">
                <a:latin typeface="Garamond" panose="02020404030301010803" pitchFamily="18" charset="0"/>
              </a:rPr>
              <a:t>iniciativa </a:t>
            </a:r>
            <a:r>
              <a:rPr lang="cs-CZ" altLang="cs-CZ" sz="2000" dirty="0" err="1">
                <a:latin typeface="Garamond" panose="02020404030301010803" pitchFamily="18" charset="0"/>
              </a:rPr>
              <a:t>Antipredátor</a:t>
            </a:r>
            <a:r>
              <a:rPr lang="cs-CZ" altLang="cs-CZ" sz="2000" dirty="0">
                <a:latin typeface="Garamond" panose="02020404030301010803" pitchFamily="18" charset="0"/>
              </a:rPr>
              <a:t> v rámci občanského sdružení Věda žije (</a:t>
            </a:r>
            <a:r>
              <a:rPr lang="cs-CZ" altLang="cs-CZ" sz="2000" dirty="0">
                <a:latin typeface="Garamond" panose="02020404030301010803" pitchFamily="18" charset="0"/>
                <a:hlinkClick r:id="rId7"/>
              </a:rPr>
              <a:t>http://antipredator.vedazije.cz/</a:t>
            </a:r>
            <a:r>
              <a:rPr lang="cs-CZ" altLang="cs-CZ" sz="2000" dirty="0">
                <a:latin typeface="Garamond" panose="02020404030301010803" pitchFamily="18" charset="0"/>
              </a:rPr>
              <a:t>) </a:t>
            </a:r>
          </a:p>
          <a:p>
            <a:r>
              <a:rPr lang="cs-CZ" altLang="cs-CZ" sz="2000" dirty="0">
                <a:latin typeface="Garamond" panose="02020404030301010803" pitchFamily="18" charset="0"/>
              </a:rPr>
              <a:t>platforma Derivace o zodpovědném publikování (</a:t>
            </a:r>
            <a:r>
              <a:rPr lang="cs-CZ" altLang="cs-CZ" sz="2000" dirty="0">
                <a:latin typeface="Garamond" panose="02020404030301010803" pitchFamily="18" charset="0"/>
                <a:hlinkClick r:id="rId8"/>
              </a:rPr>
              <a:t>https://derivace.wordpress.com/</a:t>
            </a:r>
            <a:r>
              <a:rPr lang="cs-CZ" altLang="cs-CZ" sz="2000" dirty="0">
                <a:latin typeface="Garamond" panose="02020404030301010803" pitchFamily="18" charset="0"/>
              </a:rPr>
              <a:t>)</a:t>
            </a:r>
          </a:p>
          <a:p>
            <a:r>
              <a:rPr lang="cs-CZ" altLang="cs-CZ" sz="2000" dirty="0">
                <a:latin typeface="Garamond" panose="02020404030301010803" pitchFamily="18" charset="0"/>
              </a:rPr>
              <a:t>materiál Predátorské časopisy Lukáše Plcha a Jiřího Kratochvíla</a:t>
            </a:r>
          </a:p>
          <a:p>
            <a:pPr eaLnBrk="1" hangingPunct="1"/>
            <a:endParaRPr lang="cs-CZ" altLang="cs-CZ" sz="2000" dirty="0" smtClean="0">
              <a:latin typeface="Garamond" panose="02020404030301010803" pitchFamily="18" charset="0"/>
            </a:endParaRPr>
          </a:p>
          <a:p>
            <a:pPr eaLnBrk="1" hangingPunct="1"/>
            <a:endParaRPr lang="cs-CZ" altLang="cs-CZ" sz="2000" dirty="0">
              <a:latin typeface="Garamond" panose="02020404030301010803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>
                <a:latin typeface="Garamond" panose="02020404030301010803" pitchFamily="18" charset="0"/>
              </a:rPr>
              <a:t>Kampaň proti </a:t>
            </a:r>
            <a:r>
              <a:rPr lang="cs-CZ" altLang="cs-CZ" sz="3200" b="1" dirty="0" smtClean="0">
                <a:latin typeface="Garamond" panose="02020404030301010803" pitchFamily="18" charset="0"/>
              </a:rPr>
              <a:t>predátorům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12924"/>
            <a:ext cx="9051925" cy="57308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Garamond" panose="02020404030301010803" pitchFamily="18" charset="0"/>
              </a:rPr>
              <a:t>etická směrnice univerzity</a:t>
            </a:r>
            <a:endParaRPr lang="cs-CZ" altLang="cs-CZ" sz="2000" dirty="0">
              <a:latin typeface="Garamond" panose="02020404030301010803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Garamond" panose="02020404030301010803" pitchFamily="18" charset="0"/>
              </a:rPr>
              <a:t>s</a:t>
            </a:r>
            <a:r>
              <a:rPr lang="cs-CZ" altLang="cs-CZ" sz="2000" dirty="0" smtClean="0">
                <a:latin typeface="Garamond" panose="02020404030301010803" pitchFamily="18" charset="0"/>
              </a:rPr>
              <a:t>eznam </a:t>
            </a:r>
            <a:r>
              <a:rPr lang="cs-CZ" altLang="cs-CZ" sz="2000" dirty="0">
                <a:latin typeface="Garamond" panose="02020404030301010803" pitchFamily="18" charset="0"/>
              </a:rPr>
              <a:t>doporučených a podezřelých periodik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Garamond" panose="02020404030301010803" pitchFamily="18" charset="0"/>
              </a:rPr>
              <a:t>elektronická </a:t>
            </a:r>
            <a:r>
              <a:rPr lang="cs-CZ" sz="2000" dirty="0">
                <a:latin typeface="Garamond" panose="02020404030301010803" pitchFamily="18" charset="0"/>
              </a:rPr>
              <a:t>nástěnku pro rukopisy </a:t>
            </a:r>
            <a:r>
              <a:rPr lang="cs-CZ" sz="2000" dirty="0" smtClean="0">
                <a:latin typeface="Garamond" panose="02020404030301010803" pitchFamily="18" charset="0"/>
              </a:rPr>
              <a:t>v rámci pracoviště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Garamond" panose="02020404030301010803" pitchFamily="18" charset="0"/>
              </a:rPr>
              <a:t>schvalovatel </a:t>
            </a:r>
            <a:r>
              <a:rPr lang="cs-CZ" altLang="cs-CZ" sz="2000" dirty="0">
                <a:latin typeface="Garamond" panose="02020404030301010803" pitchFamily="18" charset="0"/>
              </a:rPr>
              <a:t>textu v </a:t>
            </a:r>
            <a:r>
              <a:rPr lang="cs-CZ" altLang="cs-CZ" sz="2000" dirty="0" smtClean="0">
                <a:latin typeface="Garamond" panose="02020404030301010803" pitchFamily="18" charset="0"/>
              </a:rPr>
              <a:t>OBD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Garamond" panose="02020404030301010803" pitchFamily="18" charset="0"/>
              </a:rPr>
              <a:t>nové kolegy-autory a studenty informovat o publikační etice, o transparentnosti publikování, o průběhu recenzního řízení a o publikačních poplatcích</a:t>
            </a:r>
            <a:endParaRPr lang="cs-CZ" altLang="cs-CZ" sz="2000" dirty="0">
              <a:latin typeface="Garamond" panose="020204040303010108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9" t="44712" r="54809" b="47235"/>
          <a:stretch/>
        </p:blipFill>
        <p:spPr bwMode="auto">
          <a:xfrm>
            <a:off x="2889738" y="4114800"/>
            <a:ext cx="3223846" cy="78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9" t="56131" r="55194" b="36177"/>
          <a:stretch/>
        </p:blipFill>
        <p:spPr bwMode="auto">
          <a:xfrm>
            <a:off x="2889738" y="5128846"/>
            <a:ext cx="320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9" t="66046" r="55385" b="25480"/>
          <a:stretch/>
        </p:blipFill>
        <p:spPr bwMode="auto">
          <a:xfrm>
            <a:off x="2924907" y="6096000"/>
            <a:ext cx="3200400" cy="82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3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>
                <a:latin typeface="Garamond" panose="02020404030301010803" pitchFamily="18" charset="0"/>
              </a:rPr>
              <a:t>Příklady </a:t>
            </a:r>
            <a:r>
              <a:rPr lang="cs-CZ" altLang="cs-CZ" sz="3200" b="1" dirty="0" smtClean="0">
                <a:latin typeface="Garamond" panose="02020404030301010803" pitchFamily="18" charset="0"/>
              </a:rPr>
              <a:t>predátorů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aramond" panose="02020404030301010803" pitchFamily="18" charset="0"/>
              </a:rPr>
              <a:t>Fakulta </a:t>
            </a:r>
            <a:r>
              <a:rPr lang="cs-CZ" dirty="0">
                <a:latin typeface="Garamond" panose="02020404030301010803" pitchFamily="18" charset="0"/>
              </a:rPr>
              <a:t>sociálních věd Univerzity </a:t>
            </a:r>
            <a:r>
              <a:rPr lang="cs-CZ" dirty="0" smtClean="0">
                <a:latin typeface="Garamond" panose="02020404030301010803" pitchFamily="18" charset="0"/>
              </a:rPr>
              <a:t>Karlovy-Katedra marketingové </a:t>
            </a:r>
            <a:r>
              <a:rPr lang="cs-CZ" dirty="0">
                <a:latin typeface="Garamond" panose="02020404030301010803" pitchFamily="18" charset="0"/>
              </a:rPr>
              <a:t>komunikace </a:t>
            </a:r>
            <a:r>
              <a:rPr lang="cs-CZ" dirty="0" smtClean="0">
                <a:latin typeface="Garamond" panose="02020404030301010803" pitchFamily="18" charset="0"/>
              </a:rPr>
              <a:t>(</a:t>
            </a:r>
            <a:r>
              <a:rPr lang="cs-CZ" dirty="0" err="1" smtClean="0">
                <a:latin typeface="Garamond" panose="02020404030301010803" pitchFamily="18" charset="0"/>
              </a:rPr>
              <a:t>Wadim</a:t>
            </a:r>
            <a:r>
              <a:rPr lang="cs-CZ" dirty="0" smtClean="0">
                <a:latin typeface="Garamond" panose="02020404030301010803" pitchFamily="18" charset="0"/>
              </a:rPr>
              <a:t> </a:t>
            </a:r>
            <a:r>
              <a:rPr lang="cs-CZ" dirty="0" err="1" smtClean="0">
                <a:latin typeface="Garamond" panose="02020404030301010803" pitchFamily="18" charset="0"/>
              </a:rPr>
              <a:t>Strielkowski</a:t>
            </a:r>
            <a:r>
              <a:rPr lang="cs-CZ" dirty="0" smtClean="0">
                <a:latin typeface="Garamond" panose="02020404030301010803" pitchFamily="18" charset="0"/>
              </a:rPr>
              <a:t>)</a:t>
            </a:r>
          </a:p>
          <a:p>
            <a:r>
              <a:rPr lang="cs-CZ" dirty="0">
                <a:latin typeface="Garamond" panose="02020404030301010803" pitchFamily="18" charset="0"/>
              </a:rPr>
              <a:t>Institutu ekonomických studií Fakulty sociálních věd </a:t>
            </a:r>
            <a:r>
              <a:rPr lang="cs-CZ" dirty="0" smtClean="0">
                <a:latin typeface="Garamond" panose="02020404030301010803" pitchFamily="18" charset="0"/>
              </a:rPr>
              <a:t>UK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Lambert </a:t>
            </a:r>
            <a:r>
              <a:rPr lang="cs-CZ" dirty="0" err="1" smtClean="0">
                <a:latin typeface="Garamond" panose="02020404030301010803" pitchFamily="18" charset="0"/>
              </a:rPr>
              <a:t>Academic</a:t>
            </a:r>
            <a:r>
              <a:rPr lang="cs-CZ" dirty="0" smtClean="0">
                <a:latin typeface="Garamond" panose="02020404030301010803" pitchFamily="18" charset="0"/>
              </a:rPr>
              <a:t> </a:t>
            </a:r>
            <a:r>
              <a:rPr lang="cs-CZ" dirty="0" err="1" smtClean="0">
                <a:latin typeface="Garamond" panose="02020404030301010803" pitchFamily="18" charset="0"/>
              </a:rPr>
              <a:t>Press</a:t>
            </a:r>
            <a:r>
              <a:rPr lang="cs-CZ" dirty="0" smtClean="0">
                <a:latin typeface="Garamond" panose="02020404030301010803" pitchFamily="18" charset="0"/>
              </a:rPr>
              <a:t> – autorský mlýn</a:t>
            </a:r>
          </a:p>
          <a:p>
            <a:r>
              <a:rPr lang="cs-CZ" dirty="0">
                <a:latin typeface="Garamond" panose="02020404030301010803" pitchFamily="18" charset="0"/>
              </a:rPr>
              <a:t>Univerzita v </a:t>
            </a:r>
            <a:r>
              <a:rPr lang="cs-CZ" dirty="0" err="1" smtClean="0">
                <a:latin typeface="Garamond" panose="02020404030301010803" pitchFamily="18" charset="0"/>
              </a:rPr>
              <a:t>Prištině</a:t>
            </a:r>
            <a:r>
              <a:rPr lang="cs-CZ" dirty="0" smtClean="0">
                <a:latin typeface="Garamond" panose="02020404030301010803" pitchFamily="18" charset="0"/>
              </a:rPr>
              <a:t> (Srbsko)</a:t>
            </a:r>
            <a:endParaRPr lang="cs-CZ" dirty="0">
              <a:latin typeface="Garamond" panose="02020404030301010803" pitchFamily="18" charset="0"/>
            </a:endParaRPr>
          </a:p>
          <a:p>
            <a:r>
              <a:rPr lang="cs-CZ" dirty="0" err="1">
                <a:latin typeface="Garamond" panose="02020404030301010803" pitchFamily="18" charset="0"/>
              </a:rPr>
              <a:t>Experimental</a:t>
            </a:r>
            <a:r>
              <a:rPr lang="cs-CZ" dirty="0">
                <a:latin typeface="Garamond" panose="02020404030301010803" pitchFamily="18" charset="0"/>
              </a:rPr>
              <a:t> a </a:t>
            </a:r>
            <a:r>
              <a:rPr lang="cs-CZ" dirty="0" err="1">
                <a:latin typeface="Garamond" panose="02020404030301010803" pitchFamily="18" charset="0"/>
              </a:rPr>
              <a:t>Clinical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dirty="0" err="1" smtClean="0">
                <a:latin typeface="Garamond" panose="02020404030301010803" pitchFamily="18" charset="0"/>
              </a:rPr>
              <a:t>Cargiology</a:t>
            </a:r>
            <a:endParaRPr lang="cs-CZ" dirty="0" smtClean="0">
              <a:latin typeface="Garamond" panose="02020404030301010803" pitchFamily="18" charset="0"/>
            </a:endParaRPr>
          </a:p>
          <a:p>
            <a:r>
              <a:rPr lang="cs-CZ" dirty="0" err="1">
                <a:latin typeface="Garamond" panose="02020404030301010803" pitchFamily="18" charset="0"/>
              </a:rPr>
              <a:t>Oncotarget</a:t>
            </a:r>
            <a:r>
              <a:rPr lang="cs-CZ" dirty="0">
                <a:latin typeface="Garamond" panose="02020404030301010803" pitchFamily="18" charset="0"/>
              </a:rPr>
              <a:t> (ISSN 1949–2553)</a:t>
            </a:r>
          </a:p>
          <a:p>
            <a:endParaRPr lang="cs-CZ" sz="20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cs-CZ" sz="2000" dirty="0">
              <a:latin typeface="Garamond" panose="02020404030301010803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99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latin typeface="Garamond" panose="02020404030301010803" pitchFamily="18" charset="0"/>
              </a:rPr>
              <a:t>Podvodné emaily</a:t>
            </a:r>
            <a:endParaRPr lang="cs-CZ" sz="3200" b="1" dirty="0">
              <a:latin typeface="Garamond" panose="02020404030301010803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0" b="11496"/>
          <a:stretch/>
        </p:blipFill>
        <p:spPr bwMode="auto">
          <a:xfrm>
            <a:off x="17585" y="1371600"/>
            <a:ext cx="9996843" cy="513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076092" y="3505200"/>
            <a:ext cx="388620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Lživá indexace v EBSCO a DOAJ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Neexistující metriky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Nakladatelem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Horizon </a:t>
            </a:r>
            <a:r>
              <a:rPr lang="en-US" b="1">
                <a:solidFill>
                  <a:srgbClr val="FF0000"/>
                </a:solidFill>
                <a:latin typeface="Garamond" panose="02020404030301010803" pitchFamily="18" charset="0"/>
              </a:rPr>
              <a:t>Research </a:t>
            </a:r>
            <a:r>
              <a:rPr lang="en-US" b="1" smtClean="0">
                <a:solidFill>
                  <a:srgbClr val="FF0000"/>
                </a:solidFill>
                <a:latin typeface="Garamond" panose="02020404030301010803" pitchFamily="18" charset="0"/>
              </a:rPr>
              <a:t>Publishing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2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531813"/>
            <a:ext cx="6994525" cy="6630987"/>
          </a:xfrm>
        </p:spPr>
        <p:txBody>
          <a:bodyPr/>
          <a:lstStyle/>
          <a:p>
            <a:pPr marL="0" indent="0" eaLnBrk="1" hangingPunct="1">
              <a:buNone/>
            </a:pPr>
            <a:endParaRPr lang="cs-CZ" altLang="cs-CZ" dirty="0" smtClean="0"/>
          </a:p>
          <a:p>
            <a:pPr marL="0" indent="0" eaLnBrk="1" hangingPunct="1">
              <a:buNone/>
            </a:pPr>
            <a:endParaRPr lang="cs-CZ" altLang="cs-CZ" dirty="0"/>
          </a:p>
          <a:p>
            <a:pPr marL="0" indent="0" eaLnBrk="1" hangingPunct="1">
              <a:buNone/>
            </a:pPr>
            <a:r>
              <a:rPr lang="cs-CZ" altLang="cs-CZ" sz="5400" b="1" dirty="0" smtClean="0">
                <a:latin typeface="Garamond" panose="02020404030301010803" pitchFamily="18" charset="0"/>
              </a:rPr>
              <a:t>DOTAZY?</a:t>
            </a:r>
          </a:p>
          <a:p>
            <a:pPr marL="0" indent="0" eaLnBrk="1" hangingPunct="1">
              <a:buNone/>
            </a:pPr>
            <a:endParaRPr lang="cs-CZ" altLang="cs-CZ" dirty="0" smtClean="0"/>
          </a:p>
          <a:p>
            <a:pPr marL="0" indent="0" eaLnBrk="1" hangingPunct="1">
              <a:buNone/>
            </a:pPr>
            <a:endParaRPr lang="cs-CZ" altLang="cs-CZ" dirty="0"/>
          </a:p>
          <a:p>
            <a:pPr marL="0" indent="0" eaLnBrk="1" hangingPunct="1">
              <a:buNone/>
            </a:pPr>
            <a:endParaRPr lang="cs-CZ" altLang="cs-CZ" dirty="0" smtClean="0"/>
          </a:p>
          <a:p>
            <a:pPr marL="0" indent="0" eaLnBrk="1" hangingPunct="1">
              <a:buNone/>
            </a:pPr>
            <a:endParaRPr lang="cs-CZ" altLang="cs-CZ" dirty="0"/>
          </a:p>
          <a:p>
            <a:pPr marL="0" indent="0" eaLnBrk="1" hangingPunct="1">
              <a:buNone/>
            </a:pPr>
            <a:endParaRPr lang="cs-CZ" altLang="cs-CZ" dirty="0" smtClean="0"/>
          </a:p>
          <a:p>
            <a:pPr marL="0" indent="0" eaLnBrk="1" hangingPunct="1">
              <a:buNone/>
            </a:pPr>
            <a:endParaRPr lang="cs-CZ" altLang="cs-CZ" dirty="0"/>
          </a:p>
          <a:p>
            <a:pPr marL="0" indent="0" algn="r" eaLnBrk="1" hangingPunct="1">
              <a:buNone/>
            </a:pPr>
            <a:r>
              <a:rPr lang="cs-CZ" altLang="cs-CZ" b="1" dirty="0" smtClean="0">
                <a:latin typeface="Garamond" panose="02020404030301010803" pitchFamily="18" charset="0"/>
              </a:rPr>
              <a:t>DĚKUJI ZA POZORNOST!</a:t>
            </a:r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775" cy="778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6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latin typeface="Garamond" panose="02020404030301010803" pitchFamily="18" charset="0"/>
              </a:rPr>
              <a:t>Predátorské časopisy (</a:t>
            </a:r>
            <a:r>
              <a:rPr lang="cs-CZ" sz="3200" b="1" dirty="0" err="1">
                <a:latin typeface="Garamond" panose="02020404030301010803" pitchFamily="18" charset="0"/>
              </a:rPr>
              <a:t>scam</a:t>
            </a:r>
            <a:r>
              <a:rPr lang="cs-CZ" sz="3200" b="1" dirty="0">
                <a:latin typeface="Garamond" panose="02020404030301010803" pitchFamily="18" charset="0"/>
              </a:rPr>
              <a:t> </a:t>
            </a:r>
            <a:r>
              <a:rPr lang="cs-CZ" sz="3200" b="1" dirty="0" err="1">
                <a:latin typeface="Garamond" panose="02020404030301010803" pitchFamily="18" charset="0"/>
              </a:rPr>
              <a:t>journals</a:t>
            </a:r>
            <a:r>
              <a:rPr lang="cs-CZ" sz="3200" b="1" dirty="0" smtClean="0">
                <a:latin typeface="Garamond" panose="02020404030301010803" pitchFamily="18" charset="0"/>
              </a:rPr>
              <a:t>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>
                <a:latin typeface="Garamond" panose="02020404030301010803" pitchFamily="18" charset="0"/>
              </a:rPr>
              <a:t>nepravé OA časopisy</a:t>
            </a:r>
          </a:p>
          <a:p>
            <a:pPr eaLnBrk="1" hangingPunct="1"/>
            <a:r>
              <a:rPr lang="cs-CZ" dirty="0">
                <a:latin typeface="Garamond" panose="02020404030301010803" pitchFamily="18" charset="0"/>
              </a:rPr>
              <a:t>generování zisku prostřednictvím neoprávněného vybírání autorských poplatků</a:t>
            </a:r>
          </a:p>
          <a:p>
            <a:pPr eaLnBrk="1" hangingPunct="1"/>
            <a:r>
              <a:rPr lang="cs-CZ" dirty="0">
                <a:latin typeface="Garamond" panose="02020404030301010803" pitchFamily="18" charset="0"/>
              </a:rPr>
              <a:t>poprvé na problém upozornil </a:t>
            </a:r>
            <a:r>
              <a:rPr lang="cs-CZ" dirty="0" err="1">
                <a:latin typeface="Garamond" panose="02020404030301010803" pitchFamily="18" charset="0"/>
              </a:rPr>
              <a:t>Tim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dirty="0" err="1">
                <a:latin typeface="Garamond" panose="02020404030301010803" pitchFamily="18" charset="0"/>
              </a:rPr>
              <a:t>Hill</a:t>
            </a:r>
            <a:r>
              <a:rPr lang="cs-CZ" dirty="0">
                <a:latin typeface="Garamond" panose="02020404030301010803" pitchFamily="18" charset="0"/>
              </a:rPr>
              <a:t> (</a:t>
            </a:r>
            <a:r>
              <a:rPr lang="cs-CZ" dirty="0" err="1">
                <a:latin typeface="Garamond" panose="02020404030301010803" pitchFamily="18" charset="0"/>
              </a:rPr>
              <a:t>Dove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dirty="0" err="1">
                <a:latin typeface="Garamond" panose="02020404030301010803" pitchFamily="18" charset="0"/>
              </a:rPr>
              <a:t>Medical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dirty="0" err="1">
                <a:latin typeface="Garamond" panose="02020404030301010803" pitchFamily="18" charset="0"/>
              </a:rPr>
              <a:t>Press</a:t>
            </a:r>
            <a:r>
              <a:rPr lang="cs-CZ" dirty="0">
                <a:latin typeface="Garamond" panose="02020404030301010803" pitchFamily="18" charset="0"/>
              </a:rPr>
              <a:t>) v roce 2008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5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err="1" smtClean="0">
                <a:latin typeface="Garamond" panose="02020404030301010803" pitchFamily="18" charset="0"/>
              </a:rPr>
              <a:t>Hijacked</a:t>
            </a:r>
            <a:r>
              <a:rPr lang="cs-CZ" sz="3200" b="1" dirty="0" smtClean="0">
                <a:latin typeface="Garamond" panose="02020404030301010803" pitchFamily="18" charset="0"/>
              </a:rPr>
              <a:t> </a:t>
            </a:r>
            <a:r>
              <a:rPr lang="cs-CZ" sz="3200" b="1" dirty="0" err="1" smtClean="0">
                <a:latin typeface="Garamond" panose="02020404030301010803" pitchFamily="18" charset="0"/>
              </a:rPr>
              <a:t>journals</a:t>
            </a:r>
            <a:endParaRPr lang="cs-CZ" sz="3200" b="1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effectLst/>
                <a:latin typeface="Garamond" panose="02020404030301010803" pitchFamily="18" charset="0"/>
              </a:rPr>
              <a:t>podvodné časopisy, které si neprávem přivlastňují identitu odborného vědeckého časopisu. 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na první pohled identické stránky se skutečným časopisem</a:t>
            </a:r>
          </a:p>
          <a:p>
            <a:r>
              <a:rPr lang="cs-CZ" dirty="0" smtClean="0">
                <a:effectLst/>
                <a:latin typeface="Garamond" panose="02020404030301010803" pitchFamily="18" charset="0"/>
              </a:rPr>
              <a:t>poplatky za publikování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4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latin typeface="Garamond" panose="02020404030301010803" pitchFamily="18" charset="0"/>
              </a:rPr>
              <a:t>Predátorské konference</a:t>
            </a:r>
            <a:endParaRPr lang="cs-CZ" sz="3200" b="1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aramond" panose="02020404030301010803" pitchFamily="18" charset="0"/>
              </a:rPr>
              <a:t>vybírání konferenčních poplatků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nejedná se o odbornou konferenci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propagování na stránkách společnosti WASET (</a:t>
            </a:r>
            <a:r>
              <a:rPr lang="en-US" dirty="0">
                <a:latin typeface="Garamond" panose="02020404030301010803" pitchFamily="18" charset="0"/>
                <a:hlinkClick r:id="rId2"/>
              </a:rPr>
              <a:t>https://</a:t>
            </a:r>
            <a:r>
              <a:rPr lang="en-US" dirty="0" smtClean="0">
                <a:latin typeface="Garamond" panose="02020404030301010803" pitchFamily="18" charset="0"/>
                <a:hlinkClick r:id="rId2"/>
              </a:rPr>
              <a:t>www.waset.org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cs-CZ" dirty="0" smtClean="0">
                <a:latin typeface="Garamond" panose="02020404030301010803" pitchFamily="18" charset="0"/>
              </a:rPr>
              <a:t>)</a:t>
            </a:r>
          </a:p>
          <a:p>
            <a:r>
              <a:rPr lang="cs-CZ" dirty="0">
                <a:latin typeface="Garamond" panose="02020404030301010803" pitchFamily="18" charset="0"/>
              </a:rPr>
              <a:t>n</a:t>
            </a:r>
            <a:r>
              <a:rPr lang="cs-CZ" dirty="0" smtClean="0">
                <a:latin typeface="Garamond" panose="02020404030301010803" pitchFamily="18" charset="0"/>
              </a:rPr>
              <a:t>utnost kontroly organizátorů a instituce vydávající konferenční příspěvky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kontrola místa konání, kontaktních údajů, programu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informace od </a:t>
            </a:r>
            <a:r>
              <a:rPr lang="cs-CZ" dirty="0" smtClean="0">
                <a:latin typeface="Garamond" panose="02020404030301010803" pitchFamily="18" charset="0"/>
              </a:rPr>
              <a:t>kolegů</a:t>
            </a:r>
            <a:endParaRPr lang="cs-CZ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latin typeface="Garamond" panose="02020404030301010803" pitchFamily="18" charset="0"/>
              </a:rPr>
              <a:t>Autorský mlýn</a:t>
            </a:r>
            <a:endParaRPr lang="cs-CZ" sz="3200" b="1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aramond" panose="02020404030301010803" pitchFamily="18" charset="0"/>
              </a:rPr>
              <a:t>publikování velkého množství titulů v nízkém nákladu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omezený počet autorů, jejichž publikace vycházejí v tisícových nákladech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často oslovování doktorandi k vydání disertačních prací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absence recenzního řízení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malé výrobní náklady, předražené tituly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nízká úroveň editorské činnosti (chyby v publikacích apod.)</a:t>
            </a:r>
          </a:p>
        </p:txBody>
      </p:sp>
    </p:spTree>
    <p:extLst>
      <p:ext uri="{BB962C8B-B14F-4D97-AF65-F5344CB8AC3E}">
        <p14:creationId xmlns:p14="http://schemas.microsoft.com/office/powerpoint/2010/main" val="34921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latin typeface="Garamond" panose="02020404030301010803" pitchFamily="18" charset="0"/>
              </a:rPr>
              <a:t>Změna publikačního procesu u predátorů</a:t>
            </a:r>
            <a:endParaRPr lang="cs-CZ" sz="3200" b="1" dirty="0">
              <a:latin typeface="Garamond" panose="02020404030301010803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16304" r="8324" b="8754"/>
          <a:stretch/>
        </p:blipFill>
        <p:spPr bwMode="auto">
          <a:xfrm>
            <a:off x="990600" y="1600200"/>
            <a:ext cx="8305800" cy="590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2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latin typeface="Garamond" panose="02020404030301010803" pitchFamily="18" charset="0"/>
              </a:rPr>
              <a:t>Počet predátorských nakladatelů a časopisů</a:t>
            </a:r>
            <a:endParaRPr lang="cs-CZ" sz="3200" b="1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210477"/>
              </p:ext>
            </p:extLst>
          </p:nvPr>
        </p:nvGraphicFramePr>
        <p:xfrm>
          <a:off x="503238" y="1812925"/>
          <a:ext cx="9051925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23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latin typeface="Garamond" panose="02020404030301010803" pitchFamily="18" charset="0"/>
              </a:rPr>
              <a:t>Počet článků v podezřelých časopisech</a:t>
            </a:r>
            <a:endParaRPr lang="cs-CZ" sz="3200" b="1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259841"/>
              </p:ext>
            </p:extLst>
          </p:nvPr>
        </p:nvGraphicFramePr>
        <p:xfrm>
          <a:off x="503238" y="1812925"/>
          <a:ext cx="9051925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05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latin typeface="Garamond" panose="02020404030301010803" pitchFamily="18" charset="0"/>
              </a:rPr>
              <a:t>Organizace, jejichž články se objevily v podezřelých časopisech</a:t>
            </a:r>
            <a:endParaRPr lang="cs-CZ" sz="3200" b="1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523109"/>
              </p:ext>
            </p:extLst>
          </p:nvPr>
        </p:nvGraphicFramePr>
        <p:xfrm>
          <a:off x="503238" y="1812925"/>
          <a:ext cx="9051925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67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1367</Words>
  <Application>Microsoft Office PowerPoint</Application>
  <PresentationFormat>Vlastní</PresentationFormat>
  <Paragraphs>162</Paragraphs>
  <Slides>18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Default Design</vt:lpstr>
      <vt:lpstr>1_Default Design</vt:lpstr>
      <vt:lpstr>Prezentace aplikace PowerPoint</vt:lpstr>
      <vt:lpstr>Predátorské časopisy (scam journals)</vt:lpstr>
      <vt:lpstr>Hijacked journals</vt:lpstr>
      <vt:lpstr>Predátorské konference</vt:lpstr>
      <vt:lpstr>Autorský mlýn</vt:lpstr>
      <vt:lpstr>Změna publikačního procesu u predátorů</vt:lpstr>
      <vt:lpstr>Počet predátorských nakladatelů a časopisů</vt:lpstr>
      <vt:lpstr>Počet článků v podezřelých časopisech</vt:lpstr>
      <vt:lpstr>Organizace, jejichž články se objevily v podezřelých časopisech</vt:lpstr>
      <vt:lpstr>Jak poznat predátorský časopis? </vt:lpstr>
      <vt:lpstr>Jak poznat predátorský časopis?</vt:lpstr>
      <vt:lpstr>Misleading metrics</vt:lpstr>
      <vt:lpstr>Důsledky pro vědu</vt:lpstr>
      <vt:lpstr>Kampaň proti predátorům</vt:lpstr>
      <vt:lpstr>Kampaň proti predátorům</vt:lpstr>
      <vt:lpstr>Příklady predátorů</vt:lpstr>
      <vt:lpstr>Podvodné emaily</vt:lpstr>
      <vt:lpstr>Prezentace aplikace PowerPoint</vt:lpstr>
    </vt:vector>
  </TitlesOfParts>
  <Company>PLoS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pmargis</dc:creator>
  <cp:lastModifiedBy>Bc. Miroslava POUROVÁ</cp:lastModifiedBy>
  <cp:revision>67</cp:revision>
  <dcterms:created xsi:type="dcterms:W3CDTF">2010-02-04T20:58:35Z</dcterms:created>
  <dcterms:modified xsi:type="dcterms:W3CDTF">2016-10-24T06:01:51Z</dcterms:modified>
</cp:coreProperties>
</file>