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3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4C8E96-43EC-4E06-99F7-5807950C29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29B061C-8E29-49B4-A7E7-680F720228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2F005A6-92C9-4B68-B962-812706427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6028B0A-7606-49AF-9BE1-CA33DEBE9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0D3987-539D-4E93-9453-C29B4627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2001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305C84-1A89-4F78-8576-23C6B53BE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82573C-6D4D-486A-84B5-A1097EF5E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841B31B-8483-4802-964F-32FCD622C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4CA0B3-0CB5-4E2D-B650-6182D3F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DCC050C-7E67-4CCC-B7CD-D7190242B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780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5716AF14-CA59-4A86-AD0E-CFC5B51ABE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0E4C094-4B6C-40B4-AE6D-7FF9A56A97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5ACAA16-AD7C-4551-86FB-E4AC24F89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527571-24EE-46C6-9D48-9135B6FA9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1BDDE8E-73D3-4905-9428-84F9B82A9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934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D2FB4-D083-469E-9601-B567888CE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5F9E12-CF09-4DB3-8470-986EDCDA75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F6426B0-B095-4F8B-9614-9526742D9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A51DFB-144C-4F2B-B911-5F51DE225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5C75B2-421F-4444-B94A-82FA81135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907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510E6B-F585-4F4E-BE28-EB474DA21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E8D3A22-F5A8-4F46-9DD1-17097EC07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9FA340-FE3B-402A-8DB1-BF67491D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3C080E-3452-4A70-B9A7-71319DBD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6591C0-DD2E-43E9-8C1A-E261C475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88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02939-FCD3-4813-BE52-13136B87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96BED77-84B0-4B47-9B8D-B8A29AB3A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4CE699-90E7-4E88-8FF5-2A5E95919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2FA706-B2B4-4C64-8FAF-6638BFF4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88921E1-9278-49BB-9C26-604A555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711E9C0-B859-45D2-A064-1FB2B0EA5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396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88A8B2-03B3-45EE-AD23-E1C365131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278245E-DA8E-4C14-A64C-934D2A23A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CCAA228-ED2F-43D9-AB32-F458AC31A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B5935AB-810A-4F8B-B879-F2A07A5B9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CD87BC7-6B98-4102-A345-4A3EF46758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814AA03C-C5D2-4368-A9F2-A1182C44D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FFD0D41-7840-4919-B93D-7B17768A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9B25A59-60FF-4A2A-B8AA-705A3E3D3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8411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70644D-CD67-4ADF-B7C9-9DEC2E430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C3FDA0-BEE6-41E9-B93E-CEA3656F2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AAF95E4-DA03-44DD-9C9D-503A782D1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E2B0156-9289-4C54-A9C6-5E19E932E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029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A5D107-D4D3-49EE-8327-5E8187F1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A5B5C3D-C5AA-4D16-B98F-B3D966D3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76319A-87D7-4AAA-93B9-28CADE00D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413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6E3D8-FBF5-4D87-B7E7-7FDAEA5B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B5DA8B8-F46F-40DA-BDBB-494078DDB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F317585-0C93-4575-99C1-2AF272CD0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DFBAE8-037D-41BE-ABF4-0BC5C722B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8FA9DA2-47E5-4F56-BA41-F761B26CA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05B95E3-AD4E-42F0-B66D-959E6BA92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0109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016DB5-5117-4F9A-B986-8A0D4281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7CA87D0F-E4F8-4C2E-BB63-C2DF60E35B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441D0DD-1C2C-4947-A103-FA22921FEF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00E1B7-0808-4ADF-9179-C8BB1E2B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958FFC3-74AA-4E4A-885C-BDF0276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362C2A1-9D88-45E2-82B6-5651145CE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021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224B129-B4FB-4DAF-842A-0869A8C14C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99804F0-6392-4E70-8543-9C9C04D996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ED22BA-42AA-476B-AD6A-6701DC09B9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45FCF-EEEC-49F1-9B4B-D792E1CD64EE}" type="datetimeFigureOut">
              <a:rPr lang="cs-CZ" smtClean="0"/>
              <a:t>23.07.2020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F7EDE0B-85BA-4D95-BED3-FBE13047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51218D0-31BB-4AC2-A4F3-AA1A514726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2BFFF-07FD-4483-9D07-7EA2505BB9D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417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EB7576-7AE5-45DB-A647-B4F409FEEF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Bibliometrické</a:t>
            </a:r>
            <a:r>
              <a:rPr lang="cs-CZ" dirty="0"/>
              <a:t> indikátory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5788D83-2B32-4F90-9AB9-D284F8C9B1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AIS, </a:t>
            </a:r>
            <a:r>
              <a:rPr lang="cs-CZ" dirty="0" err="1"/>
              <a:t>CiteScore</a:t>
            </a:r>
            <a:r>
              <a:rPr lang="cs-CZ" dirty="0"/>
              <a:t>, Eigenfactor, H-index, Impakt </a:t>
            </a:r>
            <a:r>
              <a:rPr lang="cs-CZ" dirty="0" err="1"/>
              <a:t>factor</a:t>
            </a:r>
            <a:r>
              <a:rPr lang="cs-CZ" dirty="0"/>
              <a:t>, </a:t>
            </a:r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Rank, SNIP</a:t>
            </a:r>
          </a:p>
        </p:txBody>
      </p:sp>
    </p:spTree>
    <p:extLst>
      <p:ext uri="{BB962C8B-B14F-4D97-AF65-F5344CB8AC3E}">
        <p14:creationId xmlns:p14="http://schemas.microsoft.com/office/powerpoint/2010/main" val="4134358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0019DC-BFA9-4241-ADA1-5C6FFAD43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CA42465-C2F2-47D1-B0F7-7841456A3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04" t="6628" r="1055" b="3917"/>
          <a:stretch/>
        </p:blipFill>
        <p:spPr>
          <a:xfrm>
            <a:off x="1084087" y="1434517"/>
            <a:ext cx="8830324" cy="5058358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9384711-B474-48F3-8DB8-8F82BC791EBC}"/>
              </a:ext>
            </a:extLst>
          </p:cNvPr>
          <p:cNvSpPr txBox="1"/>
          <p:nvPr/>
        </p:nvSpPr>
        <p:spPr>
          <a:xfrm>
            <a:off x="5499248" y="3850547"/>
            <a:ext cx="19669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autora/pracoviště ve Web </a:t>
            </a:r>
            <a:r>
              <a:rPr lang="cs-CZ" dirty="0" err="1"/>
              <a:t>of</a:t>
            </a:r>
            <a:r>
              <a:rPr lang="cs-CZ" dirty="0"/>
              <a:t> Science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8DFAAD8E-8B53-432B-AB13-B128456B8290}"/>
              </a:ext>
            </a:extLst>
          </p:cNvPr>
          <p:cNvSpPr/>
          <p:nvPr/>
        </p:nvSpPr>
        <p:spPr>
          <a:xfrm>
            <a:off x="5391325" y="3007453"/>
            <a:ext cx="1149292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A00C246-F768-4C58-B2D0-A74845A4023F}"/>
              </a:ext>
            </a:extLst>
          </p:cNvPr>
          <p:cNvSpPr/>
          <p:nvPr/>
        </p:nvSpPr>
        <p:spPr>
          <a:xfrm>
            <a:off x="2088414" y="2981340"/>
            <a:ext cx="1149292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3734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AB407C-C5B7-4CF8-829B-C67514CC7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47221F1-007F-4EBB-AE01-A061054EA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38" t="7013" r="513" b="3724"/>
          <a:stretch/>
        </p:blipFill>
        <p:spPr>
          <a:xfrm>
            <a:off x="838200" y="1493037"/>
            <a:ext cx="8757816" cy="499983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C5A2121D-4A9B-4C1D-A6C2-8325B6E6AB23}"/>
              </a:ext>
            </a:extLst>
          </p:cNvPr>
          <p:cNvSpPr/>
          <p:nvPr/>
        </p:nvSpPr>
        <p:spPr>
          <a:xfrm>
            <a:off x="7329182" y="2755783"/>
            <a:ext cx="1149292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7BCC06CF-C0B2-4F80-86C0-5611833EF87F}"/>
              </a:ext>
            </a:extLst>
          </p:cNvPr>
          <p:cNvSpPr txBox="1"/>
          <p:nvPr/>
        </p:nvSpPr>
        <p:spPr>
          <a:xfrm>
            <a:off x="8368283" y="3762466"/>
            <a:ext cx="226895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U vdaných žen je nutné zadávat všechny varianty jmen</a:t>
            </a:r>
          </a:p>
        </p:txBody>
      </p:sp>
    </p:spTree>
    <p:extLst>
      <p:ext uri="{BB962C8B-B14F-4D97-AF65-F5344CB8AC3E}">
        <p14:creationId xmlns:p14="http://schemas.microsoft.com/office/powerpoint/2010/main" val="797909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65D4D-BBE2-474D-8119-AB8E76AC2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A81C57E-C80E-4554-A39F-CF8C9F8EB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2" t="6821" r="513" b="4110"/>
          <a:stretch/>
        </p:blipFill>
        <p:spPr>
          <a:xfrm>
            <a:off x="771787" y="1375794"/>
            <a:ext cx="9015810" cy="511708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5D06A0E-B184-4521-94D5-69ED601BA563}"/>
              </a:ext>
            </a:extLst>
          </p:cNvPr>
          <p:cNvSpPr/>
          <p:nvPr/>
        </p:nvSpPr>
        <p:spPr>
          <a:xfrm>
            <a:off x="3570914" y="3137483"/>
            <a:ext cx="1149292" cy="5117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0304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52485B-8889-48ED-B611-D629259AB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0B19086-3E60-4F27-A6C0-1D2DD831FF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29" t="6627" r="514" b="3724"/>
          <a:stretch/>
        </p:blipFill>
        <p:spPr>
          <a:xfrm>
            <a:off x="901816" y="1845578"/>
            <a:ext cx="8565160" cy="490492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7D42F6FD-6330-4391-9C77-1E4B55717209}"/>
              </a:ext>
            </a:extLst>
          </p:cNvPr>
          <p:cNvSpPr/>
          <p:nvPr/>
        </p:nvSpPr>
        <p:spPr>
          <a:xfrm>
            <a:off x="4770539" y="1770077"/>
            <a:ext cx="413857" cy="356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814CCE8-D820-4011-AC2E-AF38F08317CE}"/>
              </a:ext>
            </a:extLst>
          </p:cNvPr>
          <p:cNvSpPr txBox="1"/>
          <p:nvPr/>
        </p:nvSpPr>
        <p:spPr>
          <a:xfrm>
            <a:off x="5499249" y="3850547"/>
            <a:ext cx="16945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autora v </a:t>
            </a:r>
            <a:r>
              <a:rPr lang="cs-CZ" dirty="0" err="1"/>
              <a:t>Publons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714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DEFD09-43EF-486E-92C1-C664AEEE8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BB16024D-0ACA-41B7-B285-1F096F8CF3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30" t="7206" r="1055" b="4110"/>
          <a:stretch/>
        </p:blipFill>
        <p:spPr>
          <a:xfrm>
            <a:off x="939568" y="1761689"/>
            <a:ext cx="8598715" cy="490137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F27BDB89-D292-46EA-9C89-AC23E453C3F5}"/>
              </a:ext>
            </a:extLst>
          </p:cNvPr>
          <p:cNvSpPr/>
          <p:nvPr/>
        </p:nvSpPr>
        <p:spPr>
          <a:xfrm>
            <a:off x="4619537" y="1744912"/>
            <a:ext cx="413857" cy="35683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B2DA6DA7-EF71-4713-A4A1-F8746F4DDBFC}"/>
              </a:ext>
            </a:extLst>
          </p:cNvPr>
          <p:cNvSpPr/>
          <p:nvPr/>
        </p:nvSpPr>
        <p:spPr>
          <a:xfrm>
            <a:off x="2733412" y="3120704"/>
            <a:ext cx="731241" cy="30829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983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6B35F5-D610-4EC6-BC22-F6CEBD23E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8CCFA9D1-9C36-4154-B074-2D012B41E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21" t="6821" r="1272" b="3724"/>
          <a:stretch/>
        </p:blipFill>
        <p:spPr>
          <a:xfrm>
            <a:off x="1023458" y="1778467"/>
            <a:ext cx="8556770" cy="4925981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897CC9F-9EFA-4F2C-991A-B1CDC52B7F27}"/>
              </a:ext>
            </a:extLst>
          </p:cNvPr>
          <p:cNvSpPr/>
          <p:nvPr/>
        </p:nvSpPr>
        <p:spPr>
          <a:xfrm>
            <a:off x="5115885" y="3220848"/>
            <a:ext cx="731241" cy="416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7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67620D-4B1A-410A-BEF0-F1C8F7A9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1B5A51-FF7C-4C87-B32B-AE81A7318D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Profil v </a:t>
            </a:r>
            <a:r>
              <a:rPr lang="cs-CZ" dirty="0" err="1"/>
              <a:t>researcher</a:t>
            </a:r>
            <a:r>
              <a:rPr lang="cs-CZ" dirty="0"/>
              <a:t> ID</a:t>
            </a:r>
          </a:p>
        </p:txBody>
      </p:sp>
    </p:spTree>
    <p:extLst>
      <p:ext uri="{BB962C8B-B14F-4D97-AF65-F5344CB8AC3E}">
        <p14:creationId xmlns:p14="http://schemas.microsoft.com/office/powerpoint/2010/main" val="263604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F07E38-E257-4B7A-B5A3-001A8B4D7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5405DDFF-67CD-4A31-BFCB-4E9D087237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63" t="6627" r="947" b="4110"/>
          <a:stretch/>
        </p:blipFill>
        <p:spPr>
          <a:xfrm>
            <a:off x="838200" y="1480964"/>
            <a:ext cx="8388991" cy="483097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14E48726-6DCD-4A0B-A7F8-6F590F0DF3A2}"/>
              </a:ext>
            </a:extLst>
          </p:cNvPr>
          <p:cNvSpPr/>
          <p:nvPr/>
        </p:nvSpPr>
        <p:spPr>
          <a:xfrm>
            <a:off x="2274464" y="2449602"/>
            <a:ext cx="781575" cy="416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7DC3AC7-B560-4D99-AC7C-60AB8B127164}"/>
              </a:ext>
            </a:extLst>
          </p:cNvPr>
          <p:cNvSpPr txBox="1"/>
          <p:nvPr/>
        </p:nvSpPr>
        <p:spPr>
          <a:xfrm>
            <a:off x="7866427" y="3077983"/>
            <a:ext cx="16945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autora ve </a:t>
            </a:r>
            <a:r>
              <a:rPr lang="cs-CZ" dirty="0" err="1"/>
              <a:t>Scopusu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804970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B7AACC-19E1-4A78-AD81-3FA273758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7BBDE44D-C7A0-4D98-BDD2-F59DDA5A27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05" t="7013" r="730" b="6562"/>
          <a:stretch/>
        </p:blipFill>
        <p:spPr>
          <a:xfrm>
            <a:off x="838200" y="1770077"/>
            <a:ext cx="8674917" cy="478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0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62149-B5EB-4716-AB27-E8136A81F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5518458-942D-48B5-9561-31A6EC2C86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995" t="7013" r="1164" b="3724"/>
          <a:stretch/>
        </p:blipFill>
        <p:spPr>
          <a:xfrm>
            <a:off x="838200" y="1781118"/>
            <a:ext cx="8749717" cy="500138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F329041-C3C2-4A04-997C-BFF287890F61}"/>
              </a:ext>
            </a:extLst>
          </p:cNvPr>
          <p:cNvSpPr/>
          <p:nvPr/>
        </p:nvSpPr>
        <p:spPr>
          <a:xfrm>
            <a:off x="5545123" y="3846148"/>
            <a:ext cx="788565" cy="2843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1399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824CBC-64F6-4847-80F2-B41BAE3FF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Article</a:t>
            </a:r>
            <a:r>
              <a:rPr lang="cs-CZ" dirty="0"/>
              <a:t> Influence </a:t>
            </a:r>
            <a:r>
              <a:rPr lang="cs-CZ" dirty="0" err="1"/>
              <a:t>Score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FB624D24-AF69-4ABD-8D1C-0BB264BDC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2" t="7013" b="3917"/>
          <a:stretch/>
        </p:blipFill>
        <p:spPr>
          <a:xfrm>
            <a:off x="838200" y="1601814"/>
            <a:ext cx="8311225" cy="4689930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B9386A19-24C9-4CB7-BFD1-4F2DDFC1AECD}"/>
              </a:ext>
            </a:extLst>
          </p:cNvPr>
          <p:cNvSpPr/>
          <p:nvPr/>
        </p:nvSpPr>
        <p:spPr>
          <a:xfrm>
            <a:off x="3405930" y="2986481"/>
            <a:ext cx="3322041" cy="4425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55AF98A6-19B9-4BAC-9435-D2BBFD6C24AC}"/>
              </a:ext>
            </a:extLst>
          </p:cNvPr>
          <p:cNvSpPr/>
          <p:nvPr/>
        </p:nvSpPr>
        <p:spPr>
          <a:xfrm>
            <a:off x="3498208" y="3584196"/>
            <a:ext cx="1048625" cy="1006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6C57A9F-AC29-4065-9388-185284801E90}"/>
              </a:ext>
            </a:extLst>
          </p:cNvPr>
          <p:cNvSpPr/>
          <p:nvPr/>
        </p:nvSpPr>
        <p:spPr>
          <a:xfrm>
            <a:off x="4542637" y="3568773"/>
            <a:ext cx="1048625" cy="1006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1EDBC1D-C0C2-4E99-804E-F40253D0CD64}"/>
              </a:ext>
            </a:extLst>
          </p:cNvPr>
          <p:cNvSpPr txBox="1"/>
          <p:nvPr/>
        </p:nvSpPr>
        <p:spPr>
          <a:xfrm>
            <a:off x="973123" y="2709644"/>
            <a:ext cx="16945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časopisu v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6532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3713DF-2915-4E78-8B8F-DF7224A0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H-index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934239F0-121F-4E18-A8C2-6C3EB2B5A1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30" t="7013" r="947" b="3917"/>
          <a:stretch/>
        </p:blipFill>
        <p:spPr>
          <a:xfrm>
            <a:off x="704675" y="1258348"/>
            <a:ext cx="8867164" cy="5070087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BAF95805-E8FC-4DB7-B233-93CB6E2C7EA7}"/>
              </a:ext>
            </a:extLst>
          </p:cNvPr>
          <p:cNvSpPr/>
          <p:nvPr/>
        </p:nvSpPr>
        <p:spPr>
          <a:xfrm>
            <a:off x="5138257" y="3665465"/>
            <a:ext cx="781575" cy="41630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6867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D948BA-053A-47A2-9641-5CF2C19A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 faktor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41CC398-2AB5-4752-BDCB-BEABB1ED58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2" t="7013" b="3917"/>
          <a:stretch/>
        </p:blipFill>
        <p:spPr>
          <a:xfrm>
            <a:off x="1442906" y="1792068"/>
            <a:ext cx="8206700" cy="463093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9EA345C-951F-4EC8-ACDD-2820F7554174}"/>
              </a:ext>
            </a:extLst>
          </p:cNvPr>
          <p:cNvSpPr txBox="1"/>
          <p:nvPr/>
        </p:nvSpPr>
        <p:spPr>
          <a:xfrm>
            <a:off x="1506089" y="2692866"/>
            <a:ext cx="16945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časopisu v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66AD7BE4-40C7-4A6C-8C71-D28880DF542F}"/>
              </a:ext>
            </a:extLst>
          </p:cNvPr>
          <p:cNvSpPr/>
          <p:nvPr/>
        </p:nvSpPr>
        <p:spPr>
          <a:xfrm>
            <a:off x="3885235" y="3207740"/>
            <a:ext cx="3322041" cy="4425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073E19E1-D47B-40ED-9399-9BD9B12582C3}"/>
              </a:ext>
            </a:extLst>
          </p:cNvPr>
          <p:cNvSpPr/>
          <p:nvPr/>
        </p:nvSpPr>
        <p:spPr>
          <a:xfrm>
            <a:off x="4051881" y="3751639"/>
            <a:ext cx="1048625" cy="1006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F5B180F5-1B14-4438-A43C-3748DC13731C}"/>
              </a:ext>
            </a:extLst>
          </p:cNvPr>
          <p:cNvSpPr/>
          <p:nvPr/>
        </p:nvSpPr>
        <p:spPr>
          <a:xfrm>
            <a:off x="5100506" y="3751638"/>
            <a:ext cx="1048625" cy="1006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21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32612E-69D0-4DBE-8459-8BB1CBEF8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 faktor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3377CE8D-1ECA-4FB5-AD3F-5E6D6156C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863" t="6821" r="947" b="3724"/>
          <a:stretch/>
        </p:blipFill>
        <p:spPr>
          <a:xfrm>
            <a:off x="737533" y="1400962"/>
            <a:ext cx="8950317" cy="5165356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38335EF-1E1E-4235-9619-86E6092EB0D1}"/>
              </a:ext>
            </a:extLst>
          </p:cNvPr>
          <p:cNvSpPr/>
          <p:nvPr/>
        </p:nvSpPr>
        <p:spPr>
          <a:xfrm>
            <a:off x="6786693" y="3345110"/>
            <a:ext cx="1006679" cy="296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3B7D6FD0-4356-4DF2-86E8-AA84EC6D15B8}"/>
              </a:ext>
            </a:extLst>
          </p:cNvPr>
          <p:cNvSpPr/>
          <p:nvPr/>
        </p:nvSpPr>
        <p:spPr>
          <a:xfrm>
            <a:off x="4865613" y="4211273"/>
            <a:ext cx="1073793" cy="75501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738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58CFD-7C2B-412B-BF6E-CE897D0D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Impakt faktor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8E60C9D-14BB-4378-AC25-AA9EC60E61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430" t="7013" r="947" b="4110"/>
          <a:stretch/>
        </p:blipFill>
        <p:spPr>
          <a:xfrm>
            <a:off x="713064" y="1359017"/>
            <a:ext cx="9498447" cy="5419288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76DA4AA-A325-4351-A99C-83CA94FFF658}"/>
              </a:ext>
            </a:extLst>
          </p:cNvPr>
          <p:cNvSpPr/>
          <p:nvPr/>
        </p:nvSpPr>
        <p:spPr>
          <a:xfrm>
            <a:off x="5863906" y="3221372"/>
            <a:ext cx="2491530" cy="3051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69400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1839B-187F-49CD-B66C-083BA5594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Rank a </a:t>
            </a:r>
            <a:r>
              <a:rPr lang="en-US" dirty="0"/>
              <a:t>Source Normalized Impact per Paper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E60E96E-6A77-4FD2-9E32-2DB44C77A6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104" t="6820" r="839" b="3918"/>
          <a:stretch/>
        </p:blipFill>
        <p:spPr>
          <a:xfrm>
            <a:off x="922734" y="1573634"/>
            <a:ext cx="8730255" cy="497796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C406DFD-3C0F-4F58-AD4C-64F5D39E1391}"/>
              </a:ext>
            </a:extLst>
          </p:cNvPr>
          <p:cNvSpPr txBox="1"/>
          <p:nvPr/>
        </p:nvSpPr>
        <p:spPr>
          <a:xfrm>
            <a:off x="8073764" y="3197813"/>
            <a:ext cx="1694576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časopisu ve </a:t>
            </a:r>
            <a:r>
              <a:rPr lang="cs-CZ" dirty="0" err="1"/>
              <a:t>Scopusu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A9F708C-87FE-42EE-B5E9-16490160AE40}"/>
              </a:ext>
            </a:extLst>
          </p:cNvPr>
          <p:cNvSpPr/>
          <p:nvPr/>
        </p:nvSpPr>
        <p:spPr>
          <a:xfrm>
            <a:off x="6870583" y="1690688"/>
            <a:ext cx="578841" cy="296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833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BDCD65-3D43-48CF-9DEA-1AAC87261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Rank a </a:t>
            </a:r>
            <a:r>
              <a:rPr lang="en-US" dirty="0"/>
              <a:t>Source Normalized Impact per Paper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6940E244-4582-4D73-B736-10AB81E8E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21" t="6820" r="838" b="3918"/>
          <a:stretch/>
        </p:blipFill>
        <p:spPr>
          <a:xfrm>
            <a:off x="1015069" y="1690688"/>
            <a:ext cx="8533435" cy="48777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07F22312-A3C7-4862-869D-3F8CC7913C21}"/>
              </a:ext>
            </a:extLst>
          </p:cNvPr>
          <p:cNvSpPr/>
          <p:nvPr/>
        </p:nvSpPr>
        <p:spPr>
          <a:xfrm>
            <a:off x="8565160" y="4395090"/>
            <a:ext cx="360727" cy="2967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257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1E9B26-03CC-4F3F-A5AD-ADA41662C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Scimago</a:t>
            </a:r>
            <a:r>
              <a:rPr lang="cs-CZ" dirty="0"/>
              <a:t> </a:t>
            </a:r>
            <a:r>
              <a:rPr lang="cs-CZ" dirty="0" err="1"/>
              <a:t>Journal</a:t>
            </a:r>
            <a:r>
              <a:rPr lang="cs-CZ" dirty="0"/>
              <a:t> Rank a </a:t>
            </a:r>
            <a:r>
              <a:rPr lang="en-US" dirty="0"/>
              <a:t>Source Normalized Impact per Paper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925956C4-3BE8-4100-8DDD-FF65A50D98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2" t="6820" r="730" b="3918"/>
          <a:stretch/>
        </p:blipFill>
        <p:spPr>
          <a:xfrm>
            <a:off x="838200" y="1837189"/>
            <a:ext cx="8636203" cy="4924337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786A0DE-6FBC-481F-A047-6E132E6FD73C}"/>
              </a:ext>
            </a:extLst>
          </p:cNvPr>
          <p:cNvSpPr/>
          <p:nvPr/>
        </p:nvSpPr>
        <p:spPr>
          <a:xfrm>
            <a:off x="6493079" y="3856531"/>
            <a:ext cx="1577130" cy="30514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4947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D2B7D3-EC50-43A7-BB21-10BA331E5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Article</a:t>
            </a:r>
            <a:r>
              <a:rPr lang="cs-CZ" dirty="0"/>
              <a:t> Influence </a:t>
            </a:r>
            <a:r>
              <a:rPr lang="cs-CZ" dirty="0" err="1"/>
              <a:t>Score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0C46B967-3901-4644-9EAA-26FFAF8CF6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39" t="7673" r="946" b="3532"/>
          <a:stretch/>
        </p:blipFill>
        <p:spPr>
          <a:xfrm>
            <a:off x="654341" y="1342239"/>
            <a:ext cx="9024693" cy="5150635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8AC24875-C584-4D45-8147-84CC42DE52BD}"/>
              </a:ext>
            </a:extLst>
          </p:cNvPr>
          <p:cNvSpPr/>
          <p:nvPr/>
        </p:nvSpPr>
        <p:spPr>
          <a:xfrm>
            <a:off x="6660859" y="2743200"/>
            <a:ext cx="1149292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2367F780-4109-4F32-B415-915877D01652}"/>
              </a:ext>
            </a:extLst>
          </p:cNvPr>
          <p:cNvSpPr/>
          <p:nvPr/>
        </p:nvSpPr>
        <p:spPr>
          <a:xfrm>
            <a:off x="5932415" y="3720314"/>
            <a:ext cx="1149292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nice 7">
            <a:extLst>
              <a:ext uri="{FF2B5EF4-FFF2-40B4-BE49-F238E27FC236}">
                <a16:creationId xmlns:a16="http://schemas.microsoft.com/office/drawing/2014/main" id="{CDBF88B7-E265-4DEA-9B69-58F0F20A976C}"/>
              </a:ext>
            </a:extLst>
          </p:cNvPr>
          <p:cNvCxnSpPr/>
          <p:nvPr/>
        </p:nvCxnSpPr>
        <p:spPr>
          <a:xfrm>
            <a:off x="6023295" y="3842158"/>
            <a:ext cx="72705" cy="587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>
            <a:extLst>
              <a:ext uri="{FF2B5EF4-FFF2-40B4-BE49-F238E27FC236}">
                <a16:creationId xmlns:a16="http://schemas.microsoft.com/office/drawing/2014/main" id="{4D822497-16F4-4FB6-B967-7081799932DF}"/>
              </a:ext>
            </a:extLst>
          </p:cNvPr>
          <p:cNvCxnSpPr>
            <a:cxnSpLocks/>
          </p:cNvCxnSpPr>
          <p:nvPr/>
        </p:nvCxnSpPr>
        <p:spPr>
          <a:xfrm flipV="1">
            <a:off x="6061046" y="3791824"/>
            <a:ext cx="69908" cy="1090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4803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387548-9DC4-42E9-B80B-1825B1004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Article</a:t>
            </a:r>
            <a:r>
              <a:rPr lang="cs-CZ" dirty="0"/>
              <a:t> Influence </a:t>
            </a:r>
            <a:r>
              <a:rPr lang="cs-CZ" dirty="0" err="1"/>
              <a:t>Score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DC568625-30CB-4FF8-A124-D0CD3F9A13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3" t="7206" r="946" b="3918"/>
          <a:stretch/>
        </p:blipFill>
        <p:spPr>
          <a:xfrm>
            <a:off x="838200" y="1428470"/>
            <a:ext cx="8677675" cy="493877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C16CD71-7922-4AFB-BAB5-850787EC36D8}"/>
              </a:ext>
            </a:extLst>
          </p:cNvPr>
          <p:cNvSpPr/>
          <p:nvPr/>
        </p:nvSpPr>
        <p:spPr>
          <a:xfrm>
            <a:off x="6435754" y="3070372"/>
            <a:ext cx="795556" cy="2843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337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3EC985-AA1A-43E4-8F72-D1978831F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CiteScore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E3DD227-DD0A-4CCA-B82E-81411B4C1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87" t="6628" r="730" b="3918"/>
          <a:stretch/>
        </p:blipFill>
        <p:spPr>
          <a:xfrm>
            <a:off x="678810" y="1426130"/>
            <a:ext cx="9025119" cy="516741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2F1E471-2E6A-447A-AD19-1E9D224B5EB5}"/>
              </a:ext>
            </a:extLst>
          </p:cNvPr>
          <p:cNvSpPr/>
          <p:nvPr/>
        </p:nvSpPr>
        <p:spPr>
          <a:xfrm>
            <a:off x="7038362" y="1544929"/>
            <a:ext cx="738231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395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98506E-1B5F-4734-B4E3-959CAF32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CiteScore</a:t>
            </a: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CB727A61-2783-4132-BE7F-D0441A1EFF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46" t="6436" r="730" b="3917"/>
          <a:stretch/>
        </p:blipFill>
        <p:spPr>
          <a:xfrm>
            <a:off x="754310" y="1350423"/>
            <a:ext cx="8935702" cy="514245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DF084CB9-D3F2-43A7-83A9-EF858BAD14F2}"/>
              </a:ext>
            </a:extLst>
          </p:cNvPr>
          <p:cNvSpPr/>
          <p:nvPr/>
        </p:nvSpPr>
        <p:spPr>
          <a:xfrm>
            <a:off x="5454242" y="3921649"/>
            <a:ext cx="795556" cy="2843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76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95C6F-945A-4F2B-863B-4568B8B66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Eigenfactor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4AF1C8C-99AF-4A8F-9169-B46E4862E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212" t="7013" b="3917"/>
          <a:stretch/>
        </p:blipFill>
        <p:spPr>
          <a:xfrm>
            <a:off x="1300823" y="1717526"/>
            <a:ext cx="7711220" cy="435133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CB76ACEE-86BC-40C9-99E7-E0050928BF19}"/>
              </a:ext>
            </a:extLst>
          </p:cNvPr>
          <p:cNvSpPr txBox="1"/>
          <p:nvPr/>
        </p:nvSpPr>
        <p:spPr>
          <a:xfrm>
            <a:off x="1506089" y="2692866"/>
            <a:ext cx="169457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dirty="0"/>
              <a:t>Vyhledání časopisu v </a:t>
            </a:r>
            <a:r>
              <a:rPr lang="cs-CZ" dirty="0" err="1"/>
              <a:t>Journal</a:t>
            </a:r>
            <a:r>
              <a:rPr lang="cs-CZ" dirty="0"/>
              <a:t> </a:t>
            </a:r>
            <a:r>
              <a:rPr lang="cs-CZ" dirty="0" err="1"/>
              <a:t>Citation</a:t>
            </a:r>
            <a:r>
              <a:rPr lang="cs-CZ" dirty="0"/>
              <a:t> </a:t>
            </a:r>
            <a:r>
              <a:rPr lang="cs-CZ" dirty="0" err="1"/>
              <a:t>Reports</a:t>
            </a:r>
            <a:endParaRPr lang="cs-CZ" dirty="0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7C2B9468-84A2-48FA-B1CA-AF80DBB93043}"/>
              </a:ext>
            </a:extLst>
          </p:cNvPr>
          <p:cNvSpPr/>
          <p:nvPr/>
        </p:nvSpPr>
        <p:spPr>
          <a:xfrm>
            <a:off x="3405930" y="2986481"/>
            <a:ext cx="3322041" cy="4425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7D33EA4-776E-44D4-9995-B1B73A3D79B5}"/>
              </a:ext>
            </a:extLst>
          </p:cNvPr>
          <p:cNvSpPr/>
          <p:nvPr/>
        </p:nvSpPr>
        <p:spPr>
          <a:xfrm>
            <a:off x="3741489" y="3542251"/>
            <a:ext cx="1048625" cy="1006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ál 7">
            <a:extLst>
              <a:ext uri="{FF2B5EF4-FFF2-40B4-BE49-F238E27FC236}">
                <a16:creationId xmlns:a16="http://schemas.microsoft.com/office/drawing/2014/main" id="{388DD903-201B-4798-B427-4255EB5ED938}"/>
              </a:ext>
            </a:extLst>
          </p:cNvPr>
          <p:cNvSpPr/>
          <p:nvPr/>
        </p:nvSpPr>
        <p:spPr>
          <a:xfrm>
            <a:off x="4787317" y="3545417"/>
            <a:ext cx="1048625" cy="10063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819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8CCBF2-6993-42B7-9E82-D82A403B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Eigenfactor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E609ACB-30D3-483E-A2AA-8AAC9509F7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539" t="7673" r="946" b="3532"/>
          <a:stretch/>
        </p:blipFill>
        <p:spPr>
          <a:xfrm>
            <a:off x="838200" y="1493240"/>
            <a:ext cx="8278830" cy="472495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56C4B212-FAA5-4D18-BFC2-3DBDBC963EF1}"/>
              </a:ext>
            </a:extLst>
          </p:cNvPr>
          <p:cNvSpPr/>
          <p:nvPr/>
        </p:nvSpPr>
        <p:spPr>
          <a:xfrm>
            <a:off x="6350466" y="2692866"/>
            <a:ext cx="1073791" cy="31039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vál 5">
            <a:extLst>
              <a:ext uri="{FF2B5EF4-FFF2-40B4-BE49-F238E27FC236}">
                <a16:creationId xmlns:a16="http://schemas.microsoft.com/office/drawing/2014/main" id="{EAF8C770-55B2-4358-A93A-E0CEEC989EDB}"/>
              </a:ext>
            </a:extLst>
          </p:cNvPr>
          <p:cNvSpPr/>
          <p:nvPr/>
        </p:nvSpPr>
        <p:spPr>
          <a:xfrm>
            <a:off x="5517160" y="3552119"/>
            <a:ext cx="1149292" cy="291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A60925B3-7021-4B9F-9F6D-5C6D8B593BD3}"/>
              </a:ext>
            </a:extLst>
          </p:cNvPr>
          <p:cNvCxnSpPr>
            <a:cxnSpLocks/>
          </p:cNvCxnSpPr>
          <p:nvPr/>
        </p:nvCxnSpPr>
        <p:spPr>
          <a:xfrm flipV="1">
            <a:off x="5813571" y="3552119"/>
            <a:ext cx="75501" cy="1222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9388CCB-59C5-464D-B184-8C62D4025DF0}"/>
              </a:ext>
            </a:extLst>
          </p:cNvPr>
          <p:cNvCxnSpPr>
            <a:cxnSpLocks/>
          </p:cNvCxnSpPr>
          <p:nvPr/>
        </p:nvCxnSpPr>
        <p:spPr>
          <a:xfrm flipH="1" flipV="1">
            <a:off x="5746459" y="3646590"/>
            <a:ext cx="67112" cy="512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90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CA256-7130-4279-A9F9-38A3C648D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Eigenfactor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EE54696-D7C6-4996-8A75-352DD97506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321" t="6627" r="838" b="3724"/>
          <a:stretch/>
        </p:blipFill>
        <p:spPr>
          <a:xfrm>
            <a:off x="838200" y="1328788"/>
            <a:ext cx="8557470" cy="4912622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E718C7AD-8AD9-40FE-8E5D-D74D46CB61F0}"/>
              </a:ext>
            </a:extLst>
          </p:cNvPr>
          <p:cNvSpPr/>
          <p:nvPr/>
        </p:nvSpPr>
        <p:spPr>
          <a:xfrm>
            <a:off x="6293140" y="3040805"/>
            <a:ext cx="854279" cy="284386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39256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</Words>
  <Application>Microsoft Office PowerPoint</Application>
  <PresentationFormat>Širokoúhlá obrazovka</PresentationFormat>
  <Paragraphs>36</Paragraphs>
  <Slides>26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Motiv Office</vt:lpstr>
      <vt:lpstr>Bibliometrické indikátory</vt:lpstr>
      <vt:lpstr>Article Influence Score</vt:lpstr>
      <vt:lpstr>Article Influence Score</vt:lpstr>
      <vt:lpstr>Article Influence Score</vt:lpstr>
      <vt:lpstr>CiteScore</vt:lpstr>
      <vt:lpstr>CiteScore</vt:lpstr>
      <vt:lpstr>Eigenfactor</vt:lpstr>
      <vt:lpstr>Eigenfactor</vt:lpstr>
      <vt:lpstr>Eigenfactor</vt:lpstr>
      <vt:lpstr>H-index</vt:lpstr>
      <vt:lpstr>H-index</vt:lpstr>
      <vt:lpstr>H-index</vt:lpstr>
      <vt:lpstr>H-index</vt:lpstr>
      <vt:lpstr>H-index</vt:lpstr>
      <vt:lpstr>H-index</vt:lpstr>
      <vt:lpstr>H-index</vt:lpstr>
      <vt:lpstr>H-index</vt:lpstr>
      <vt:lpstr>H-index</vt:lpstr>
      <vt:lpstr>H-index</vt:lpstr>
      <vt:lpstr>H-index</vt:lpstr>
      <vt:lpstr>Impakt faktor</vt:lpstr>
      <vt:lpstr>Impakt faktor</vt:lpstr>
      <vt:lpstr>Impakt faktor</vt:lpstr>
      <vt:lpstr>Scimago Journal Rank a Source Normalized Impact per Paper</vt:lpstr>
      <vt:lpstr>Scimago Journal Rank a Source Normalized Impact per Paper</vt:lpstr>
      <vt:lpstr>Scimago Journal Rank a Source Normalized Impact per Paper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Bibliometrické indikátory</dc:title>
  <dc:creator>Miroslava Minczérová</dc:creator>
  <cp:lastModifiedBy>Miroslava Minczérová</cp:lastModifiedBy>
  <cp:revision>8</cp:revision>
  <dcterms:created xsi:type="dcterms:W3CDTF">2020-07-23T07:51:11Z</dcterms:created>
  <dcterms:modified xsi:type="dcterms:W3CDTF">2020-07-23T08:51:21Z</dcterms:modified>
</cp:coreProperties>
</file>