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9"/>
  </p:handout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3" r:id="rId12"/>
    <p:sldId id="272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9" r:id="rId21"/>
    <p:sldId id="280" r:id="rId22"/>
    <p:sldId id="281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C1EC1-1FD6-4672-B2C6-EC4FC4CF361E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5A846-7117-4EC5-BE2A-3E1EEDFFB5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38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48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00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3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42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0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98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53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4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3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0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5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D0A4-5205-4D9F-A02C-619886094047}" type="datetimeFigureOut">
              <a:rPr lang="cs-CZ" smtClean="0"/>
              <a:t>14.9.2020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82E5-9F68-48BF-8611-0D925C485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8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yzkum-a-vyvoj-2/zakon-c-111-1998-sb-o-vysokych-skolach" TargetMode="External"/><Relationship Id="rId2" Type="http://schemas.openxmlformats.org/officeDocument/2006/relationships/hyperlink" Target="https://www.finance.cz/522996-studium-cizincu-v-c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jop.cuni.cz/upload/stories/vtc/CCE/CCE_VS_uznavajici.pdf?fbclid=IwAR1aH58HZXpEoSaN5c6sxdOAugXvCqWI6HiVdesXsJri-Ki2qvd3mRGcSs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Která jazyková úroveň češtiny </a:t>
            </a:r>
            <a:r>
              <a:rPr lang="cs-CZ" b="1" dirty="0" smtClean="0">
                <a:solidFill>
                  <a:schemeClr val="tx2"/>
                </a:solidFill>
              </a:rPr>
              <a:t/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je </a:t>
            </a:r>
            <a:r>
              <a:rPr lang="cs-CZ" b="1" dirty="0">
                <a:solidFill>
                  <a:schemeClr val="tx2"/>
                </a:solidFill>
              </a:rPr>
              <a:t>pro cizince při vstupu </a:t>
            </a:r>
            <a:r>
              <a:rPr lang="cs-CZ" b="1" dirty="0" smtClean="0">
                <a:solidFill>
                  <a:schemeClr val="tx2"/>
                </a:solidFill>
              </a:rPr>
              <a:t/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na </a:t>
            </a:r>
            <a:r>
              <a:rPr lang="cs-CZ" b="1" dirty="0">
                <a:solidFill>
                  <a:schemeClr val="tx2"/>
                </a:solidFill>
              </a:rPr>
              <a:t>českou VŠ dostačující?</a:t>
            </a:r>
            <a:br>
              <a:rPr lang="cs-CZ" b="1" dirty="0">
                <a:solidFill>
                  <a:schemeClr val="tx2"/>
                </a:solidFill>
              </a:rPr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5070853"/>
            <a:ext cx="6400800" cy="1752600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Mgr. Dita Macháčková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LF UK Plzeň, Ústav jazyků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Úrovně dle SERR – </a:t>
            </a:r>
            <a:r>
              <a:rPr lang="cs-CZ" b="1" dirty="0" smtClean="0"/>
              <a:t>GRAMATIKA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127287"/>
              </p:ext>
            </p:extLst>
          </p:nvPr>
        </p:nvGraphicFramePr>
        <p:xfrm>
          <a:off x="395536" y="1916832"/>
          <a:ext cx="8229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běžné gram. prostředky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přiměřeně správně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 chybami x je jasné, co chce vyjádřit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chyby malé, nesystematické,</a:t>
                      </a:r>
                      <a:r>
                        <a:rPr lang="cs-CZ" baseline="0" dirty="0" smtClean="0"/>
                        <a:t> občasné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nepůsobí nedorozumění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vysoký stupeň gram. správnosti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chyby zřídka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9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Uznávané CCE* zkoušky na českých VŠ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210385"/>
              </p:ext>
            </p:extLst>
          </p:nvPr>
        </p:nvGraphicFramePr>
        <p:xfrm>
          <a:off x="534255" y="1916832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Zkouška – úroveň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fakult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%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C1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6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5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22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B1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34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27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6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vlastní</a:t>
                      </a:r>
                      <a:r>
                        <a:rPr lang="cs-CZ" sz="2400" baseline="0" dirty="0" smtClean="0"/>
                        <a:t> zkouška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11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9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bez zkoušky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36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39552" y="5301208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*CCE + 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1067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Cizinci studující v českém programu – požadovaná úroveň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525963"/>
          </a:xfrm>
        </p:spPr>
        <p:txBody>
          <a:bodyPr/>
          <a:lstStyle/>
          <a:p>
            <a:r>
              <a:rPr lang="cs-CZ" dirty="0" smtClean="0"/>
              <a:t>samostatné rozhodnutí fakult</a:t>
            </a:r>
          </a:p>
          <a:p>
            <a:endParaRPr lang="cs-CZ" dirty="0" smtClean="0"/>
          </a:p>
          <a:p>
            <a:r>
              <a:rPr lang="cs-CZ" b="1" dirty="0" smtClean="0"/>
              <a:t>LF UK v Plzni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B2</a:t>
            </a:r>
          </a:p>
          <a:p>
            <a:pPr lvl="1"/>
            <a:r>
              <a:rPr lang="cs-CZ" dirty="0" smtClean="0"/>
              <a:t>plán: C1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8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Úroveň B2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recepce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hlavní myšlenky složitých textů</a:t>
            </a:r>
          </a:p>
          <a:p>
            <a:pPr lvl="1"/>
            <a:r>
              <a:rPr lang="cs-CZ" baseline="0" dirty="0" smtClean="0"/>
              <a:t>konkrétní</a:t>
            </a:r>
            <a:r>
              <a:rPr lang="cs-CZ" dirty="0" smtClean="0"/>
              <a:t> i </a:t>
            </a:r>
            <a:r>
              <a:rPr lang="cs-CZ" baseline="0" dirty="0" smtClean="0"/>
              <a:t>abstraktní témata</a:t>
            </a:r>
          </a:p>
          <a:p>
            <a:pPr lvl="1"/>
            <a:r>
              <a:rPr lang="cs-CZ" baseline="0" dirty="0" smtClean="0"/>
              <a:t>odborné diskuse ve svém oboru</a:t>
            </a:r>
          </a:p>
          <a:p>
            <a:pPr marL="285750" indent="-285750"/>
            <a:r>
              <a:rPr lang="cs-CZ" dirty="0" smtClean="0">
                <a:solidFill>
                  <a:schemeClr val="tx2"/>
                </a:solidFill>
              </a:rPr>
              <a:t>produkce</a:t>
            </a:r>
            <a:r>
              <a:rPr lang="cs-CZ" dirty="0" smtClean="0"/>
              <a:t>:</a:t>
            </a:r>
          </a:p>
          <a:p>
            <a:pPr marL="685800" lvl="1"/>
            <a:r>
              <a:rPr lang="cs-CZ" dirty="0" smtClean="0"/>
              <a:t>široká škála témat</a:t>
            </a:r>
          </a:p>
          <a:p>
            <a:pPr marL="685800" lvl="1"/>
            <a:r>
              <a:rPr lang="cs-CZ" dirty="0" smtClean="0"/>
              <a:t>bez většího úsilí obou stran</a:t>
            </a:r>
          </a:p>
          <a:p>
            <a:pPr marL="685800" lvl="1"/>
            <a:r>
              <a:rPr lang="cs-CZ" dirty="0" smtClean="0"/>
              <a:t>jasná, promyšlená argumentace</a:t>
            </a:r>
          </a:p>
          <a:p>
            <a:pPr marL="285750" indent="-285750"/>
            <a:endParaRPr lang="cs-CZ" dirty="0" smtClean="0"/>
          </a:p>
          <a:p>
            <a:pPr marL="285750" indent="-285750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Úroveň B2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gramatika </a:t>
            </a:r>
          </a:p>
          <a:p>
            <a:pPr lvl="1"/>
            <a:r>
              <a:rPr lang="cs-CZ" dirty="0" smtClean="0"/>
              <a:t>rozsah jevů bez omezení</a:t>
            </a:r>
          </a:p>
          <a:p>
            <a:pPr lvl="1"/>
            <a:r>
              <a:rPr lang="cs-CZ" dirty="0" smtClean="0"/>
              <a:t>chyby malé, nesystematické, občasné</a:t>
            </a:r>
          </a:p>
          <a:p>
            <a:pPr lvl="1"/>
            <a:r>
              <a:rPr lang="cs-CZ" dirty="0" smtClean="0"/>
              <a:t>nebrání porozumění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slovní zásoba: </a:t>
            </a:r>
          </a:p>
          <a:p>
            <a:pPr lvl="1"/>
            <a:r>
              <a:rPr lang="cs-CZ" dirty="0" smtClean="0"/>
              <a:t>oborové zaměření</a:t>
            </a:r>
          </a:p>
          <a:p>
            <a:pPr lvl="1"/>
            <a:r>
              <a:rPr lang="cs-CZ" dirty="0" smtClean="0"/>
              <a:t>vysoká přesnost</a:t>
            </a:r>
          </a:p>
          <a:p>
            <a:pPr lvl="1"/>
            <a:r>
              <a:rPr lang="cs-CZ" dirty="0" smtClean="0"/>
              <a:t>nebrání porozumění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4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Texty studentů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co potřebuje člověk pro to, aby být </a:t>
            </a:r>
            <a:r>
              <a:rPr lang="cs-CZ" i="1" dirty="0" smtClean="0"/>
              <a:t>géniem</a:t>
            </a:r>
          </a:p>
          <a:p>
            <a:r>
              <a:rPr lang="cs-CZ" i="1" dirty="0"/>
              <a:t>hledaly způsoby vytvořit lidi, které bych měli různé neobvyklé </a:t>
            </a:r>
            <a:r>
              <a:rPr lang="cs-CZ" i="1" dirty="0" smtClean="0"/>
              <a:t>schopnosti</a:t>
            </a:r>
          </a:p>
          <a:p>
            <a:r>
              <a:rPr lang="cs-CZ" i="1" dirty="0" smtClean="0"/>
              <a:t>Obor sociálno­-</a:t>
            </a:r>
            <a:r>
              <a:rPr lang="cs-CZ" i="1" dirty="0" err="1" smtClean="0"/>
              <a:t>humanitírní</a:t>
            </a:r>
            <a:endParaRPr lang="cs-CZ" i="1" dirty="0" smtClean="0"/>
          </a:p>
          <a:p>
            <a:r>
              <a:rPr lang="cs-CZ" i="1" dirty="0" smtClean="0"/>
              <a:t>Pomáhat novým učitelům aby zvykli se s vyučovacím způsobem</a:t>
            </a:r>
          </a:p>
          <a:p>
            <a:r>
              <a:rPr lang="cs-CZ" i="1" dirty="0" smtClean="0"/>
              <a:t>Dobrý den, Dito Macháčková!</a:t>
            </a:r>
          </a:p>
          <a:p>
            <a:r>
              <a:rPr lang="cs-CZ" i="1" dirty="0" smtClean="0"/>
              <a:t>ANČA. </a:t>
            </a:r>
            <a:r>
              <a:rPr lang="cs-CZ" i="1" dirty="0"/>
              <a:t>Tak </a:t>
            </a:r>
            <a:r>
              <a:rPr lang="cs-CZ" i="1" dirty="0" err="1"/>
              <a:t>nazývájí</a:t>
            </a:r>
            <a:r>
              <a:rPr lang="cs-CZ" i="1" dirty="0"/>
              <a:t> studenti </a:t>
            </a:r>
            <a:r>
              <a:rPr lang="cs-CZ" i="1" dirty="0" smtClean="0"/>
              <a:t>anatomie.</a:t>
            </a:r>
          </a:p>
          <a:p>
            <a:r>
              <a:rPr lang="cs-CZ" i="1" dirty="0" smtClean="0"/>
              <a:t>Budu ten článek použít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418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Texty studentů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i="1" dirty="0" smtClean="0"/>
              <a:t>Já bych chtěla </a:t>
            </a:r>
            <a:r>
              <a:rPr lang="cs-CZ" i="1" dirty="0" err="1" smtClean="0"/>
              <a:t>jit</a:t>
            </a:r>
            <a:r>
              <a:rPr lang="cs-CZ" i="1" dirty="0" smtClean="0"/>
              <a:t> na to už zítra ale bohužel nemůžu zapisovat. Takže jsem zapisovala na 7.9. .. jenže 7.9 bude mít zkoušku z topografická anatomie</a:t>
            </a:r>
          </a:p>
          <a:p>
            <a:r>
              <a:rPr lang="cs-CZ" i="1" dirty="0" smtClean="0"/>
              <a:t>Byl ten o tom , že Já (AT) a </a:t>
            </a:r>
            <a:r>
              <a:rPr lang="cs-CZ" i="1" dirty="0" err="1" smtClean="0"/>
              <a:t>SMchceme</a:t>
            </a:r>
            <a:r>
              <a:rPr lang="cs-CZ" i="1" dirty="0" smtClean="0"/>
              <a:t> dělat ten zápočtový Úkol společně, pár </a:t>
            </a:r>
            <a:r>
              <a:rPr lang="cs-CZ" i="1" dirty="0" err="1" smtClean="0"/>
              <a:t>otazek</a:t>
            </a:r>
            <a:r>
              <a:rPr lang="cs-CZ" i="1" dirty="0" smtClean="0"/>
              <a:t> o povinností získat zápočet z latiny pro vstup na Zkoušku ze češtiny, a pokud je to možné dělat ten zápočtový Úkol i ve třech S „HA" nebo někdo z námi sám.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008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Texty studentů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000" i="1" dirty="0" smtClean="0"/>
              <a:t>Dneska jsem spoždila na vlak z Prahy</a:t>
            </a:r>
          </a:p>
          <a:p>
            <a:r>
              <a:rPr lang="cs-CZ" sz="3000" i="1" dirty="0" smtClean="0"/>
              <a:t>později jdu na anatomie</a:t>
            </a:r>
          </a:p>
          <a:p>
            <a:r>
              <a:rPr lang="pt-BR" sz="3000" i="1" dirty="0" smtClean="0"/>
              <a:t>Ano , v 12 jestli se ještě maté čas. </a:t>
            </a:r>
            <a:endParaRPr lang="cs-CZ" sz="3000" i="1" dirty="0" smtClean="0"/>
          </a:p>
          <a:p>
            <a:r>
              <a:rPr lang="cs-CZ" sz="3000" i="1" dirty="0"/>
              <a:t>Všeobecná </a:t>
            </a:r>
            <a:r>
              <a:rPr lang="cs-CZ" sz="3000" i="1" dirty="0" err="1"/>
              <a:t>Lekařska</a:t>
            </a:r>
            <a:r>
              <a:rPr lang="cs-CZ" sz="3000" i="1" dirty="0"/>
              <a:t> na Univerzitě </a:t>
            </a:r>
            <a:r>
              <a:rPr lang="cs-CZ" sz="3000" i="1" dirty="0" smtClean="0"/>
              <a:t>Karlově v Plzni</a:t>
            </a:r>
          </a:p>
          <a:p>
            <a:r>
              <a:rPr lang="pl-PL" sz="3000" i="1" dirty="0" smtClean="0"/>
              <a:t>Mohla bych jsem ten zápočet s češtiny dostat do 4 ledna</a:t>
            </a:r>
          </a:p>
          <a:p>
            <a:r>
              <a:rPr lang="cs-CZ" sz="3000" i="1" dirty="0" err="1" smtClean="0"/>
              <a:t>Hrá</a:t>
            </a:r>
            <a:r>
              <a:rPr lang="cs-CZ" sz="3000" i="1" dirty="0" smtClean="0"/>
              <a:t> na saxofonu</a:t>
            </a:r>
          </a:p>
          <a:p>
            <a:r>
              <a:rPr lang="pl-PL" sz="3000" i="1" dirty="0"/>
              <a:t>A jestli je to něco mylite že neni tak důležity pak můžu je nechat</a:t>
            </a:r>
          </a:p>
          <a:p>
            <a:endParaRPr lang="cs-CZ" sz="3000" i="1" dirty="0" smtClean="0"/>
          </a:p>
          <a:p>
            <a:endParaRPr lang="cs-CZ" dirty="0" smtClean="0"/>
          </a:p>
          <a:p>
            <a:endParaRPr lang="pl-PL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8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B2 – realita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recepce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hlavní myšlenky </a:t>
            </a:r>
            <a:r>
              <a:rPr lang="cs-CZ" dirty="0">
                <a:solidFill>
                  <a:srgbClr val="FF0000"/>
                </a:solidFill>
              </a:rPr>
              <a:t>složitých</a:t>
            </a:r>
            <a:r>
              <a:rPr lang="cs-CZ" dirty="0"/>
              <a:t> textů</a:t>
            </a:r>
          </a:p>
          <a:p>
            <a:pPr lvl="1"/>
            <a:r>
              <a:rPr lang="cs-CZ" dirty="0"/>
              <a:t>konkrétní i </a:t>
            </a:r>
            <a:r>
              <a:rPr lang="cs-CZ" dirty="0">
                <a:solidFill>
                  <a:srgbClr val="FF0000"/>
                </a:solidFill>
              </a:rPr>
              <a:t>abstraktní</a:t>
            </a:r>
            <a:r>
              <a:rPr lang="cs-CZ" dirty="0"/>
              <a:t> témata</a:t>
            </a:r>
          </a:p>
          <a:p>
            <a:pPr lvl="1"/>
            <a:r>
              <a:rPr lang="cs-CZ" dirty="0"/>
              <a:t>odborné diskuse ve svém oboru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6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B2 – realita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cs-CZ" dirty="0">
                <a:solidFill>
                  <a:schemeClr val="tx2"/>
                </a:solidFill>
              </a:rPr>
              <a:t>produkce</a:t>
            </a:r>
            <a:r>
              <a:rPr lang="cs-CZ" dirty="0"/>
              <a:t>:</a:t>
            </a:r>
          </a:p>
          <a:p>
            <a:pPr marL="685800" lvl="1"/>
            <a:r>
              <a:rPr lang="cs-CZ" dirty="0">
                <a:solidFill>
                  <a:srgbClr val="FF0000"/>
                </a:solidFill>
              </a:rPr>
              <a:t>široká</a:t>
            </a:r>
            <a:r>
              <a:rPr lang="cs-CZ" dirty="0"/>
              <a:t> škála témat</a:t>
            </a:r>
          </a:p>
          <a:p>
            <a:pPr marL="685800" lvl="1"/>
            <a:r>
              <a:rPr lang="cs-CZ" dirty="0">
                <a:solidFill>
                  <a:srgbClr val="FF0000"/>
                </a:solidFill>
              </a:rPr>
              <a:t>bez většího úsilí </a:t>
            </a:r>
            <a:r>
              <a:rPr lang="cs-CZ" dirty="0">
                <a:solidFill>
                  <a:schemeClr val="accent6"/>
                </a:solidFill>
              </a:rPr>
              <a:t>obou stran</a:t>
            </a:r>
          </a:p>
          <a:p>
            <a:pPr marL="685800" lvl="1"/>
            <a:r>
              <a:rPr lang="cs-CZ" dirty="0">
                <a:solidFill>
                  <a:srgbClr val="FF0000"/>
                </a:solidFill>
              </a:rPr>
              <a:t>jasná</a:t>
            </a:r>
            <a:r>
              <a:rPr lang="cs-CZ" dirty="0"/>
              <a:t>, promyšlená argumentace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7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Cizinci studující v českém programu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cca 25 tis. (21 tis. Slováci)</a:t>
            </a:r>
          </a:p>
          <a:p>
            <a:pPr lvl="1"/>
            <a:r>
              <a:rPr lang="cs-CZ" dirty="0" smtClean="0"/>
              <a:t>10 % studentů</a:t>
            </a:r>
          </a:p>
          <a:p>
            <a:r>
              <a:rPr lang="cs-CZ" dirty="0" smtClean="0"/>
              <a:t>zákon č. 111/98 Sb., o vysokých školách</a:t>
            </a:r>
          </a:p>
          <a:p>
            <a:r>
              <a:rPr lang="cs-CZ" dirty="0" smtClean="0"/>
              <a:t>princip rovného postavení cizince </a:t>
            </a:r>
          </a:p>
          <a:p>
            <a:r>
              <a:rPr lang="cs-CZ" dirty="0" smtClean="0"/>
              <a:t>znalost češtiny?</a:t>
            </a:r>
          </a:p>
          <a:p>
            <a:pPr lvl="1"/>
            <a:r>
              <a:rPr lang="cs-CZ" dirty="0" smtClean="0"/>
              <a:t>bez ověření</a:t>
            </a:r>
          </a:p>
          <a:p>
            <a:pPr lvl="1"/>
            <a:r>
              <a:rPr lang="cs-CZ" dirty="0" smtClean="0"/>
              <a:t>doložená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0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B2 – realita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gramatika </a:t>
            </a:r>
          </a:p>
          <a:p>
            <a:pPr lvl="1"/>
            <a:r>
              <a:rPr lang="cs-CZ" dirty="0"/>
              <a:t>rozsah jevů </a:t>
            </a:r>
            <a:r>
              <a:rPr lang="cs-CZ" dirty="0">
                <a:solidFill>
                  <a:srgbClr val="FF0000"/>
                </a:solidFill>
              </a:rPr>
              <a:t>bez omezení</a:t>
            </a:r>
          </a:p>
          <a:p>
            <a:pPr lvl="1"/>
            <a:r>
              <a:rPr lang="cs-CZ" dirty="0"/>
              <a:t>chyby </a:t>
            </a:r>
            <a:r>
              <a:rPr lang="cs-CZ" dirty="0">
                <a:solidFill>
                  <a:srgbClr val="FF0000"/>
                </a:solidFill>
              </a:rPr>
              <a:t>malé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nesystematické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občasné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nebrání</a:t>
            </a:r>
            <a:r>
              <a:rPr lang="cs-CZ" dirty="0"/>
              <a:t> </a:t>
            </a:r>
            <a:r>
              <a:rPr lang="cs-CZ" dirty="0" smtClean="0"/>
              <a:t>porozumění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179"/>
            <a:ext cx="9144000" cy="27396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554"/>
            <a:ext cx="9144000" cy="50108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551"/>
            <a:ext cx="9144000" cy="628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B2 – realita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slovní </a:t>
            </a:r>
            <a:r>
              <a:rPr lang="cs-CZ" dirty="0">
                <a:solidFill>
                  <a:schemeClr val="tx2"/>
                </a:solidFill>
              </a:rPr>
              <a:t>zásoba: </a:t>
            </a:r>
          </a:p>
          <a:p>
            <a:pPr lvl="1"/>
            <a:r>
              <a:rPr lang="cs-CZ" dirty="0"/>
              <a:t>oborové zaměření</a:t>
            </a:r>
          </a:p>
          <a:p>
            <a:pPr lvl="1"/>
            <a:r>
              <a:rPr lang="cs-CZ" dirty="0"/>
              <a:t>vysoká </a:t>
            </a:r>
            <a:r>
              <a:rPr lang="cs-CZ" dirty="0">
                <a:solidFill>
                  <a:srgbClr val="FF0000"/>
                </a:solidFill>
              </a:rPr>
              <a:t>přesnost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nebrání</a:t>
            </a:r>
            <a:r>
              <a:rPr lang="cs-CZ" dirty="0"/>
              <a:t> porozumění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214"/>
            <a:ext cx="9144000" cy="34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B2 – realita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koherence: 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 smtClean="0"/>
              <a:t>omezený repertoár spojek</a:t>
            </a:r>
            <a:endParaRPr lang="cs-CZ" dirty="0"/>
          </a:p>
          <a:p>
            <a:pPr lvl="1"/>
            <a:r>
              <a:rPr lang="cs-CZ" dirty="0" smtClean="0"/>
              <a:t>receptivní koheze – nedostatečná gramatika</a:t>
            </a:r>
          </a:p>
          <a:p>
            <a:pPr lvl="1"/>
            <a:r>
              <a:rPr lang="cs-CZ" dirty="0" smtClean="0"/>
              <a:t>implicitnost</a:t>
            </a:r>
          </a:p>
          <a:p>
            <a:pPr lvl="1"/>
            <a:r>
              <a:rPr lang="cs-CZ" dirty="0" smtClean="0"/>
              <a:t>syntakticky složité texty</a:t>
            </a:r>
          </a:p>
          <a:p>
            <a:pPr lvl="1"/>
            <a:r>
              <a:rPr lang="cs-CZ" dirty="0" smtClean="0"/>
              <a:t>argumentačně bohaté texty</a:t>
            </a:r>
          </a:p>
          <a:p>
            <a:pPr lvl="1"/>
            <a:r>
              <a:rPr lang="cs-CZ" dirty="0" smtClean="0"/>
              <a:t>dlouhé texty</a:t>
            </a:r>
          </a:p>
        </p:txBody>
      </p:sp>
    </p:spTree>
    <p:extLst>
      <p:ext uri="{BB962C8B-B14F-4D97-AF65-F5344CB8AC3E}">
        <p14:creationId xmlns:p14="http://schemas.microsoft.com/office/powerpoint/2010/main" val="30203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Příčiny?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rozhodnutí fakult bez odborníků</a:t>
            </a:r>
          </a:p>
          <a:p>
            <a:r>
              <a:rPr lang="cs-CZ" dirty="0" smtClean="0"/>
              <a:t>typ zkoušky </a:t>
            </a:r>
          </a:p>
          <a:p>
            <a:pPr lvl="1"/>
            <a:r>
              <a:rPr lang="cs-CZ" dirty="0" smtClean="0"/>
              <a:t>certifikovaná</a:t>
            </a:r>
          </a:p>
          <a:p>
            <a:pPr lvl="1"/>
            <a:r>
              <a:rPr lang="cs-CZ" dirty="0" smtClean="0"/>
              <a:t>bez certifikace</a:t>
            </a:r>
          </a:p>
          <a:p>
            <a:r>
              <a:rPr lang="cs-CZ" dirty="0" smtClean="0"/>
              <a:t>„kvalita“ zkoušky</a:t>
            </a:r>
          </a:p>
          <a:p>
            <a:pPr lvl="1"/>
            <a:r>
              <a:rPr lang="cs-CZ" dirty="0" smtClean="0"/>
              <a:t>organizace textu, výslovnost, plynulost promluvy apod.</a:t>
            </a:r>
          </a:p>
          <a:p>
            <a:r>
              <a:rPr lang="cs-CZ" dirty="0" smtClean="0"/>
              <a:t>časově nedostatečná příprava (Slované)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1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Řešení?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sjednocení požadované úrovně</a:t>
            </a:r>
          </a:p>
          <a:p>
            <a:r>
              <a:rPr lang="cs-CZ" dirty="0" smtClean="0"/>
              <a:t>vedení fakult + odborníci</a:t>
            </a:r>
          </a:p>
          <a:p>
            <a:r>
              <a:rPr lang="cs-CZ" b="1" dirty="0" smtClean="0"/>
              <a:t>certifikované zkoušky</a:t>
            </a:r>
          </a:p>
          <a:p>
            <a:r>
              <a:rPr lang="cs-CZ" dirty="0" smtClean="0"/>
              <a:t>diskuze s tvůrci zkoušek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4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Moje/Vaše úkoly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spolupráce s učiteli</a:t>
            </a:r>
          </a:p>
          <a:p>
            <a:r>
              <a:rPr lang="cs-CZ" dirty="0" smtClean="0"/>
              <a:t>dialog s vedením fakult</a:t>
            </a:r>
          </a:p>
          <a:p>
            <a:r>
              <a:rPr lang="cs-CZ" dirty="0" smtClean="0"/>
              <a:t>monitoring:</a:t>
            </a:r>
          </a:p>
          <a:p>
            <a:pPr lvl="1"/>
            <a:r>
              <a:rPr lang="cs-CZ" dirty="0" smtClean="0"/>
              <a:t>typ zkoušky </a:t>
            </a:r>
          </a:p>
          <a:p>
            <a:pPr lvl="1"/>
            <a:r>
              <a:rPr lang="cs-CZ" dirty="0" smtClean="0"/>
              <a:t>jazykové jevy</a:t>
            </a:r>
          </a:p>
        </p:txBody>
      </p:sp>
    </p:spTree>
    <p:extLst>
      <p:ext uri="{BB962C8B-B14F-4D97-AF65-F5344CB8AC3E}">
        <p14:creationId xmlns:p14="http://schemas.microsoft.com/office/powerpoint/2010/main" val="21445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Zdroje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effectLst/>
              </a:rPr>
              <a:t>DZIKOVÁ, Hana, </a:t>
            </a:r>
            <a:r>
              <a:rPr lang="cs-CZ" dirty="0" err="1" smtClean="0">
                <a:effectLst/>
              </a:rPr>
              <a:t>ed</a:t>
            </a:r>
            <a:r>
              <a:rPr lang="cs-CZ" dirty="0" smtClean="0">
                <a:effectLst/>
              </a:rPr>
              <a:t>. </a:t>
            </a:r>
            <a:r>
              <a:rPr lang="cs-CZ" i="1" dirty="0" smtClean="0">
                <a:effectLst/>
              </a:rPr>
              <a:t>Společný evropský referenční rámec pro jazyky: jak se učíme jazykům, jak je vyučujeme a jak v jazycích hodnotíme</a:t>
            </a:r>
            <a:r>
              <a:rPr lang="cs-CZ" dirty="0" smtClean="0">
                <a:effectLst/>
              </a:rPr>
              <a:t>. Olomouc: Univerzita Palackého v Olomouci, 2002. ISBN 80-244-0404-4.</a:t>
            </a:r>
          </a:p>
          <a:p>
            <a:r>
              <a:rPr lang="cs-CZ" dirty="0" err="1"/>
              <a:t>Bischofová</a:t>
            </a:r>
            <a:r>
              <a:rPr lang="cs-CZ" dirty="0"/>
              <a:t>, Jana a </a:t>
            </a:r>
            <a:r>
              <a:rPr lang="cs-CZ" dirty="0" err="1"/>
              <a:t>kol.Prahová</a:t>
            </a:r>
            <a:r>
              <a:rPr lang="cs-CZ" dirty="0"/>
              <a:t> úroveň – čeština jako cizí </a:t>
            </a:r>
            <a:r>
              <a:rPr lang="cs-CZ" dirty="0" err="1"/>
              <a:t>jazyk.Praha</a:t>
            </a:r>
            <a:r>
              <a:rPr lang="cs-CZ" dirty="0"/>
              <a:t>: </a:t>
            </a:r>
            <a:r>
              <a:rPr lang="cs-CZ" dirty="0" err="1"/>
              <a:t>UniverzitaKarlova</a:t>
            </a:r>
            <a:r>
              <a:rPr lang="cs-CZ" dirty="0"/>
              <a:t>, 2001. ISBN 92-871-4761-2</a:t>
            </a:r>
            <a:r>
              <a:rPr lang="cs-CZ" dirty="0" smtClean="0"/>
              <a:t>.</a:t>
            </a:r>
          </a:p>
          <a:p>
            <a:r>
              <a:rPr lang="cs-CZ" dirty="0" err="1"/>
              <a:t>Adamovičová</a:t>
            </a:r>
            <a:r>
              <a:rPr lang="cs-CZ" dirty="0"/>
              <a:t>, </a:t>
            </a:r>
            <a:r>
              <a:rPr lang="cs-CZ" dirty="0" err="1"/>
              <a:t>Ana</a:t>
            </a:r>
            <a:r>
              <a:rPr lang="cs-CZ" dirty="0"/>
              <a:t>, Jana </a:t>
            </a:r>
            <a:r>
              <a:rPr lang="cs-CZ" dirty="0" err="1"/>
              <a:t>Bischofová</a:t>
            </a:r>
            <a:r>
              <a:rPr lang="cs-CZ" dirty="0"/>
              <a:t>, Jitka Cvejnová, Hana </a:t>
            </a:r>
            <a:r>
              <a:rPr lang="cs-CZ" dirty="0" err="1"/>
              <a:t>Gladkova</a:t>
            </a:r>
            <a:r>
              <a:rPr lang="cs-CZ" dirty="0"/>
              <a:t>, Jiří </a:t>
            </a:r>
            <a:r>
              <a:rPr lang="cs-CZ" dirty="0" err="1"/>
              <a:t>Hasil,Milan</a:t>
            </a:r>
            <a:r>
              <a:rPr lang="cs-CZ" dirty="0"/>
              <a:t> Hrdlička, Petr Mareš, Jiří Nekvapil, Zdena Palková a Milan </a:t>
            </a:r>
            <a:r>
              <a:rPr lang="cs-CZ" dirty="0" err="1"/>
              <a:t>Šára.Češtinajako</a:t>
            </a:r>
            <a:r>
              <a:rPr lang="cs-CZ" dirty="0"/>
              <a:t> cizí jazyk: Úroveň B2. Praha: MŠMT České republiky, 2005. ISBN 80-260-1461-8</a:t>
            </a:r>
            <a:r>
              <a:rPr lang="cs-CZ" dirty="0" smtClean="0"/>
              <a:t>.</a:t>
            </a:r>
          </a:p>
          <a:p>
            <a:r>
              <a:rPr lang="cs-CZ" dirty="0" smtClean="0">
                <a:hlinkClick r:id="rId2"/>
              </a:rPr>
              <a:t>https://www.finance.cz/522996-studium-cizincu-v-cr/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https://www.msmt.cz/vyzkum-a-vyvoj-2/zakon-c-111-1998-sb-o-vysokych-skolach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http://ujop.cuni.cz/upload/stories/vtc/CCE/CCE_VS_uznavajici.pdf?fbclid=IwAR1aH58HZXpEoSaN5c6sxdOAugXvCqWI6HiVdesXsJri-Ki2qvd3mRGcSss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2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61248"/>
            <a:ext cx="4846973" cy="45123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1328564"/>
            <a:ext cx="6400800" cy="17526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ditusamachonte@seznam.cz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dle SERR – </a:t>
            </a:r>
            <a:r>
              <a:rPr lang="cs-CZ" b="1" dirty="0" smtClean="0"/>
              <a:t>RECEPCE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450824"/>
              </p:ext>
            </p:extLst>
          </p:nvPr>
        </p:nvGraphicFramePr>
        <p:xfrm>
          <a:off x="457200" y="1600200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hlavní myšlenky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běžná témata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hlavní</a:t>
                      </a:r>
                      <a:r>
                        <a:rPr lang="cs-CZ" baseline="0" dirty="0" smtClean="0"/>
                        <a:t> myšlenky složitých textů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err="1" smtClean="0"/>
                        <a:t>konkrétní+abstraktní</a:t>
                      </a:r>
                      <a:r>
                        <a:rPr lang="cs-CZ" baseline="0" dirty="0" smtClean="0"/>
                        <a:t> témata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odborné diskuse ve svém oboru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široký rejstřík náročných a dlouhých textů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implicitní významy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8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dle SERR – </a:t>
            </a:r>
            <a:r>
              <a:rPr lang="cs-CZ" b="1" dirty="0" smtClean="0"/>
              <a:t>PRODUKCE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810948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jednoduchý souvislý text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známá a blízká témata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běžný rozhovor s rodilým mluvčím</a:t>
                      </a: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bez zvýšeného úsilí obou stran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široká škála témat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užívání</a:t>
                      </a:r>
                      <a:r>
                        <a:rPr lang="cs-CZ" baseline="0" dirty="0" smtClean="0"/>
                        <a:t> jazyka pružné a efektivní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společenské, akademické a profesní účely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srozumitelné a podrobné texty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složitá témata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7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dle SERR – </a:t>
            </a:r>
            <a:r>
              <a:rPr lang="cs-CZ" b="1" dirty="0" smtClean="0"/>
              <a:t>ARGUMENTACE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8094"/>
              </p:ext>
            </p:extLst>
          </p:nvPr>
        </p:nvGraphicFramePr>
        <p:xfrm>
          <a:off x="457200" y="1600200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stručné</a:t>
                      </a:r>
                      <a:r>
                        <a:rPr lang="cs-CZ" baseline="0" dirty="0" smtClean="0"/>
                        <a:t> zdůvodnění svých názorů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řetěz promyšlených argumentů</a:t>
                      </a: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jasná argumentace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dostatečné rozvedení názoru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B2+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systematické rozvinutí argumentace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dokládá podpůrnými argumenty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Úrovně dle SERR – </a:t>
            </a:r>
            <a:br>
              <a:rPr lang="cs-CZ" dirty="0" smtClean="0"/>
            </a:br>
            <a:r>
              <a:rPr lang="cs-CZ" b="1" dirty="0" smtClean="0"/>
              <a:t>OSLOVOVÁNÍ PUBLIKA </a:t>
            </a:r>
            <a:r>
              <a:rPr lang="cs-CZ" dirty="0" smtClean="0"/>
              <a:t>(přednáška)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174173"/>
              </p:ext>
            </p:extLst>
          </p:nvPr>
        </p:nvGraphicFramePr>
        <p:xfrm>
          <a:off x="395536" y="1916832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předem připravená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jednoduše formulovaná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známá témata ve svém oboru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dokáže zodpovědět dotazy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někdy</a:t>
                      </a:r>
                      <a:r>
                        <a:rPr lang="cs-CZ" baseline="0" dirty="0" smtClean="0"/>
                        <a:t> potřebuje přeformulování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předem připravená</a:t>
                      </a: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systematicky vystavěná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výhody, nevýhody, zdůraznění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zodpovězení dotazů plynulé a spontánní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bez potíží z obou stran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dobře uspořádaná přednáška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složité téma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reakce</a:t>
                      </a:r>
                      <a:r>
                        <a:rPr lang="cs-CZ" baseline="0" dirty="0" smtClean="0"/>
                        <a:t> spontánní, téměř bez námahy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Úrovně dle SERR – </a:t>
            </a:r>
            <a:r>
              <a:rPr lang="cs-CZ" b="1" dirty="0" smtClean="0"/>
              <a:t>PÍSEMNÝ PROJEV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544995"/>
              </p:ext>
            </p:extLst>
          </p:nvPr>
        </p:nvGraphicFramePr>
        <p:xfrm>
          <a:off x="395536" y="1916832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jednoduše</a:t>
                      </a:r>
                      <a:r>
                        <a:rPr lang="cs-CZ" baseline="0" dirty="0" smtClean="0"/>
                        <a:t> členěné texty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lineární sled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okruh</a:t>
                      </a:r>
                      <a:r>
                        <a:rPr lang="cs-CZ" baseline="0" dirty="0" smtClean="0"/>
                        <a:t> známých témat z oblasti jeho zájmu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srozumitelné podrobné texty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různá témata z oblasti jeho zájmu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shrnout, skloubit a zhodnotit informace z různých zdrojů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jasné, dobře uspořádané texty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složitá témata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podrobné</a:t>
                      </a:r>
                      <a:r>
                        <a:rPr lang="cs-CZ" baseline="0" dirty="0" smtClean="0"/>
                        <a:t> rozvedení a podepření svých stanovisek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Úrovně dle SERR – </a:t>
            </a:r>
            <a:r>
              <a:rPr lang="cs-CZ" b="1" dirty="0" smtClean="0"/>
              <a:t>ROZSAH A OVLÁDÁNÍ SLOVNÍ ZÁSOBY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128529"/>
              </p:ext>
            </p:extLst>
          </p:nvPr>
        </p:nvGraphicFramePr>
        <p:xfrm>
          <a:off x="395536" y="1916832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témata každodenního života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dostačující</a:t>
                      </a:r>
                      <a:r>
                        <a:rPr lang="cs-CZ" baseline="0" dirty="0" smtClean="0"/>
                        <a:t> SZ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závažné chyby při složitějších myšlenkách a neznámých tématech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obecná témata</a:t>
                      </a:r>
                      <a:r>
                        <a:rPr lang="cs-CZ" baseline="0" dirty="0" smtClean="0"/>
                        <a:t> a obory jeho zájmu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dobrá SZ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vysoká přesnost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malá míra nesprávného užití x nebrání porozumění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široký repertoár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nahrazování</a:t>
                      </a:r>
                      <a:r>
                        <a:rPr lang="cs-CZ" baseline="0" dirty="0" smtClean="0"/>
                        <a:t> chybějící SZ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dobré ovládá idiomy a hovorové výrazy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ojedinělé malé chyby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2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841</Words>
  <Application>Microsoft Office PowerPoint</Application>
  <PresentationFormat>Předvádění na obrazovce (4:3)</PresentationFormat>
  <Paragraphs>256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Která jazyková úroveň češtiny  je pro cizince při vstupu  na českou VŠ dostačující? </vt:lpstr>
      <vt:lpstr>Cizinci studující v českém programu</vt:lpstr>
      <vt:lpstr>Prezentace aplikace PowerPoint</vt:lpstr>
      <vt:lpstr>Úrovně dle SERR – RECEPCE</vt:lpstr>
      <vt:lpstr>Úrovně dle SERR – PRODUKCE</vt:lpstr>
      <vt:lpstr>Úrovně dle SERR – ARGUMENTACE</vt:lpstr>
      <vt:lpstr>Úrovně dle SERR –  OSLOVOVÁNÍ PUBLIKA (přednáška)</vt:lpstr>
      <vt:lpstr>Úrovně dle SERR – PÍSEMNÝ PROJEV</vt:lpstr>
      <vt:lpstr>Úrovně dle SERR – ROZSAH A OVLÁDÁNÍ SLOVNÍ ZÁSOBY</vt:lpstr>
      <vt:lpstr>Úrovně dle SERR – GRAMATIKA</vt:lpstr>
      <vt:lpstr>Uznávané CCE* zkoušky na českých VŠ</vt:lpstr>
      <vt:lpstr>Cizinci studující v českém programu – požadovaná úroveň</vt:lpstr>
      <vt:lpstr>Úroveň B2</vt:lpstr>
      <vt:lpstr>Úroveň B2</vt:lpstr>
      <vt:lpstr>Texty studentů</vt:lpstr>
      <vt:lpstr>Texty studentů</vt:lpstr>
      <vt:lpstr>Texty studentů</vt:lpstr>
      <vt:lpstr>B2 – realita </vt:lpstr>
      <vt:lpstr>B2 – realita </vt:lpstr>
      <vt:lpstr>B2 – realita </vt:lpstr>
      <vt:lpstr>B2 – realita </vt:lpstr>
      <vt:lpstr>B2 – realita </vt:lpstr>
      <vt:lpstr>Příčiny?</vt:lpstr>
      <vt:lpstr>Řešení?</vt:lpstr>
      <vt:lpstr>Moje/Vaše úkoly</vt:lpstr>
      <vt:lpstr>Zdroje</vt:lpstr>
      <vt:lpstr>Děkuji za pozornost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Dita</dc:creator>
  <cp:lastModifiedBy>Dita</cp:lastModifiedBy>
  <cp:revision>36</cp:revision>
  <cp:lastPrinted>2020-09-14T08:05:33Z</cp:lastPrinted>
  <dcterms:created xsi:type="dcterms:W3CDTF">2020-09-12T15:09:01Z</dcterms:created>
  <dcterms:modified xsi:type="dcterms:W3CDTF">2020-09-14T08:25:27Z</dcterms:modified>
</cp:coreProperties>
</file>