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92" r:id="rId2"/>
    <p:sldId id="284" r:id="rId3"/>
    <p:sldId id="288" r:id="rId4"/>
    <p:sldId id="290" r:id="rId5"/>
    <p:sldId id="266" r:id="rId6"/>
    <p:sldId id="267" r:id="rId7"/>
    <p:sldId id="268" r:id="rId8"/>
    <p:sldId id="280" r:id="rId9"/>
    <p:sldId id="269" r:id="rId10"/>
    <p:sldId id="277" r:id="rId11"/>
    <p:sldId id="291" r:id="rId12"/>
    <p:sldId id="270" r:id="rId13"/>
    <p:sldId id="271" r:id="rId14"/>
    <p:sldId id="276" r:id="rId15"/>
    <p:sldId id="289" r:id="rId16"/>
    <p:sldId id="272" r:id="rId17"/>
    <p:sldId id="273" r:id="rId18"/>
    <p:sldId id="274" r:id="rId19"/>
    <p:sldId id="275" r:id="rId20"/>
    <p:sldId id="293" r:id="rId21"/>
    <p:sldId id="294" r:id="rId22"/>
    <p:sldId id="295" r:id="rId23"/>
    <p:sldId id="298" r:id="rId24"/>
    <p:sldId id="297" r:id="rId25"/>
    <p:sldId id="300" r:id="rId26"/>
    <p:sldId id="301" r:id="rId27"/>
    <p:sldId id="299" r:id="rId28"/>
    <p:sldId id="285" r:id="rId29"/>
    <p:sldId id="278" r:id="rId30"/>
    <p:sldId id="279" r:id="rId31"/>
    <p:sldId id="286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3" autoAdjust="0"/>
    <p:restoredTop sz="94660"/>
  </p:normalViewPr>
  <p:slideViewPr>
    <p:cSldViewPr>
      <p:cViewPr varScale="1">
        <p:scale>
          <a:sx n="66" d="100"/>
          <a:sy n="66" d="100"/>
        </p:scale>
        <p:origin x="12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F3BCB-CDF3-4CD9-BAB7-D03BD192357F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2EB18-8E09-4A3D-A7A5-077BE22FDF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1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9C1B-82C1-4B77-862D-EF25EDD5C780}" type="datetime1">
              <a:rPr lang="cs-CZ" smtClean="0"/>
              <a:t>20.9.2021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94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601D-8F3C-4259-8FED-37B39F4F0297}" type="datetime1">
              <a:rPr lang="cs-CZ" smtClean="0"/>
              <a:t>20.9.2021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67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629E-C2C7-4A1C-978D-3C636DE9F8F9}" type="datetime1">
              <a:rPr lang="cs-CZ" smtClean="0"/>
              <a:t>20.9.2021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58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9FB3-9FD9-4B6A-A3E7-A70B6098AA8F}" type="datetime1">
              <a:rPr lang="cs-CZ" smtClean="0"/>
              <a:t>20.9.2021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49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8F29-412A-4671-A4D3-FFCDD41FCC5B}" type="datetime1">
              <a:rPr lang="cs-CZ" smtClean="0"/>
              <a:t>20.9.2021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7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FEC7-E0D7-44EE-BB82-F7523770E5D3}" type="datetime1">
              <a:rPr lang="cs-CZ" smtClean="0"/>
              <a:t>20.9.2021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29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49A4-7FCC-4524-8FA4-D9852EDB5DC8}" type="datetime1">
              <a:rPr lang="cs-CZ" smtClean="0"/>
              <a:t>20.9.2021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29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A1F9-0659-4F2B-9310-54A95EC5DF75}" type="datetime1">
              <a:rPr lang="cs-CZ" smtClean="0"/>
              <a:t>20.9.2021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83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2FE-E5F6-48DE-A09A-6EF89E5422AF}" type="datetime1">
              <a:rPr lang="cs-CZ" smtClean="0"/>
              <a:t>20.9.2021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30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B124-D7C6-438A-BC43-9CE26FB9F5EB}" type="datetime1">
              <a:rPr lang="cs-CZ" smtClean="0"/>
              <a:t>20.9.2021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73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2C1C-F09E-405B-B37F-E936AC4B87AC}" type="datetime1">
              <a:rPr lang="cs-CZ" smtClean="0"/>
              <a:t>20.9.2021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72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755BA-AA8A-45ED-8155-CDD4DC5797E2}" type="datetime1">
              <a:rPr lang="cs-CZ" smtClean="0"/>
              <a:t>20.9.2021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7857-FD5C-4831-8B24-A78A58E30B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47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pace.zcu.cz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space.zcu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zcu.cz/pracoviste/uk/people.html?osoba=39100" TargetMode="External"/><Relationship Id="rId2" Type="http://schemas.openxmlformats.org/officeDocument/2006/relationships/hyperlink" Target="https://dspace.zcu.cz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at@uk.zcu.cz" TargetMode="External"/><Relationship Id="rId2" Type="http://schemas.openxmlformats.org/officeDocument/2006/relationships/hyperlink" Target="mailto:pourova@uk.zcu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496944" cy="2448272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Garamond" panose="02020404030301010803" pitchFamily="18" charset="0"/>
              </a:rPr>
              <a:t>NÁVOD</a:t>
            </a:r>
            <a:br>
              <a:rPr lang="cs-CZ" sz="4000" b="1" dirty="0">
                <a:latin typeface="Garamond" panose="02020404030301010803" pitchFamily="18" charset="0"/>
              </a:rPr>
            </a:br>
            <a:r>
              <a:rPr lang="cs-CZ" sz="4000" b="1" dirty="0">
                <a:latin typeface="Garamond" panose="02020404030301010803" pitchFamily="18" charset="0"/>
              </a:rPr>
              <a:t>NA ZADÁVÁNÍ</a:t>
            </a:r>
            <a:r>
              <a:rPr lang="cs-CZ" sz="4000" dirty="0">
                <a:latin typeface="Garamond" panose="02020404030301010803" pitchFamily="18" charset="0"/>
              </a:rPr>
              <a:t/>
            </a:r>
            <a:br>
              <a:rPr lang="cs-CZ" sz="4000" dirty="0">
                <a:latin typeface="Garamond" panose="02020404030301010803" pitchFamily="18" charset="0"/>
              </a:rPr>
            </a:br>
            <a:r>
              <a:rPr lang="cs-CZ" sz="4000" dirty="0">
                <a:latin typeface="Garamond" panose="02020404030301010803" pitchFamily="18" charset="0"/>
              </a:rPr>
              <a:t>do databáze OBD dle úprav pro Open Access</a:t>
            </a:r>
            <a:r>
              <a:rPr lang="cs-CZ" dirty="0">
                <a:latin typeface="Garamond" panose="02020404030301010803" pitchFamily="18" charset="0"/>
              </a:rPr>
              <a:t/>
            </a: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latin typeface="Garamond" panose="020204040303010108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91676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cs-CZ" u="sng" dirty="0">
                <a:latin typeface="Garamond" panose="02020404030301010803" pitchFamily="18" charset="0"/>
              </a:rPr>
              <a:t>Ukládání publikačních výsledků, druh výsledku J - recenzovaný odborný článek a druh výsledku D – stať (článek) ve sborníku a jejich import do Digitální knihovny ZČU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58477"/>
            <a:ext cx="752381" cy="666667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11560" y="299695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u="sng" dirty="0">
                <a:solidFill>
                  <a:srgbClr val="FF0000"/>
                </a:solidFill>
                <a:latin typeface="Garamond" panose="02020404030301010803" pitchFamily="18" charset="0"/>
              </a:rPr>
              <a:t>PILOTNÍ PROVOZ</a:t>
            </a:r>
          </a:p>
        </p:txBody>
      </p:sp>
    </p:spTree>
    <p:extLst>
      <p:ext uri="{BB962C8B-B14F-4D97-AF65-F5344CB8AC3E}">
        <p14:creationId xmlns:p14="http://schemas.microsoft.com/office/powerpoint/2010/main" val="293569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4.2. krok-</a:t>
            </a:r>
            <a:r>
              <a:rPr lang="cs-CZ" dirty="0">
                <a:solidFill>
                  <a:srgbClr val="00B050"/>
                </a:solidFill>
                <a:latin typeface="Garamond" panose="02020404030301010803" pitchFamily="18" charset="0"/>
              </a:rPr>
              <a:t>časopis je v SHERPA/RoMEO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6F501CB2-353D-4F33-B4CD-2C09F5BAD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12" t="6996" r="20467" b="3908"/>
          <a:stretch/>
        </p:blipFill>
        <p:spPr>
          <a:xfrm>
            <a:off x="611560" y="1855159"/>
            <a:ext cx="4752528" cy="483893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84201" y="2204864"/>
            <a:ext cx="244827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Informace o nakladatelské politice v SHERPA/RoMEO</a:t>
            </a:r>
          </a:p>
        </p:txBody>
      </p:sp>
    </p:spTree>
    <p:extLst>
      <p:ext uri="{BB962C8B-B14F-4D97-AF65-F5344CB8AC3E}">
        <p14:creationId xmlns:p14="http://schemas.microsoft.com/office/powerpoint/2010/main" val="191897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cs-CZ" sz="4000" dirty="0">
                <a:latin typeface="Garamond" panose="02020404030301010803" pitchFamily="18" charset="0"/>
                <a:cs typeface="Times New Roman" panose="02020603050405020304" pitchFamily="18" charset="0"/>
              </a:rPr>
              <a:t>SHERPA/RoMEO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xmlns="" id="{2AE1E8F8-B869-4244-B221-4D8DC93A4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16" t="8587" r="20467" b="5499"/>
          <a:stretch/>
        </p:blipFill>
        <p:spPr>
          <a:xfrm>
            <a:off x="611560" y="1356937"/>
            <a:ext cx="5184576" cy="499941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32C531D4-139A-468C-9D6B-0190D45D2247}"/>
              </a:ext>
            </a:extLst>
          </p:cNvPr>
          <p:cNvSpPr txBox="1"/>
          <p:nvPr/>
        </p:nvSpPr>
        <p:spPr>
          <a:xfrm>
            <a:off x="5251884" y="2564904"/>
            <a:ext cx="2602632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Při rozhodování o (ne)zveřejnění verze příspěvku je třeba věnovat pozornost podmínkám uveřejnění!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3C5BE7D6-B1E3-49AA-A945-DEE23B9901FF}"/>
              </a:ext>
            </a:extLst>
          </p:cNvPr>
          <p:cNvSpPr/>
          <p:nvPr/>
        </p:nvSpPr>
        <p:spPr>
          <a:xfrm>
            <a:off x="899592" y="2276872"/>
            <a:ext cx="4104456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74409684-03DA-4AC4-BFEB-42E16FB5947E}"/>
              </a:ext>
            </a:extLst>
          </p:cNvPr>
          <p:cNvSpPr/>
          <p:nvPr/>
        </p:nvSpPr>
        <p:spPr>
          <a:xfrm>
            <a:off x="971600" y="602128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4BD220-2216-4D81-9AE7-308CE44ED9D8}"/>
              </a:ext>
            </a:extLst>
          </p:cNvPr>
          <p:cNvSpPr txBox="1"/>
          <p:nvPr/>
        </p:nvSpPr>
        <p:spPr>
          <a:xfrm>
            <a:off x="4283968" y="5758695"/>
            <a:ext cx="260263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Podrobnější informace o open </a:t>
            </a:r>
            <a:r>
              <a:rPr lang="cs-CZ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access</a:t>
            </a: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 na stránkách vydavatele</a:t>
            </a:r>
          </a:p>
        </p:txBody>
      </p:sp>
    </p:spTree>
    <p:extLst>
      <p:ext uri="{BB962C8B-B14F-4D97-AF65-F5344CB8AC3E}">
        <p14:creationId xmlns:p14="http://schemas.microsoft.com/office/powerpoint/2010/main" val="47164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4.3 krok-</a:t>
            </a:r>
            <a:r>
              <a:rPr lang="cs-CZ" dirty="0">
                <a:solidFill>
                  <a:srgbClr val="00B050"/>
                </a:solidFill>
                <a:latin typeface="Garamond" panose="02020404030301010803" pitchFamily="18" charset="0"/>
              </a:rPr>
              <a:t>časopis je v SHERPA/RoMEO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xmlns="" id="{4E59B733-5A94-425E-981E-7FAB322A1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7" t="3501" b="4221"/>
          <a:stretch/>
        </p:blipFill>
        <p:spPr>
          <a:xfrm>
            <a:off x="425120" y="1696976"/>
            <a:ext cx="7942623" cy="465937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95536" y="3573016"/>
            <a:ext cx="5544616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035824" y="1866800"/>
            <a:ext cx="3168352" cy="424731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Informace ze SHERPA/RoMEO se natáhnou do dolní části obrazovky k Přiloženým souborům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Zobrazí se typy příloh, které lze uložit, a případná omezení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Pokud nelze zveřejnit žádnou verzi, autor přiloží postprint a nastaví právo „jen já (a správce)“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Stejný postup platí pokud není známá informace o nakladatelské politice</a:t>
            </a:r>
          </a:p>
        </p:txBody>
      </p:sp>
    </p:spTree>
    <p:extLst>
      <p:ext uri="{BB962C8B-B14F-4D97-AF65-F5344CB8AC3E}">
        <p14:creationId xmlns:p14="http://schemas.microsoft.com/office/powerpoint/2010/main" val="158699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5.1 krok-</a:t>
            </a:r>
            <a:r>
              <a:rPr lang="cs-CZ" dirty="0">
                <a:solidFill>
                  <a:srgbClr val="FF0000"/>
                </a:solidFill>
                <a:latin typeface="Garamond" panose="02020404030301010803" pitchFamily="18" charset="0"/>
              </a:rPr>
              <a:t>časopis není v SHERPA/RoMEO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6" t="7159" b="3690"/>
          <a:stretch/>
        </p:blipFill>
        <p:spPr bwMode="auto">
          <a:xfrm>
            <a:off x="107504" y="1844824"/>
            <a:ext cx="5781054" cy="48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1187624" y="3212976"/>
            <a:ext cx="7047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541615" y="2204864"/>
            <a:ext cx="3687727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Časopis není v SHERPA/RoMEO, zobrazí se ikona Excel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Otevřete soubor Excel Seznam recenzovaných periodik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Abecedně řazený soubor lze prohledat podle ISSN i e-ISSN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Pokud nelze uložit žádnou verzi nebo není známa licenční politika – autor přiloží postprint a nastaví právo „jen já (a správce)“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95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5.2 krok-</a:t>
            </a:r>
            <a:r>
              <a:rPr lang="cs-CZ" dirty="0">
                <a:solidFill>
                  <a:srgbClr val="FF0000"/>
                </a:solidFill>
                <a:latin typeface="Garamond" panose="02020404030301010803" pitchFamily="18" charset="0"/>
              </a:rPr>
              <a:t>časopis není v SHERPA/RoMEO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5" t="6632" r="1372" b="4121"/>
          <a:stretch/>
        </p:blipFill>
        <p:spPr bwMode="auto">
          <a:xfrm>
            <a:off x="1619672" y="1916832"/>
            <a:ext cx="5136948" cy="439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36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Seznam odborných recenzovaných neimpaktovaných periodik</a:t>
            </a:r>
            <a:endParaRPr lang="cs-CZ" dirty="0">
              <a:latin typeface="Garamond" panose="02020404030301010803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8" name="Zástupný symbol pro obsah 6">
            <a:extLst>
              <a:ext uri="{FF2B5EF4-FFF2-40B4-BE49-F238E27FC236}">
                <a16:creationId xmlns:a16="http://schemas.microsoft.com/office/drawing/2014/main" xmlns="" id="{79719C24-489B-4CD0-BFEC-A043F087D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4012"/>
            <a:ext cx="8179828" cy="482453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267744" y="2564904"/>
            <a:ext cx="1008112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50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5.3 krok-</a:t>
            </a:r>
            <a:r>
              <a:rPr lang="cs-CZ" dirty="0">
                <a:solidFill>
                  <a:srgbClr val="FF0000"/>
                </a:solidFill>
                <a:latin typeface="Garamond" panose="02020404030301010803" pitchFamily="18" charset="0"/>
              </a:rPr>
              <a:t>časopis není v SHERPA/RoMEO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xmlns="" id="{0D8AA95D-AFCE-4F9D-B64C-CC277730D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89" t="6570" b="3051"/>
          <a:stretch/>
        </p:blipFill>
        <p:spPr>
          <a:xfrm>
            <a:off x="579894" y="2060848"/>
            <a:ext cx="6361476" cy="452251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724128" y="2915938"/>
            <a:ext cx="1800200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Do spodní části obrazovky k Přiloženým souborům se NENATAHUJÍ informace ze Seznamu recenzovaných periodik</a:t>
            </a:r>
          </a:p>
        </p:txBody>
      </p:sp>
    </p:spTree>
    <p:extLst>
      <p:ext uri="{BB962C8B-B14F-4D97-AF65-F5344CB8AC3E}">
        <p14:creationId xmlns:p14="http://schemas.microsoft.com/office/powerpoint/2010/main" val="414879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6. krok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xmlns="" id="{207B449C-DAF8-4980-924B-DC70790ED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7" t="6996" r="1673" b="4312"/>
          <a:stretch/>
        </p:blipFill>
        <p:spPr>
          <a:xfrm>
            <a:off x="539552" y="1777501"/>
            <a:ext cx="7390437" cy="424731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940152" y="1753356"/>
            <a:ext cx="2880320" cy="424731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Přiložte soubor obsahující příslušnou verzi publikačního výsledku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Nastavte typ přílohy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Pokud nelze uložit žádnou verzi, tabulka zůstane prázdná - autor přiloží postprint a nastaví právo „jen já (a správce)“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Stejný postup platí pokud není známá informace o nakladatelské politice</a:t>
            </a:r>
          </a:p>
        </p:txBody>
      </p:sp>
    </p:spTree>
    <p:extLst>
      <p:ext uri="{BB962C8B-B14F-4D97-AF65-F5344CB8AC3E}">
        <p14:creationId xmlns:p14="http://schemas.microsoft.com/office/powerpoint/2010/main" val="64236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7. krok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xmlns="" id="{EA034A72-087D-467E-81BF-1BCABAF78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7" t="6996" r="1673" b="3909"/>
          <a:stretch/>
        </p:blipFill>
        <p:spPr>
          <a:xfrm>
            <a:off x="323528" y="1806841"/>
            <a:ext cx="7632848" cy="440659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292080" y="1663926"/>
            <a:ext cx="3168352" cy="48013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Nastavte práva k publikačnímu výsledku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Položka „jen já (a správce)“ znamená, že Plný text nebude veřejně přístupný v Digitální knihovně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Položky „moje pracoviště, moje fakulta, ZČU“ znamenají, že plný text bude přístupný pouze přihlášeným uživatelům v Digitální knihovně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Položka „veřejný“ znamená volně dostupný text</a:t>
            </a:r>
          </a:p>
          <a:p>
            <a:endParaRPr lang="cs-CZ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8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8. krok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xmlns="" id="{53B8D7FB-8EAB-499C-AB2D-0FA2D4224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34" t="6743" b="4161"/>
          <a:stretch/>
        </p:blipFill>
        <p:spPr>
          <a:xfrm>
            <a:off x="1016974" y="1870769"/>
            <a:ext cx="7875506" cy="4466573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4067944" y="5589240"/>
            <a:ext cx="744543" cy="183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500400"/>
            <a:ext cx="2808312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Pokud jsou v SHERPA/</a:t>
            </a:r>
            <a:r>
              <a:rPr lang="cs-CZ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RoMEO</a:t>
            </a: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 uvedena embarga, nastavte datum zveřejnění publikačního výsledku v Digitální knihovně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Pokud je publikační výsledek možné zveřejnit ihned, klikněte na tlačítko „Nyní“</a:t>
            </a:r>
          </a:p>
        </p:txBody>
      </p:sp>
    </p:spTree>
    <p:extLst>
      <p:ext uri="{BB962C8B-B14F-4D97-AF65-F5344CB8AC3E}">
        <p14:creationId xmlns:p14="http://schemas.microsoft.com/office/powerpoint/2010/main" val="184122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u="sng" dirty="0">
                <a:latin typeface="Garamond" panose="02020404030301010803" pitchFamily="18" charset="0"/>
              </a:rPr>
              <a:t>Týká se zadání publikačních výsledků </a:t>
            </a:r>
            <a:br>
              <a:rPr lang="cs-CZ" u="sng" dirty="0">
                <a:latin typeface="Garamond" panose="02020404030301010803" pitchFamily="18" charset="0"/>
              </a:rPr>
            </a:br>
            <a:r>
              <a:rPr lang="cs-CZ" u="sng" dirty="0">
                <a:solidFill>
                  <a:srgbClr val="FF0000"/>
                </a:solidFill>
                <a:latin typeface="Garamond" panose="02020404030301010803" pitchFamily="18" charset="0"/>
              </a:rPr>
              <a:t>Článek a Stať ve sborníku</a:t>
            </a:r>
            <a:br>
              <a:rPr lang="cs-CZ" u="sng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cs-CZ" u="sng" dirty="0">
                <a:latin typeface="Garamond" panose="02020404030301010803" pitchFamily="18" charset="0"/>
              </a:rPr>
              <a:t>do OBD </a:t>
            </a:r>
            <a:br>
              <a:rPr lang="cs-CZ" u="sng" dirty="0">
                <a:latin typeface="Garamond" panose="02020404030301010803" pitchFamily="18" charset="0"/>
              </a:rPr>
            </a:br>
            <a:r>
              <a:rPr lang="cs-CZ" u="sng" dirty="0">
                <a:latin typeface="Garamond" panose="02020404030301010803" pitchFamily="18" charset="0"/>
              </a:rPr>
              <a:t>s užitím nové funkcionality OA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350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775D1C-7327-44EB-A1C1-8677190C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 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9. krok Pole R94 – varianta 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29C0043B-743D-4751-B8F7-99CBF210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8F4198D-298A-46D5-BF67-4BA92BD9DF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t="3428" b="3644"/>
          <a:stretch/>
        </p:blipFill>
        <p:spPr bwMode="auto">
          <a:xfrm>
            <a:off x="611560" y="1763932"/>
            <a:ext cx="8409826" cy="4819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xmlns="" id="{EEEE3BCC-E028-4DB7-A14B-2E1FEDEC5548}"/>
              </a:ext>
            </a:extLst>
          </p:cNvPr>
          <p:cNvSpPr/>
          <p:nvPr/>
        </p:nvSpPr>
        <p:spPr>
          <a:xfrm>
            <a:off x="2267744" y="4097446"/>
            <a:ext cx="771525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xmlns="" id="{DB2921F1-D176-4DEC-BC46-93B24C84ED59}"/>
              </a:ext>
            </a:extLst>
          </p:cNvPr>
          <p:cNvSpPr/>
          <p:nvPr/>
        </p:nvSpPr>
        <p:spPr>
          <a:xfrm>
            <a:off x="5563347" y="5733256"/>
            <a:ext cx="973088" cy="204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27DC8DBA-B84B-4C34-99CA-8ABBE7B34D17}"/>
              </a:ext>
            </a:extLst>
          </p:cNvPr>
          <p:cNvSpPr txBox="1"/>
          <p:nvPr/>
        </p:nvSpPr>
        <p:spPr>
          <a:xfrm>
            <a:off x="5292080" y="1844824"/>
            <a:ext cx="2808312" cy="36933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Platí pro výsledky typu J</a:t>
            </a:r>
          </a:p>
          <a:p>
            <a:pPr marL="342900" indent="-342900"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Hodnota „A-open </a:t>
            </a:r>
            <a:r>
              <a:rPr lang="cs-CZ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access</a:t>
            </a: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“ bude vyplněna u výsledku publikovaného v open </a:t>
            </a:r>
            <a:r>
              <a:rPr lang="cs-CZ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access</a:t>
            </a: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 časopise nebo v </a:t>
            </a:r>
            <a:r>
              <a:rPr lang="cs-CZ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tvz</a:t>
            </a: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. hybridním časopise, v němž si autor uhrazením </a:t>
            </a:r>
            <a:r>
              <a:rPr lang="cs-CZ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Article</a:t>
            </a: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Processing</a:t>
            </a: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Charge</a:t>
            </a: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 open </a:t>
            </a:r>
            <a:r>
              <a:rPr lang="cs-CZ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access</a:t>
            </a: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 zaplatil </a:t>
            </a:r>
          </a:p>
        </p:txBody>
      </p:sp>
    </p:spTree>
    <p:extLst>
      <p:ext uri="{BB962C8B-B14F-4D97-AF65-F5344CB8AC3E}">
        <p14:creationId xmlns:p14="http://schemas.microsoft.com/office/powerpoint/2010/main" val="392782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15CB43-068F-4C77-8B64-0FE538AF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800" dirty="0">
                <a:latin typeface="Garamond" panose="02020404030301010803" pitchFamily="18" charset="0"/>
              </a:rPr>
              <a:t>Postup zadávání publikačních výsledků do OBD </a:t>
            </a:r>
            <a:br>
              <a:rPr lang="cs-CZ" sz="3800" dirty="0">
                <a:latin typeface="Garamond" panose="02020404030301010803" pitchFamily="18" charset="0"/>
              </a:rPr>
            </a:br>
            <a:r>
              <a:rPr lang="cs-CZ" sz="3800" dirty="0">
                <a:latin typeface="Garamond" panose="02020404030301010803" pitchFamily="18" charset="0"/>
              </a:rPr>
              <a:t>9. krok Pole R94 – varianta B, +pole R95</a:t>
            </a:r>
            <a:endParaRPr lang="cs-CZ" sz="38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BA82C54A-4146-4AC6-BB99-FE676919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DD80B524-2675-4214-B513-653403D5A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5" t="7072" b="32729"/>
          <a:stretch/>
        </p:blipFill>
        <p:spPr>
          <a:xfrm>
            <a:off x="457200" y="1853679"/>
            <a:ext cx="8146762" cy="30963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0D95D7C-9399-467C-8230-863A86ACC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6" t="48999" r="1461" b="3517"/>
          <a:stretch/>
        </p:blipFill>
        <p:spPr>
          <a:xfrm>
            <a:off x="482184" y="4735763"/>
            <a:ext cx="8121777" cy="244231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6FB75DF7-9C0A-46C3-921B-25D94BF2A01B}"/>
              </a:ext>
            </a:extLst>
          </p:cNvPr>
          <p:cNvSpPr txBox="1"/>
          <p:nvPr/>
        </p:nvSpPr>
        <p:spPr>
          <a:xfrm>
            <a:off x="5882114" y="2345445"/>
            <a:ext cx="2808312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Platí pro výsledky typu J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Pokud jsou v SHERPA/</a:t>
            </a:r>
            <a:r>
              <a:rPr lang="cs-CZ" sz="16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RoMEO</a:t>
            </a: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 uvedena embarga, nastavte datum zveřejnění publikačního výsledku v Digitální knihovně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Nutné vyplnit pole R95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Údaje v poli Zveřejnit od a v poli R95 jsou shodná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Dostupnost nastavte na „jen já (a správce)“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Po uplynutí embarga bude plný text volně dostupný</a:t>
            </a:r>
          </a:p>
          <a:p>
            <a:pPr marL="342900" indent="-342900">
              <a:buFont typeface="+mj-lt"/>
              <a:buAutoNum type="arabicParenR"/>
            </a:pPr>
            <a:endParaRPr lang="cs-CZ" sz="1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xmlns="" id="{E0F73199-C57F-428D-9E80-8097EA419788}"/>
              </a:ext>
            </a:extLst>
          </p:cNvPr>
          <p:cNvSpPr/>
          <p:nvPr/>
        </p:nvSpPr>
        <p:spPr>
          <a:xfrm>
            <a:off x="3491880" y="5102882"/>
            <a:ext cx="1971675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xmlns="" id="{7F320401-1A2C-4AEA-8F72-300C6CA8F843}"/>
              </a:ext>
            </a:extLst>
          </p:cNvPr>
          <p:cNvSpPr/>
          <p:nvPr/>
        </p:nvSpPr>
        <p:spPr>
          <a:xfrm>
            <a:off x="1835696" y="3575822"/>
            <a:ext cx="1971675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906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DA30960-345B-4B91-B0F6-0241AB9C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 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9. krok Pole R94 – varianta C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1829CFAA-9023-49B0-A957-085A762F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B4B0861-659D-4B7C-A7F1-CB5860B2E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3934" r="1175" b="5338"/>
          <a:stretch/>
        </p:blipFill>
        <p:spPr>
          <a:xfrm>
            <a:off x="549896" y="1700808"/>
            <a:ext cx="8136904" cy="475061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3F34E1FE-60CC-4B74-ADE3-CAE3BE4C4A7C}"/>
              </a:ext>
            </a:extLst>
          </p:cNvPr>
          <p:cNvSpPr txBox="1"/>
          <p:nvPr/>
        </p:nvSpPr>
        <p:spPr>
          <a:xfrm>
            <a:off x="5364088" y="2398764"/>
            <a:ext cx="2808312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Platí pro výsledky typu J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Varianta C bude vyplněna u tradičních předplácených časopisů k jejichž plným textům je přístup pouze na základě předplatného</a:t>
            </a:r>
          </a:p>
        </p:txBody>
      </p:sp>
    </p:spTree>
    <p:extLst>
      <p:ext uri="{BB962C8B-B14F-4D97-AF65-F5344CB8AC3E}">
        <p14:creationId xmlns:p14="http://schemas.microsoft.com/office/powerpoint/2010/main" val="2950847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1E8F5D-DF1F-4A4B-A788-81B687AE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 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9. krok Pole R94 – varianta 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74CC75DC-762C-461F-818C-6A55ADD5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ED18895-430D-4E4A-AE9E-41AF6308FA2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t="3618" b="4405"/>
          <a:stretch/>
        </p:blipFill>
        <p:spPr bwMode="auto">
          <a:xfrm>
            <a:off x="47558" y="1967729"/>
            <a:ext cx="9048884" cy="4728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xmlns="" id="{45E66989-D3F1-4572-8871-03FCB9F4B017}"/>
              </a:ext>
            </a:extLst>
          </p:cNvPr>
          <p:cNvSpPr/>
          <p:nvPr/>
        </p:nvSpPr>
        <p:spPr>
          <a:xfrm>
            <a:off x="1918485" y="3083637"/>
            <a:ext cx="895350" cy="21907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7082E6B1-8B29-473B-931C-608741A2FF45}"/>
              </a:ext>
            </a:extLst>
          </p:cNvPr>
          <p:cNvSpPr txBox="1"/>
          <p:nvPr/>
        </p:nvSpPr>
        <p:spPr>
          <a:xfrm>
            <a:off x="5580112" y="3093255"/>
            <a:ext cx="280831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Platí pro výsledky typu J</a:t>
            </a:r>
          </a:p>
          <a:p>
            <a:pPr marL="342900" indent="-342900">
              <a:buFontTx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Hodnotu D nevyplňovat</a:t>
            </a:r>
          </a:p>
        </p:txBody>
      </p:sp>
    </p:spTree>
    <p:extLst>
      <p:ext uri="{BB962C8B-B14F-4D97-AF65-F5344CB8AC3E}">
        <p14:creationId xmlns:p14="http://schemas.microsoft.com/office/powerpoint/2010/main" val="2870204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7B1CF3-167D-4731-873E-0ED20285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 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10. krok Dostupnost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834D02F8-5653-4A1F-9700-3798E47B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xmlns="" id="{1E7A8575-F10C-4FDF-8481-074D8C3C45C0}"/>
              </a:ext>
            </a:extLst>
          </p:cNvPr>
          <p:cNvSpPr/>
          <p:nvPr/>
        </p:nvSpPr>
        <p:spPr>
          <a:xfrm>
            <a:off x="5364088" y="4509120"/>
            <a:ext cx="895350" cy="21907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FB7DB99-7B00-4DA3-A977-3E392856C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6602" r="388" b="3801"/>
          <a:stretch/>
        </p:blipFill>
        <p:spPr>
          <a:xfrm>
            <a:off x="179512" y="1747838"/>
            <a:ext cx="8064896" cy="4608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DA4F9601-A2BD-4CFA-922C-DBB9FF9080B8}"/>
              </a:ext>
            </a:extLst>
          </p:cNvPr>
          <p:cNvSpPr txBox="1"/>
          <p:nvPr/>
        </p:nvSpPr>
        <p:spPr>
          <a:xfrm>
            <a:off x="5364088" y="2398764"/>
            <a:ext cx="2808312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Dostupnost omezuje přístup k plném textu v rámci OBD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V Digitální knihovně znamená varianta „jen já (a správce)“, že plný text nebude přístupný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xmlns="" id="{2A0AA95F-AB79-456E-BC99-251B18C058AD}"/>
              </a:ext>
            </a:extLst>
          </p:cNvPr>
          <p:cNvSpPr/>
          <p:nvPr/>
        </p:nvSpPr>
        <p:spPr>
          <a:xfrm>
            <a:off x="2411760" y="4314955"/>
            <a:ext cx="895350" cy="21907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73428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E86432-C2B9-46D7-9F70-4A11F9F3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 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10. krok Dostupnost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8D47888F-B68E-4C33-B693-E97157CC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305DFB9-3036-44D8-8DB6-93735839E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6602" r="1175" b="3801"/>
          <a:stretch/>
        </p:blipFill>
        <p:spPr>
          <a:xfrm>
            <a:off x="575556" y="1780631"/>
            <a:ext cx="7992888" cy="460851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xmlns="" id="{61F777CA-0741-41FC-B737-1BE3B73EA338}"/>
              </a:ext>
            </a:extLst>
          </p:cNvPr>
          <p:cNvSpPr/>
          <p:nvPr/>
        </p:nvSpPr>
        <p:spPr>
          <a:xfrm flipV="1">
            <a:off x="2915816" y="4509120"/>
            <a:ext cx="895350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58C2AA6-8CBB-48D7-B18F-3692ED6C534B}"/>
              </a:ext>
            </a:extLst>
          </p:cNvPr>
          <p:cNvSpPr txBox="1"/>
          <p:nvPr/>
        </p:nvSpPr>
        <p:spPr>
          <a:xfrm>
            <a:off x="5364088" y="2398764"/>
            <a:ext cx="2808312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Dostupnost omezuje přístup k plném textu v rámci OBD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V Digitální knihovně znamenají varianty „moje pracoviště/moje fakulta/ ZČU“ přístup k plnému textu pouze přihlášeným uživatelům ZČU</a:t>
            </a:r>
          </a:p>
        </p:txBody>
      </p:sp>
    </p:spTree>
    <p:extLst>
      <p:ext uri="{BB962C8B-B14F-4D97-AF65-F5344CB8AC3E}">
        <p14:creationId xmlns:p14="http://schemas.microsoft.com/office/powerpoint/2010/main" val="3218210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DD239A10-3CB3-49C6-9B6F-AE573BAF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FBB3B825-2035-4A02-8B2E-9F420432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 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10. krok Dostupnost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5BAD7E8-CE0A-49D6-977A-EC70985F2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8" t="7000" r="1101" b="4802"/>
          <a:stretch/>
        </p:blipFill>
        <p:spPr>
          <a:xfrm>
            <a:off x="693911" y="1916832"/>
            <a:ext cx="7992889" cy="4536504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xmlns="" id="{77061728-7747-40BD-94D2-D19698745A68}"/>
              </a:ext>
            </a:extLst>
          </p:cNvPr>
          <p:cNvSpPr/>
          <p:nvPr/>
        </p:nvSpPr>
        <p:spPr>
          <a:xfrm>
            <a:off x="2915816" y="4437112"/>
            <a:ext cx="895350" cy="21907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83C65032-2C66-46D4-B6DF-BB1EEC86D3E7}"/>
              </a:ext>
            </a:extLst>
          </p:cNvPr>
          <p:cNvSpPr txBox="1"/>
          <p:nvPr/>
        </p:nvSpPr>
        <p:spPr>
          <a:xfrm>
            <a:off x="5332836" y="2840305"/>
            <a:ext cx="2808312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Dostupnost omezuje přístup k plném textu v rámci OBD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V Digitální knihovně znamená varianta „veřejný“, že plný text bude volně přístupný</a:t>
            </a:r>
          </a:p>
        </p:txBody>
      </p:sp>
    </p:spTree>
    <p:extLst>
      <p:ext uri="{BB962C8B-B14F-4D97-AF65-F5344CB8AC3E}">
        <p14:creationId xmlns:p14="http://schemas.microsoft.com/office/powerpoint/2010/main" val="716984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E82306-AC77-4EB6-96D7-2ADFA723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 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11. krok – odkaz na www stránky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2FFC7460-60EF-423E-AE59-6D0B57F5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DAF6B4A-F065-4DF5-971B-148103803C7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2666" b="3643"/>
          <a:stretch/>
        </p:blipFill>
        <p:spPr bwMode="auto">
          <a:xfrm>
            <a:off x="550668" y="2060848"/>
            <a:ext cx="8586415" cy="4389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DFBFEC26-09D7-4656-A08F-B82815F6C6A5}"/>
              </a:ext>
            </a:extLst>
          </p:cNvPr>
          <p:cNvSpPr txBox="1"/>
          <p:nvPr/>
        </p:nvSpPr>
        <p:spPr>
          <a:xfrm>
            <a:off x="5580112" y="1782395"/>
            <a:ext cx="2808312" cy="329320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1) Není-li k dispozici www stránka článku/časopisu, použijte stránku univerzitního </a:t>
            </a:r>
            <a:r>
              <a:rPr lang="cs-CZ" sz="16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repozitáře</a:t>
            </a: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  <a:hlinkClick r:id="rId3"/>
              </a:rPr>
              <a:t>www.dspace.zcu.cz</a:t>
            </a:r>
            <a:endParaRPr lang="cs-CZ" sz="16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2) Po importu do </a:t>
            </a:r>
            <a:r>
              <a:rPr lang="cs-CZ" sz="16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repozitáře</a:t>
            </a:r>
            <a:r>
              <a:rPr lang="cs-CZ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 bude www stránka nahrazena handlem (trvalým identifikátorem) příspěvku v Digitální knihovně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xmlns="" id="{D00A7A05-EB38-421D-B59E-01B7D4C1BF84}"/>
              </a:ext>
            </a:extLst>
          </p:cNvPr>
          <p:cNvSpPr/>
          <p:nvPr/>
        </p:nvSpPr>
        <p:spPr>
          <a:xfrm>
            <a:off x="1043608" y="5373216"/>
            <a:ext cx="2016224" cy="21907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438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374441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cs-CZ" sz="4000" dirty="0">
                <a:latin typeface="Garamond" panose="02020404030301010803" pitchFamily="18" charset="0"/>
              </a:rPr>
              <a:t>Dle výše popsaného postupu bude uložena elektronická verze Vašeho výsledku, který bude následně importován a zveřejněn/uzamčen dle politiky vydavatele v </a:t>
            </a:r>
            <a:r>
              <a:rPr lang="cs-CZ" sz="4000" u="sng" dirty="0">
                <a:latin typeface="Garamond" panose="02020404030301010803" pitchFamily="18" charset="0"/>
              </a:rPr>
              <a:t>Digitální knihovně ZČU</a:t>
            </a:r>
            <a:br>
              <a:rPr lang="cs-CZ" sz="4000" u="sng" dirty="0">
                <a:latin typeface="Garamond" panose="02020404030301010803" pitchFamily="18" charset="0"/>
              </a:rPr>
            </a:br>
            <a:r>
              <a:rPr lang="cs-CZ" sz="2000" u="sng" dirty="0">
                <a:hlinkClick r:id="rId2"/>
              </a:rPr>
              <a:t>https://dspace.zcu.cz</a:t>
            </a:r>
            <a:r>
              <a:rPr lang="cs-CZ" sz="2000" u="sng" dirty="0"/>
              <a:t/>
            </a:r>
            <a:br>
              <a:rPr lang="cs-CZ" sz="2000" u="sng" dirty="0"/>
            </a:br>
            <a:r>
              <a:rPr lang="cs-CZ" sz="2000" dirty="0"/>
              <a:t/>
            </a:r>
            <a:br>
              <a:rPr lang="cs-CZ" sz="2000" dirty="0"/>
            </a:br>
            <a:endParaRPr lang="cs-CZ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405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Import do Digitální knihovny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516216" y="1628800"/>
            <a:ext cx="1584176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Seznam článků v Digitální knihovně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r="1511" b="6585"/>
          <a:stretch/>
        </p:blipFill>
        <p:spPr bwMode="auto">
          <a:xfrm>
            <a:off x="539552" y="1196752"/>
            <a:ext cx="5156244" cy="358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7727" r="3741" b="4916"/>
          <a:stretch/>
        </p:blipFill>
        <p:spPr bwMode="auto">
          <a:xfrm>
            <a:off x="4355975" y="3166723"/>
            <a:ext cx="4822561" cy="366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08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aramond" panose="02020404030301010803" pitchFamily="18" charset="0"/>
              </a:rPr>
              <a:t>POZOR – 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Garamond" panose="02020404030301010803" pitchFamily="18" charset="0"/>
              </a:rPr>
              <a:t>v rámci </a:t>
            </a:r>
            <a:r>
              <a:rPr lang="cs-CZ" sz="2000" b="1" dirty="0">
                <a:latin typeface="Garamond" panose="02020404030301010803" pitchFamily="18" charset="0"/>
              </a:rPr>
              <a:t>pilotního provozu </a:t>
            </a:r>
            <a:r>
              <a:rPr lang="cs-CZ" sz="2000" dirty="0">
                <a:latin typeface="Garamond" panose="02020404030301010803" pitchFamily="18" charset="0"/>
              </a:rPr>
              <a:t>je nutné kromě elektronického vykázání výsledku pomocí </a:t>
            </a:r>
            <a:r>
              <a:rPr lang="cs-CZ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dodržet i původní systém odevzdávání výsledků do UK dle platné směrnice – odevzdání výsledku “v listinné podobě“</a:t>
            </a:r>
            <a:r>
              <a:rPr lang="cs-CZ" sz="2000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cs-CZ" sz="2000" u="sng" dirty="0">
              <a:latin typeface="Garamond" panose="02020404030301010803" pitchFamily="18" charset="0"/>
            </a:endParaRPr>
          </a:p>
          <a:p>
            <a:r>
              <a:rPr lang="cs-CZ" sz="2000" dirty="0">
                <a:latin typeface="Garamond" panose="02020404030301010803" pitchFamily="18" charset="0"/>
              </a:rPr>
              <a:t>po vykázání výsledku autorem a konečném zpracování (UK) bude výsledek dle politiky vydavatele importován do Digitální knihovny ZČU</a:t>
            </a:r>
          </a:p>
          <a:p>
            <a:pPr marL="0" indent="0" algn="ctr">
              <a:buNone/>
            </a:pPr>
            <a:r>
              <a:rPr lang="cs-CZ" sz="2400" dirty="0">
                <a:latin typeface="Garamond" panose="02020404030301010803" pitchFamily="18" charset="0"/>
                <a:hlinkClick r:id="rId2"/>
              </a:rPr>
              <a:t>https://dspace.zcu.cz/</a:t>
            </a:r>
            <a:endParaRPr lang="cs-CZ" sz="2400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cs-CZ" sz="2000" dirty="0">
              <a:latin typeface="Garamond" panose="02020404030301010803" pitchFamily="18" charset="0"/>
            </a:endParaRPr>
          </a:p>
          <a:p>
            <a:r>
              <a:rPr lang="cs-CZ" sz="2000" b="1" dirty="0">
                <a:latin typeface="Garamond" panose="02020404030301010803" pitchFamily="18" charset="0"/>
              </a:rPr>
              <a:t>Kontakt</a:t>
            </a:r>
            <a:r>
              <a:rPr lang="cs-CZ" sz="2000" dirty="0">
                <a:latin typeface="Garamond" panose="02020404030301010803" pitchFamily="18" charset="0"/>
              </a:rPr>
              <a:t> v případě problémů, nejasností, konzultací nebo školení pro větší počet </a:t>
            </a:r>
            <a:r>
              <a:rPr lang="cs-CZ" sz="2000" dirty="0" smtClean="0">
                <a:latin typeface="Garamond" panose="02020404030301010803" pitchFamily="18" charset="0"/>
              </a:rPr>
              <a:t>uživatelů </a:t>
            </a:r>
            <a:r>
              <a:rPr lang="cs-CZ" sz="2000" dirty="0">
                <a:latin typeface="Garamond" panose="02020404030301010803" pitchFamily="18" charset="0"/>
              </a:rPr>
              <a:t>– </a:t>
            </a:r>
            <a:r>
              <a:rPr lang="cs-CZ" sz="2000" b="1" u="sng" dirty="0" smtClean="0">
                <a:latin typeface="Garamond" panose="02020404030301010803" pitchFamily="18" charset="0"/>
              </a:rPr>
              <a:t>Mgr. </a:t>
            </a:r>
            <a:r>
              <a:rPr lang="cs-CZ" sz="2000" b="1" u="sng" dirty="0" smtClean="0">
                <a:latin typeface="Garamond" panose="02020404030301010803" pitchFamily="18" charset="0"/>
              </a:rPr>
              <a:t>Kristina </a:t>
            </a:r>
            <a:r>
              <a:rPr lang="cs-CZ" sz="2000" b="1" u="sng" dirty="0" err="1" smtClean="0">
                <a:latin typeface="Garamond" panose="02020404030301010803" pitchFamily="18" charset="0"/>
              </a:rPr>
              <a:t>Rumpíková</a:t>
            </a:r>
            <a:endParaRPr lang="cs-CZ" sz="2000" b="1" u="sng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Garamond" panose="02020404030301010803" pitchFamily="18" charset="0"/>
                <a:hlinkClick r:id="rId3"/>
              </a:rPr>
              <a:t>https://</a:t>
            </a:r>
            <a:r>
              <a:rPr lang="cs-CZ" sz="2400" dirty="0" smtClean="0">
                <a:latin typeface="Garamond" panose="02020404030301010803" pitchFamily="18" charset="0"/>
                <a:hlinkClick r:id="rId3"/>
              </a:rPr>
              <a:t>old.zcu.cz/pracoviste/uk/people.html?osoba=39100</a:t>
            </a:r>
            <a:endParaRPr lang="cs-CZ" sz="24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sz="2400" dirty="0">
              <a:latin typeface="Garamond" panose="02020404030301010803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276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Import do Digitální knihovny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63688" y="5013176"/>
            <a:ext cx="252028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Metadatový záznam publikačního výsledku v Digitální knihovně s přiloženým Plným textem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6996" r="1674" b="8829"/>
          <a:stretch/>
        </p:blipFill>
        <p:spPr bwMode="auto">
          <a:xfrm>
            <a:off x="971600" y="1196752"/>
            <a:ext cx="4707607" cy="379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14248" r="14557" b="8417"/>
          <a:stretch/>
        </p:blipFill>
        <p:spPr bwMode="auto">
          <a:xfrm>
            <a:off x="4644008" y="2780928"/>
            <a:ext cx="4363116" cy="383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102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  <a:latin typeface="Garamond" panose="02020404030301010803" pitchFamily="18" charset="0"/>
              </a:rPr>
              <a:t>Dodání “papírové verze výsledku“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  <a:p>
            <a:r>
              <a:rPr lang="cs-CZ" dirty="0">
                <a:latin typeface="Garamond" panose="02020404030301010803" pitchFamily="18" charset="0"/>
              </a:rPr>
              <a:t>Protože se jedná o pilotní verzi provozu, je nutné dodat ještě papírovou (listinnou) verzi výsledku, dle platné metodiky, tak jak jste na to byli zvyklí doposud.</a:t>
            </a:r>
          </a:p>
          <a:p>
            <a:r>
              <a:rPr lang="cs-CZ" dirty="0">
                <a:latin typeface="Garamond" panose="02020404030301010803" pitchFamily="18" charset="0"/>
              </a:rPr>
              <a:t>Toto opatření má zajistit zpracování a odeslání všech výsledků do RIV.</a:t>
            </a:r>
            <a:r>
              <a:rPr lang="cs-CZ" u="sng" dirty="0">
                <a:latin typeface="Garamond" panose="02020404030301010803" pitchFamily="18" charset="0"/>
              </a:rPr>
              <a:t> </a:t>
            </a:r>
          </a:p>
          <a:p>
            <a:endParaRPr lang="cs-CZ" u="sng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cs-CZ" dirty="0">
                <a:latin typeface="Garamond" panose="02020404030301010803" pitchFamily="18" charset="0"/>
              </a:rPr>
              <a:t>Děkujeme za spolupráci a účast!</a:t>
            </a:r>
          </a:p>
          <a:p>
            <a:pPr marL="0" indent="0" algn="ctr">
              <a:buNone/>
            </a:pPr>
            <a:r>
              <a:rPr lang="cs-CZ" dirty="0">
                <a:latin typeface="Garamond" panose="02020404030301010803" pitchFamily="18" charset="0"/>
              </a:rPr>
              <a:t>Připomínky, prosím, </a:t>
            </a:r>
            <a:r>
              <a:rPr lang="cs-CZ">
                <a:latin typeface="Garamond" panose="02020404030301010803" pitchFamily="18" charset="0"/>
              </a:rPr>
              <a:t>adresovat</a:t>
            </a:r>
            <a:r>
              <a:rPr lang="cs-CZ" smtClean="0">
                <a:latin typeface="Garamond" panose="02020404030301010803" pitchFamily="18" charset="0"/>
              </a:rPr>
              <a:t>:</a:t>
            </a:r>
            <a:r>
              <a:rPr lang="cs-CZ" smtClean="0">
                <a:latin typeface="Garamond" panose="02020404030301010803" pitchFamily="18" charset="0"/>
                <a:hlinkClick r:id="rId2"/>
              </a:rPr>
              <a:t> </a:t>
            </a:r>
            <a:r>
              <a:rPr lang="cs-CZ" smtClean="0">
                <a:hlinkClick r:id="rId3"/>
              </a:rPr>
              <a:t>kristat@uk.zcu.cz </a:t>
            </a:r>
            <a:endParaRPr lang="cs-CZ" dirty="0"/>
          </a:p>
          <a:p>
            <a:pPr marL="0" indent="0" algn="ctr">
              <a:buNone/>
            </a:pPr>
            <a:endParaRPr lang="cs-CZ" dirty="0">
              <a:latin typeface="Garamond" panose="02020404030301010803" pitchFamily="18" charset="0"/>
              <a:hlinkClick r:id="rId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66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latin typeface="Garamond" panose="02020404030301010803" pitchFamily="18" charset="0"/>
              </a:rPr>
              <a:t>Vzhledem k tomu, že se jedná o pilotní provoz, žádáme vás o dodržení platné směrnice o evidenci (21R-2011) a tím pádem o </a:t>
            </a: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průběžné vykazování výsledků</a:t>
            </a:r>
            <a:r>
              <a:rPr lang="cs-CZ" dirty="0">
                <a:latin typeface="Garamond" panose="02020404030301010803" pitchFamily="18" charset="0"/>
              </a:rPr>
              <a:t>, abychom předešli komplikacím při zpracování na konci roku.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b="1" dirty="0">
                <a:latin typeface="Garamond" panose="02020404030301010803" pitchFamily="18" charset="0"/>
              </a:rPr>
              <a:t>POZOR – Základní informace</a:t>
            </a:r>
          </a:p>
        </p:txBody>
      </p:sp>
    </p:spTree>
    <p:extLst>
      <p:ext uri="{BB962C8B-B14F-4D97-AF65-F5344CB8AC3E}">
        <p14:creationId xmlns:p14="http://schemas.microsoft.com/office/powerpoint/2010/main" val="164908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1. krok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5" t="6808" r="950" b="4296"/>
          <a:stretch/>
        </p:blipFill>
        <p:spPr bwMode="auto">
          <a:xfrm>
            <a:off x="716874" y="1844824"/>
            <a:ext cx="5727334" cy="48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34950" y="2132856"/>
            <a:ext cx="206833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Přihlášení do OBD</a:t>
            </a:r>
          </a:p>
        </p:txBody>
      </p:sp>
      <p:sp>
        <p:nvSpPr>
          <p:cNvPr id="6" name="Ovál 5"/>
          <p:cNvSpPr/>
          <p:nvPr/>
        </p:nvSpPr>
        <p:spPr>
          <a:xfrm>
            <a:off x="1331640" y="2132856"/>
            <a:ext cx="216024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01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u="sng" dirty="0">
                <a:latin typeface="Garamond" panose="02020404030301010803" pitchFamily="18" charset="0"/>
              </a:rPr>
              <a:t>2. krok</a:t>
            </a:r>
            <a:endParaRPr lang="cs-CZ" u="sng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3" t="6632" r="1090" b="3946"/>
          <a:stretch/>
        </p:blipFill>
        <p:spPr bwMode="auto">
          <a:xfrm>
            <a:off x="395536" y="1772816"/>
            <a:ext cx="5805144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08104" y="4437112"/>
            <a:ext cx="26642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Založení nového záznamu</a:t>
            </a:r>
          </a:p>
        </p:txBody>
      </p:sp>
      <p:sp>
        <p:nvSpPr>
          <p:cNvPr id="6" name="Ovál 5"/>
          <p:cNvSpPr/>
          <p:nvPr/>
        </p:nvSpPr>
        <p:spPr>
          <a:xfrm>
            <a:off x="683568" y="2204864"/>
            <a:ext cx="64807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84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u="sng" dirty="0">
                <a:latin typeface="Garamond" panose="02020404030301010803" pitchFamily="18" charset="0"/>
              </a:rPr>
              <a:t>3. krok</a:t>
            </a:r>
            <a:endParaRPr lang="cs-CZ" u="sng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 t="7335" b="4297"/>
          <a:stretch/>
        </p:blipFill>
        <p:spPr bwMode="auto">
          <a:xfrm>
            <a:off x="539552" y="1988840"/>
            <a:ext cx="5637038" cy="468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51920" y="4365104"/>
            <a:ext cx="316835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Vyplnění příslušných polí</a:t>
            </a:r>
          </a:p>
        </p:txBody>
      </p:sp>
      <p:sp>
        <p:nvSpPr>
          <p:cNvPr id="7" name="Ovál 6"/>
          <p:cNvSpPr/>
          <p:nvPr/>
        </p:nvSpPr>
        <p:spPr>
          <a:xfrm>
            <a:off x="2549265" y="6381328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9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u="sng" dirty="0">
                <a:latin typeface="Garamond" panose="02020404030301010803" pitchFamily="18" charset="0"/>
              </a:rPr>
              <a:t>4. krok</a:t>
            </a:r>
            <a:endParaRPr lang="cs-CZ" u="sng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 t="6633" r="950" b="7459"/>
          <a:stretch/>
        </p:blipFill>
        <p:spPr bwMode="auto">
          <a:xfrm>
            <a:off x="395536" y="1916832"/>
            <a:ext cx="5799342" cy="474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76056" y="2060848"/>
            <a:ext cx="2448272" cy="424731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Nejprve vyplňte ISSN (nezačínejte názvem!!!) a potvrďte tabelátorem, zobrazí se ikona SHERPA/RoMEO nebo Excel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Pozor na písmeno X místo číslice: vždy psát velké X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SHERPA/RoMEO nevyhledá e-ISSN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Doplňte zbylé údaje</a:t>
            </a:r>
          </a:p>
        </p:txBody>
      </p:sp>
      <p:sp>
        <p:nvSpPr>
          <p:cNvPr id="6" name="Ovál 5"/>
          <p:cNvSpPr/>
          <p:nvPr/>
        </p:nvSpPr>
        <p:spPr>
          <a:xfrm>
            <a:off x="323528" y="3284984"/>
            <a:ext cx="47525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53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Postup zadávání publikačních výsledků do OBD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u="sng" dirty="0">
                <a:latin typeface="Garamond" panose="02020404030301010803" pitchFamily="18" charset="0"/>
              </a:rPr>
              <a:t>4.1 krok-</a:t>
            </a:r>
            <a:r>
              <a:rPr lang="cs-CZ" u="sng" dirty="0">
                <a:solidFill>
                  <a:srgbClr val="00B050"/>
                </a:solidFill>
                <a:latin typeface="Garamond" panose="02020404030301010803" pitchFamily="18" charset="0"/>
              </a:rPr>
              <a:t>časopis </a:t>
            </a:r>
            <a:r>
              <a:rPr lang="cs-CZ" dirty="0">
                <a:solidFill>
                  <a:srgbClr val="00B050"/>
                </a:solidFill>
                <a:latin typeface="Garamond" panose="02020404030301010803" pitchFamily="18" charset="0"/>
              </a:rPr>
              <a:t>je v SHERPA/RoMEO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857-FD5C-4831-8B24-A78A58E30B28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6632" r="950" b="6230"/>
          <a:stretch/>
        </p:blipFill>
        <p:spPr bwMode="auto">
          <a:xfrm>
            <a:off x="755576" y="1916832"/>
            <a:ext cx="5511310" cy="45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1763688" y="3284984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220072" y="3068958"/>
            <a:ext cx="2448272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Pokud je časopis v databázi SHERPA/RoMEO zobrazí se její ikona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Přes ikonu se lze </a:t>
            </a:r>
            <a:r>
              <a:rPr lang="cs-CZ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prokliknout</a:t>
            </a:r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 na stránky databáze</a:t>
            </a:r>
          </a:p>
        </p:txBody>
      </p:sp>
    </p:spTree>
    <p:extLst>
      <p:ext uri="{BB962C8B-B14F-4D97-AF65-F5344CB8AC3E}">
        <p14:creationId xmlns:p14="http://schemas.microsoft.com/office/powerpoint/2010/main" val="6418353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998</Words>
  <Application>Microsoft Office PowerPoint</Application>
  <PresentationFormat>Předvádění na obrazovce (4:3)</PresentationFormat>
  <Paragraphs>132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Garamond</vt:lpstr>
      <vt:lpstr>Times New Roman</vt:lpstr>
      <vt:lpstr>Motiv systému Office</vt:lpstr>
      <vt:lpstr>NÁVOD NA ZADÁVÁNÍ do databáze OBD dle úprav pro Open Access </vt:lpstr>
      <vt:lpstr> Týká se zadání publikačních výsledků  Článek a Stať ve sborníku do OBD  s užitím nové funkcionality OA</vt:lpstr>
      <vt:lpstr>POZOR – Základní informace</vt:lpstr>
      <vt:lpstr>POZOR – Základní informace</vt:lpstr>
      <vt:lpstr>Postup zadávání publikačních výsledků do OBD 1. krok</vt:lpstr>
      <vt:lpstr>Postup zadávání publikačních výsledků do OBD 2. krok</vt:lpstr>
      <vt:lpstr>Postup zadávání publikačních výsledků do OBD 3. krok</vt:lpstr>
      <vt:lpstr>Postup zadávání publikačních výsledků do OBD 4. krok</vt:lpstr>
      <vt:lpstr>Postup zadávání publikačních výsledků do OBD 4.1 krok-časopis je v SHERPA/RoMEO</vt:lpstr>
      <vt:lpstr>Postup zadávání publikačních výsledků do OBD 4.2. krok-časopis je v SHERPA/RoMEO</vt:lpstr>
      <vt:lpstr>      SHERPA/RoMEO </vt:lpstr>
      <vt:lpstr>Postup zadávání publikačních výsledků do OBD 4.3 krok-časopis je v SHERPA/RoMEO</vt:lpstr>
      <vt:lpstr>Postup zadávání publikačních výsledků do OBD 5.1 krok-časopis není v SHERPA/RoMEO</vt:lpstr>
      <vt:lpstr>Postup zadávání publikačních výsledků do OBD 5.2 krok-časopis není v SHERPA/RoMEO</vt:lpstr>
      <vt:lpstr>Seznam odborných recenzovaných neimpaktovaných periodik</vt:lpstr>
      <vt:lpstr>Postup zadávání publikačních výsledků do OBD 5.3 krok-časopis není v SHERPA/RoMEO</vt:lpstr>
      <vt:lpstr>Postup zadávání publikačních výsledků do OBD 6. krok</vt:lpstr>
      <vt:lpstr>Postup zadávání publikačních výsledků do OBD 7. krok</vt:lpstr>
      <vt:lpstr>Postup zadávání publikačních výsledků do OBD 8. krok</vt:lpstr>
      <vt:lpstr>Postup zadávání publikačních výsledků do OBD  9. krok Pole R94 – varianta A</vt:lpstr>
      <vt:lpstr>Postup zadávání publikačních výsledků do OBD  9. krok Pole R94 – varianta B, +pole R95</vt:lpstr>
      <vt:lpstr>Postup zadávání publikačních výsledků do OBD  9. krok Pole R94 – varianta C</vt:lpstr>
      <vt:lpstr>Postup zadávání publikačních výsledků do OBD  9. krok Pole R94 – varianta D</vt:lpstr>
      <vt:lpstr>Postup zadávání publikačních výsledků do OBD  10. krok Dostupnost</vt:lpstr>
      <vt:lpstr>Postup zadávání publikačních výsledků do OBD  10. krok Dostupnost</vt:lpstr>
      <vt:lpstr>Postup zadávání publikačních výsledků do OBD  10. krok Dostupnost</vt:lpstr>
      <vt:lpstr>Postup zadávání publikačních výsledků do OBD  11. krok – odkaz na www stránky</vt:lpstr>
      <vt:lpstr>Dle výše popsaného postupu bude uložena elektronická verze Vašeho výsledku, který bude následně importován a zveřejněn/uzamčen dle politiky vydavatele v Digitální knihovně ZČU https://dspace.zcu.cz  </vt:lpstr>
      <vt:lpstr>Import do Digitální knihovny</vt:lpstr>
      <vt:lpstr>Import do Digitální knihovny</vt:lpstr>
      <vt:lpstr>Dodání “papírové verze výsledku“</vt:lpstr>
    </vt:vector>
  </TitlesOfParts>
  <Company>Západočeská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Úpravy databáze OBD a licenční politika nakladatelů</dc:title>
  <dc:creator>Bc. Miroslava POUROVÁ</dc:creator>
  <cp:lastModifiedBy>Mgr. Miroslava POUROVÁ</cp:lastModifiedBy>
  <cp:revision>59</cp:revision>
  <dcterms:created xsi:type="dcterms:W3CDTF">2016-09-23T08:29:55Z</dcterms:created>
  <dcterms:modified xsi:type="dcterms:W3CDTF">2021-09-20T05:39:40Z</dcterms:modified>
</cp:coreProperties>
</file>