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69" r:id="rId2"/>
    <p:sldId id="270" r:id="rId3"/>
    <p:sldId id="271" r:id="rId4"/>
    <p:sldId id="272" r:id="rId5"/>
    <p:sldId id="273" r:id="rId6"/>
    <p:sldId id="274" r:id="rId7"/>
    <p:sldId id="275" r:id="rId8"/>
    <p:sldId id="276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D9733E3D-20D7-4706-A0A0-D5C42B94A1DB}">
          <p14:sldIdLst>
            <p14:sldId id="269"/>
          </p14:sldIdLst>
        </p14:section>
        <p14:section name="Oddíl bez názvu" id="{3AD9EF1A-8ED3-4255-B938-02AE98897C56}">
          <p14:sldIdLst>
            <p14:sldId id="270"/>
            <p14:sldId id="271"/>
            <p14:sldId id="272"/>
            <p14:sldId id="273"/>
            <p14:sldId id="274"/>
            <p14:sldId id="275"/>
            <p14:sldId id="27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oudaj" initials="h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09" autoAdjust="0"/>
    <p:restoredTop sz="97687" autoAdjust="0"/>
  </p:normalViewPr>
  <p:slideViewPr>
    <p:cSldViewPr>
      <p:cViewPr varScale="1">
        <p:scale>
          <a:sx n="88" d="100"/>
          <a:sy n="88" d="100"/>
        </p:scale>
        <p:origin x="121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6000">
        <p:push dir="u"/>
      </p:transition>
    </mc:Choice>
    <mc:Fallback xmlns="">
      <p:transition spd="slow" advClick="0" advTm="6000">
        <p:push dir="u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6000">
        <p:push dir="u"/>
      </p:transition>
    </mc:Choice>
    <mc:Fallback xmlns="">
      <p:transition spd="slow" advClick="0" advTm="6000">
        <p:push dir="u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6000">
        <p:push dir="u"/>
      </p:transition>
    </mc:Choice>
    <mc:Fallback xmlns="">
      <p:transition spd="slow" advClick="0" advTm="6000">
        <p:push dir="u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6000">
        <p:push dir="u"/>
      </p:transition>
    </mc:Choice>
    <mc:Fallback xmlns="">
      <p:transition spd="slow" advClick="0" advTm="6000">
        <p:push dir="u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6000">
        <p:push dir="u"/>
      </p:transition>
    </mc:Choice>
    <mc:Fallback xmlns="">
      <p:transition spd="slow" advClick="0" advTm="6000">
        <p:push dir="u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6000">
        <p:push dir="u"/>
      </p:transition>
    </mc:Choice>
    <mc:Fallback xmlns="">
      <p:transition spd="slow" advClick="0" advTm="6000">
        <p:push dir="u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6000">
        <p:push dir="u"/>
      </p:transition>
    </mc:Choice>
    <mc:Fallback xmlns="">
      <p:transition spd="slow" advClick="0" advTm="6000">
        <p:push dir="u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6000">
        <p:push dir="u"/>
      </p:transition>
    </mc:Choice>
    <mc:Fallback xmlns="">
      <p:transition spd="slow" advClick="0" advTm="6000">
        <p:push dir="u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6000">
        <p:push dir="u"/>
      </p:transition>
    </mc:Choice>
    <mc:Fallback xmlns="">
      <p:transition spd="slow" advClick="0" advTm="6000">
        <p:push dir="u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6000">
        <p:push dir="u"/>
      </p:transition>
    </mc:Choice>
    <mc:Fallback xmlns="">
      <p:transition spd="slow" advClick="0" advTm="6000">
        <p:push dir="u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6000">
        <p:push dir="u"/>
      </p:transition>
    </mc:Choice>
    <mc:Fallback xmlns="">
      <p:transition spd="slow" advClick="0" advTm="6000">
        <p:push dir="u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6000">
        <p:push dir="u"/>
      </p:transition>
    </mc:Choice>
    <mc:Fallback xmlns="">
      <p:transition spd="slow" advClick="0" advTm="6000">
        <p:push dir="u"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pe.zcu.cz/krf/" TargetMode="External"/><Relationship Id="rId2" Type="http://schemas.openxmlformats.org/officeDocument/2006/relationships/hyperlink" Target="https://kgs.zcu.cz/about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portal.zcu.cz/portal/studium/moje-vyuka/index.html?pc_pagenavigationalstate=AAAAAQAGNTY5MTI3EwAAAAAA#ZkAZpKatalogFormAnchor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Výuka ruštiny v Plzni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Katedra germanistiky a slavistiky</a:t>
            </a:r>
          </a:p>
          <a:p>
            <a:pPr marL="0" indent="0">
              <a:buNone/>
            </a:pPr>
            <a:endParaRPr lang="cs-CZ" dirty="0" smtClean="0">
              <a:hlinkClick r:id="rId2"/>
            </a:endParaRPr>
          </a:p>
          <a:p>
            <a:pPr marL="0" indent="0">
              <a:buNone/>
            </a:pPr>
            <a:r>
              <a:rPr lang="cs-CZ" dirty="0" smtClean="0">
                <a:hlinkClick r:id="rId2"/>
              </a:rPr>
              <a:t>https</a:t>
            </a:r>
            <a:r>
              <a:rPr lang="cs-CZ" dirty="0">
                <a:hlinkClick r:id="rId2"/>
              </a:rPr>
              <a:t>://kgs.zcu.cz/about</a:t>
            </a:r>
            <a:r>
              <a:rPr lang="cs-CZ" dirty="0" smtClean="0">
                <a:hlinkClick r:id="rId2"/>
              </a:rPr>
              <a:t>/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r>
              <a:rPr lang="cs-CZ" dirty="0" smtClean="0"/>
              <a:t>Katedra ruského jazyka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>
                <a:hlinkClick r:id="rId3"/>
              </a:rPr>
              <a:t>https://www.fpe.zcu.cz/krf</a:t>
            </a:r>
            <a:r>
              <a:rPr lang="cs-CZ" dirty="0" smtClean="0">
                <a:hlinkClick r:id="rId3"/>
              </a:rPr>
              <a:t>/</a:t>
            </a:r>
            <a:r>
              <a:rPr lang="cs-CZ" dirty="0" smtClean="0"/>
              <a:t> 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5125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6000">
        <p:push dir="u"/>
      </p:transition>
    </mc:Choice>
    <mc:Fallback xmlns="">
      <p:transition spd="slow" advClick="0" advTm="6000">
        <p:push dir="u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Motivy studia zahraničních studentů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Vzdělání a následující návrat do zemi původu</a:t>
            </a:r>
          </a:p>
          <a:p>
            <a:r>
              <a:rPr lang="cs-CZ" dirty="0" smtClean="0"/>
              <a:t>Chtějí zůstat v ČR nebo v Evropě</a:t>
            </a:r>
          </a:p>
          <a:p>
            <a:r>
              <a:rPr lang="cs-CZ" dirty="0" smtClean="0"/>
              <a:t>Ruština jako mateřský jazyk</a:t>
            </a:r>
          </a:p>
          <a:p>
            <a:r>
              <a:rPr lang="cs-CZ" dirty="0" smtClean="0"/>
              <a:t>Řešení problémů v zemi původu (odklad vojenské služby)</a:t>
            </a:r>
          </a:p>
          <a:p>
            <a:r>
              <a:rPr lang="cs-CZ" dirty="0" smtClean="0"/>
              <a:t>Jsou to děti rusky mluvících migrantů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4729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6000">
        <p:push dir="u"/>
      </p:transition>
    </mc:Choice>
    <mc:Fallback xmlns="">
      <p:transition spd="slow" advClick="0" advTm="6000">
        <p:push dir="u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Složení smíšených skupin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cs-CZ" b="1" dirty="0"/>
              <a:t>Studenti s ruštinou jako L1 </a:t>
            </a:r>
            <a:r>
              <a:rPr lang="cs-CZ" dirty="0"/>
              <a:t>(vlastně migranti, kteří z různých důvodů přijeli do ČR za studiem; studenti, kteří </a:t>
            </a:r>
            <a:r>
              <a:rPr lang="cs-CZ" dirty="0" smtClean="0"/>
              <a:t>chtějí </a:t>
            </a:r>
            <a:r>
              <a:rPr lang="cs-CZ" dirty="0"/>
              <a:t>získat nebo udržet pobytový status v ČR; částečně studenti, již jsou děti migrantů s ruštinou jako L1).</a:t>
            </a:r>
            <a:endParaRPr lang="cs-CZ" sz="2400" dirty="0"/>
          </a:p>
          <a:p>
            <a:pPr lvl="1"/>
            <a:r>
              <a:rPr lang="cs-CZ" b="1" dirty="0"/>
              <a:t>Studenti bilingvisti </a:t>
            </a:r>
            <a:r>
              <a:rPr lang="cs-CZ" dirty="0" smtClean="0"/>
              <a:t>(ukrajinsky </a:t>
            </a:r>
            <a:r>
              <a:rPr lang="cs-CZ" dirty="0"/>
              <a:t>mluvící </a:t>
            </a:r>
            <a:r>
              <a:rPr lang="cs-CZ" dirty="0" smtClean="0"/>
              <a:t>studenti; </a:t>
            </a:r>
            <a:r>
              <a:rPr lang="cs-CZ" dirty="0"/>
              <a:t>studenti z asijských států, jako Kazachstán a </a:t>
            </a:r>
            <a:r>
              <a:rPr lang="cs-CZ" dirty="0" smtClean="0"/>
              <a:t>Uzbekistán).</a:t>
            </a:r>
            <a:endParaRPr lang="cs-CZ" sz="2400" dirty="0"/>
          </a:p>
          <a:p>
            <a:pPr lvl="1"/>
            <a:r>
              <a:rPr lang="cs-CZ" b="1" dirty="0"/>
              <a:t>Studenti s ruštinou jako L2 </a:t>
            </a:r>
            <a:r>
              <a:rPr lang="cs-CZ" dirty="0"/>
              <a:t>(především jsou to česky mluvící </a:t>
            </a:r>
            <a:r>
              <a:rPr lang="cs-CZ" dirty="0" smtClean="0"/>
              <a:t>studenti).</a:t>
            </a:r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6190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6000">
        <p:push dir="u"/>
      </p:transition>
    </mc:Choice>
    <mc:Fallback xmlns="">
      <p:transition spd="slow" advClick="0" advTm="6000">
        <p:push dir="u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Smíšená skupina studentů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JCR1 </a:t>
            </a:r>
            <a:r>
              <a:rPr lang="cs-CZ" dirty="0"/>
              <a:t>navštěvovali 37 studentů ze 48 </a:t>
            </a:r>
            <a:r>
              <a:rPr lang="cs-CZ" dirty="0" smtClean="0"/>
              <a:t>zapsaných (ZS), 33 </a:t>
            </a:r>
            <a:r>
              <a:rPr lang="cs-CZ" dirty="0"/>
              <a:t>studenty ze 46 </a:t>
            </a:r>
            <a:r>
              <a:rPr lang="cs-CZ" dirty="0" smtClean="0"/>
              <a:t>zapsaných (LS). </a:t>
            </a:r>
          </a:p>
          <a:p>
            <a:r>
              <a:rPr lang="cs-CZ" dirty="0" smtClean="0"/>
              <a:t>L1 - </a:t>
            </a:r>
            <a:r>
              <a:rPr lang="cs-CZ" dirty="0"/>
              <a:t>19 studentů (ale jak se později objevilo, 3 z nich byli rusko-ukrajinští bilingvisti, dalších </a:t>
            </a:r>
            <a:r>
              <a:rPr lang="cs-CZ" dirty="0" smtClean="0"/>
              <a:t>3 </a:t>
            </a:r>
            <a:r>
              <a:rPr lang="cs-CZ" dirty="0"/>
              <a:t>– bývalí studenti technických </a:t>
            </a:r>
            <a:r>
              <a:rPr lang="cs-CZ" dirty="0" smtClean="0"/>
              <a:t>oborů).</a:t>
            </a:r>
          </a:p>
          <a:p>
            <a:r>
              <a:rPr lang="cs-CZ" dirty="0" smtClean="0"/>
              <a:t>L1 - B 2 </a:t>
            </a:r>
            <a:r>
              <a:rPr lang="cs-CZ" dirty="0"/>
              <a:t>studenti se rovnou přiznali, že jsou bilingvní (pár ruština – čeština), jsou to druhá generace ruských nebo ukrajinských </a:t>
            </a:r>
            <a:r>
              <a:rPr lang="cs-CZ" dirty="0" smtClean="0"/>
              <a:t>migrantů.</a:t>
            </a:r>
          </a:p>
          <a:p>
            <a:r>
              <a:rPr lang="cs-CZ" dirty="0" smtClean="0"/>
              <a:t>L2 - </a:t>
            </a:r>
            <a:r>
              <a:rPr lang="cs-CZ" dirty="0"/>
              <a:t>z</a:t>
            </a:r>
            <a:r>
              <a:rPr lang="cs-CZ" dirty="0" smtClean="0"/>
              <a:t>bylých </a:t>
            </a:r>
            <a:r>
              <a:rPr lang="cs-CZ" dirty="0"/>
              <a:t>16 </a:t>
            </a:r>
            <a:r>
              <a:rPr lang="cs-CZ" dirty="0" smtClean="0"/>
              <a:t>studentů.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0581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6000">
        <p:push dir="u"/>
      </p:transition>
    </mc:Choice>
    <mc:Fallback xmlns="">
      <p:transition spd="slow" advClick="0" advTm="6000">
        <p:push dir="u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JCR2 – popis disciplíny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</a:t>
            </a:r>
            <a:r>
              <a:rPr lang="cs-CZ" dirty="0" smtClean="0">
                <a:hlinkClick r:id="rId2"/>
              </a:rPr>
              <a:t>portal.zcu.cz/portal/studium/moje-vyuka/index.html?pc_pagenavigationalstate=AAAAAQAGNTY5MTI3EwAAAAAA#ZkAZpKatalogFormAnchor</a:t>
            </a:r>
            <a:endParaRPr lang="cs-CZ" dirty="0" smtClean="0"/>
          </a:p>
          <a:p>
            <a:r>
              <a:rPr lang="cs-CZ" dirty="0" smtClean="0"/>
              <a:t>Zápočty (průběžný a závěrečný) – 70</a:t>
            </a:r>
            <a:r>
              <a:rPr lang="en-GB" dirty="0" smtClean="0"/>
              <a:t>%</a:t>
            </a:r>
            <a:endParaRPr lang="ru-RU" dirty="0" smtClean="0"/>
          </a:p>
          <a:p>
            <a:r>
              <a:rPr lang="ru-RU" dirty="0" smtClean="0"/>
              <a:t>3-5 </a:t>
            </a:r>
            <a:r>
              <a:rPr lang="cs-CZ" dirty="0" smtClean="0"/>
              <a:t>písemných prací</a:t>
            </a:r>
          </a:p>
          <a:p>
            <a:r>
              <a:rPr lang="cs-CZ" dirty="0" smtClean="0"/>
              <a:t>Povinná docházka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5828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6000">
        <p:push dir="u"/>
      </p:transition>
    </mc:Choice>
    <mc:Fallback xmlns="">
      <p:transition spd="slow" advClick="0" advTm="6000">
        <p:push dir="u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Formy výuky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Střídání individuálních a skupinových </a:t>
            </a:r>
            <a:r>
              <a:rPr lang="cs-CZ" dirty="0" smtClean="0"/>
              <a:t>prací</a:t>
            </a:r>
          </a:p>
          <a:p>
            <a:r>
              <a:rPr lang="cs-CZ" dirty="0" smtClean="0"/>
              <a:t>Dialogy</a:t>
            </a:r>
          </a:p>
          <a:p>
            <a:r>
              <a:rPr lang="cs-CZ" dirty="0" smtClean="0"/>
              <a:t>Prezentace</a:t>
            </a:r>
          </a:p>
          <a:p>
            <a:r>
              <a:rPr lang="cs-CZ" dirty="0"/>
              <a:t>Písemné </a:t>
            </a:r>
            <a:r>
              <a:rPr lang="cs-CZ" dirty="0" smtClean="0"/>
              <a:t>práce</a:t>
            </a:r>
          </a:p>
          <a:p>
            <a:r>
              <a:rPr lang="cs-CZ" dirty="0" smtClean="0"/>
              <a:t>Videa</a:t>
            </a:r>
          </a:p>
          <a:p>
            <a:r>
              <a:rPr lang="cs-CZ" dirty="0" smtClean="0"/>
              <a:t>Filmy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9169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6000">
        <p:push dir="u"/>
      </p:transition>
    </mc:Choice>
    <mc:Fallback xmlns="">
      <p:transition spd="slow" advClick="0" advTm="6000">
        <p:push dir="u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Příklady</a:t>
            </a:r>
            <a:endParaRPr lang="cs-CZ" dirty="0"/>
          </a:p>
        </p:txBody>
      </p:sp>
      <p:pic>
        <p:nvPicPr>
          <p:cNvPr id="7" name="Zástupný symbol pro obsah 6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196752"/>
            <a:ext cx="4032447" cy="5544616"/>
          </a:xfrm>
        </p:spPr>
      </p:pic>
      <p:pic>
        <p:nvPicPr>
          <p:cNvPr id="8" name="Zástupný symbol pro obsah 7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196752"/>
            <a:ext cx="4032447" cy="5544616"/>
          </a:xfrm>
        </p:spPr>
      </p:pic>
    </p:spTree>
    <p:extLst>
      <p:ext uri="{BB962C8B-B14F-4D97-AF65-F5344CB8AC3E}">
        <p14:creationId xmlns:p14="http://schemas.microsoft.com/office/powerpoint/2010/main" val="1283839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6000">
        <p:push dir="u"/>
      </p:transition>
    </mc:Choice>
    <mc:Fallback xmlns="">
      <p:transition spd="slow" advClick="0" advTm="6000">
        <p:push dir="u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Příklady</a:t>
            </a:r>
            <a:endParaRPr lang="cs-CZ" dirty="0"/>
          </a:p>
        </p:txBody>
      </p:sp>
      <p:pic>
        <p:nvPicPr>
          <p:cNvPr id="9" name="Zástupný symbol pro obsah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447767" y="152634"/>
            <a:ext cx="4536502" cy="8208912"/>
          </a:xfrm>
        </p:spPr>
      </p:pic>
    </p:spTree>
    <p:extLst>
      <p:ext uri="{BB962C8B-B14F-4D97-AF65-F5344CB8AC3E}">
        <p14:creationId xmlns:p14="http://schemas.microsoft.com/office/powerpoint/2010/main" val="3947326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6000">
        <p:push dir="u"/>
      </p:transition>
    </mc:Choice>
    <mc:Fallback xmlns="">
      <p:transition spd="slow" advClick="0" advTm="6000">
        <p:push dir="u"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5008</TotalTime>
  <Words>141</Words>
  <Application>Microsoft Office PowerPoint</Application>
  <PresentationFormat>Předvádění na obrazovce (4:3)</PresentationFormat>
  <Paragraphs>37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Franklin Gothic Book</vt:lpstr>
      <vt:lpstr>Franklin Gothic Medium</vt:lpstr>
      <vt:lpstr>Wingdings 2</vt:lpstr>
      <vt:lpstr>Трек</vt:lpstr>
      <vt:lpstr>Výuka ruštiny v Plzni</vt:lpstr>
      <vt:lpstr>Motivy studia zahraničních studentů</vt:lpstr>
      <vt:lpstr>Složení smíšených skupin</vt:lpstr>
      <vt:lpstr>Smíšená skupina studentů</vt:lpstr>
      <vt:lpstr>JCR2 – popis disciplíny</vt:lpstr>
      <vt:lpstr>Formy výuky</vt:lpstr>
      <vt:lpstr>Příklady</vt:lpstr>
      <vt:lpstr>Příklady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Nový zákon o státním občanství ČR</dc:title>
  <dc:creator>SAMSUNG</dc:creator>
  <cp:lastModifiedBy>Константин Барбитов</cp:lastModifiedBy>
  <cp:revision>142</cp:revision>
  <dcterms:created xsi:type="dcterms:W3CDTF">2014-04-07T20:06:15Z</dcterms:created>
  <dcterms:modified xsi:type="dcterms:W3CDTF">2020-09-14T05:45:01Z</dcterms:modified>
</cp:coreProperties>
</file>