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56" r:id="rId2"/>
    <p:sldId id="257" r:id="rId3"/>
    <p:sldId id="260" r:id="rId4"/>
    <p:sldId id="258" r:id="rId5"/>
    <p:sldId id="278" r:id="rId6"/>
    <p:sldId id="287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5FC97-D480-14B9-9D7A-59ED0DCE8667}" v="154" dt="2020-09-08T20:53:04.997"/>
    <p1510:client id="{260F2815-BD2F-7310-CDDA-E3E5238F7BE7}" v="111" dt="2020-09-06T08:07:41.711"/>
    <p1510:client id="{4C631F25-045F-7C31-BC81-777C27DFE5A3}" v="5406" dt="2020-09-06T22:41:32.086"/>
    <p1510:client id="{4E40412F-5FFC-90C1-2F3A-41280F1C25D1}" v="410" dt="2020-09-08T08:33:19.947"/>
    <p1510:client id="{68492097-B530-44B5-FB4B-0ECA2672807C}" v="148" dt="2020-09-06T07:43:16.021"/>
    <p1510:client id="{797BC8BF-74E0-930E-7EC6-DD67183508DD}" v="14" dt="2020-09-09T19:31:44.104"/>
    <p1510:client id="{915703A4-66BB-4ACF-076B-7967FCCF9963}" v="1897" dt="2020-09-07T16:21:12.358"/>
    <p1510:client id="{FC9E02D5-29B5-2EFC-6822-B575498A96F1}" v="1885" dt="2020-09-07T12:42:0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5CF59-5F85-4C32-969C-A1891F9212E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96CF74-C7F2-4DA6-A1A0-EE0B6132150A}">
      <dgm:prSet/>
      <dgm:spPr/>
      <dgm:t>
        <a:bodyPr/>
        <a:lstStyle/>
        <a:p>
          <a:r>
            <a:rPr lang="cs-CZ">
              <a:latin typeface="Corbel" panose="020B0503020204020204"/>
            </a:rPr>
            <a:t>ucelenost</a:t>
          </a:r>
          <a:r>
            <a:rPr lang="cs-CZ"/>
            <a:t>/přehlednost</a:t>
          </a:r>
          <a:endParaRPr lang="en-US"/>
        </a:p>
      </dgm:t>
    </dgm:pt>
    <dgm:pt modelId="{11200DEA-33FC-4601-824E-A6E550807D5A}" type="parTrans" cxnId="{542BAC93-38FE-4128-9C74-A4F32C78EA3C}">
      <dgm:prSet/>
      <dgm:spPr/>
      <dgm:t>
        <a:bodyPr/>
        <a:lstStyle/>
        <a:p>
          <a:endParaRPr lang="en-US"/>
        </a:p>
      </dgm:t>
    </dgm:pt>
    <dgm:pt modelId="{486CDE7F-B3F6-4B71-9A2D-8395A7AC5A1B}" type="sibTrans" cxnId="{542BAC93-38FE-4128-9C74-A4F32C78EA3C}">
      <dgm:prSet/>
      <dgm:spPr/>
      <dgm:t>
        <a:bodyPr/>
        <a:lstStyle/>
        <a:p>
          <a:endParaRPr lang="en-US"/>
        </a:p>
      </dgm:t>
    </dgm:pt>
    <dgm:pt modelId="{EA99E450-5D87-4413-81C8-349754F240DB}">
      <dgm:prSet/>
      <dgm:spPr/>
      <dgm:t>
        <a:bodyPr/>
        <a:lstStyle/>
        <a:p>
          <a:r>
            <a:rPr lang="cs-CZ">
              <a:latin typeface="Corbel" panose="020B0503020204020204"/>
            </a:rPr>
            <a:t>technická</a:t>
          </a:r>
          <a:r>
            <a:rPr lang="cs-CZ"/>
            <a:t> spolehlivost</a:t>
          </a:r>
          <a:endParaRPr lang="en-US"/>
        </a:p>
      </dgm:t>
    </dgm:pt>
    <dgm:pt modelId="{3A9593E6-D295-4674-A962-07D55B640E07}" type="parTrans" cxnId="{E542B8C7-A783-43CF-B37A-D9F6F64D89F8}">
      <dgm:prSet/>
      <dgm:spPr/>
      <dgm:t>
        <a:bodyPr/>
        <a:lstStyle/>
        <a:p>
          <a:endParaRPr lang="en-US"/>
        </a:p>
      </dgm:t>
    </dgm:pt>
    <dgm:pt modelId="{556CA8A8-BAFC-44DE-B4F6-18760E76670A}" type="sibTrans" cxnId="{E542B8C7-A783-43CF-B37A-D9F6F64D89F8}">
      <dgm:prSet/>
      <dgm:spPr/>
      <dgm:t>
        <a:bodyPr/>
        <a:lstStyle/>
        <a:p>
          <a:endParaRPr lang="en-US"/>
        </a:p>
      </dgm:t>
    </dgm:pt>
    <dgm:pt modelId="{66984A7A-877C-4939-AF6E-9115741B7BF3}">
      <dgm:prSet/>
      <dgm:spPr/>
      <dgm:t>
        <a:bodyPr/>
        <a:lstStyle/>
        <a:p>
          <a:r>
            <a:rPr lang="cs-CZ">
              <a:latin typeface="Corbel" panose="020B0503020204020204"/>
            </a:rPr>
            <a:t>tradiční</a:t>
          </a:r>
          <a:r>
            <a:rPr lang="cs-CZ"/>
            <a:t> návyky</a:t>
          </a:r>
          <a:endParaRPr lang="en-US"/>
        </a:p>
      </dgm:t>
    </dgm:pt>
    <dgm:pt modelId="{9ACF58B3-811C-409C-9505-7C24333FC398}" type="parTrans" cxnId="{06D6416F-2650-4669-94FA-BFA39127DA33}">
      <dgm:prSet/>
      <dgm:spPr/>
      <dgm:t>
        <a:bodyPr/>
        <a:lstStyle/>
        <a:p>
          <a:endParaRPr lang="en-US"/>
        </a:p>
      </dgm:t>
    </dgm:pt>
    <dgm:pt modelId="{6E95094B-DA34-4300-BDAC-5D956252AA41}" type="sibTrans" cxnId="{06D6416F-2650-4669-94FA-BFA39127DA33}">
      <dgm:prSet/>
      <dgm:spPr/>
      <dgm:t>
        <a:bodyPr/>
        <a:lstStyle/>
        <a:p>
          <a:endParaRPr lang="en-US"/>
        </a:p>
      </dgm:t>
    </dgm:pt>
    <dgm:pt modelId="{F9CC4E90-7877-49DA-86FE-7B9BC49062AA}" type="pres">
      <dgm:prSet presAssocID="{D2C5CF59-5F85-4C32-969C-A1891F921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C3168C-5C35-4E9D-B9B2-807D1788D9D7}" type="pres">
      <dgm:prSet presAssocID="{8896CF74-C7F2-4DA6-A1A0-EE0B6132150A}" presName="hierRoot1" presStyleCnt="0"/>
      <dgm:spPr/>
    </dgm:pt>
    <dgm:pt modelId="{B108F7EC-4C0B-4915-B88B-241C9923DC83}" type="pres">
      <dgm:prSet presAssocID="{8896CF74-C7F2-4DA6-A1A0-EE0B6132150A}" presName="composite" presStyleCnt="0"/>
      <dgm:spPr/>
    </dgm:pt>
    <dgm:pt modelId="{C3C81FBA-0A40-481D-B951-38B37B5F48D4}" type="pres">
      <dgm:prSet presAssocID="{8896CF74-C7F2-4DA6-A1A0-EE0B6132150A}" presName="background" presStyleLbl="node0" presStyleIdx="0" presStyleCnt="3"/>
      <dgm:spPr/>
    </dgm:pt>
    <dgm:pt modelId="{040ED0E0-E891-4E56-AE3A-086335DCEDDE}" type="pres">
      <dgm:prSet presAssocID="{8896CF74-C7F2-4DA6-A1A0-EE0B6132150A}" presName="text" presStyleLbl="fgAcc0" presStyleIdx="0" presStyleCnt="3">
        <dgm:presLayoutVars>
          <dgm:chPref val="3"/>
        </dgm:presLayoutVars>
      </dgm:prSet>
      <dgm:spPr/>
    </dgm:pt>
    <dgm:pt modelId="{3EA703C8-671E-4CEE-9876-A1C93E273DD8}" type="pres">
      <dgm:prSet presAssocID="{8896CF74-C7F2-4DA6-A1A0-EE0B6132150A}" presName="hierChild2" presStyleCnt="0"/>
      <dgm:spPr/>
    </dgm:pt>
    <dgm:pt modelId="{91B54127-0F41-4A77-B7F6-1D2EE4C7BBC1}" type="pres">
      <dgm:prSet presAssocID="{EA99E450-5D87-4413-81C8-349754F240DB}" presName="hierRoot1" presStyleCnt="0"/>
      <dgm:spPr/>
    </dgm:pt>
    <dgm:pt modelId="{762DC54C-D195-4309-B0EC-3AD96FC425CE}" type="pres">
      <dgm:prSet presAssocID="{EA99E450-5D87-4413-81C8-349754F240DB}" presName="composite" presStyleCnt="0"/>
      <dgm:spPr/>
    </dgm:pt>
    <dgm:pt modelId="{ED71A9FC-863D-437D-869F-4EF4C504A392}" type="pres">
      <dgm:prSet presAssocID="{EA99E450-5D87-4413-81C8-349754F240DB}" presName="background" presStyleLbl="node0" presStyleIdx="1" presStyleCnt="3"/>
      <dgm:spPr/>
    </dgm:pt>
    <dgm:pt modelId="{39F2CF38-BE8A-46DF-8DDF-48914DEA3D38}" type="pres">
      <dgm:prSet presAssocID="{EA99E450-5D87-4413-81C8-349754F240DB}" presName="text" presStyleLbl="fgAcc0" presStyleIdx="1" presStyleCnt="3">
        <dgm:presLayoutVars>
          <dgm:chPref val="3"/>
        </dgm:presLayoutVars>
      </dgm:prSet>
      <dgm:spPr/>
    </dgm:pt>
    <dgm:pt modelId="{DF6E4580-37FD-4D5E-A6CF-ADD273B393DB}" type="pres">
      <dgm:prSet presAssocID="{EA99E450-5D87-4413-81C8-349754F240DB}" presName="hierChild2" presStyleCnt="0"/>
      <dgm:spPr/>
    </dgm:pt>
    <dgm:pt modelId="{CE729DB7-D994-413E-A3CE-20F37E76976E}" type="pres">
      <dgm:prSet presAssocID="{66984A7A-877C-4939-AF6E-9115741B7BF3}" presName="hierRoot1" presStyleCnt="0"/>
      <dgm:spPr/>
    </dgm:pt>
    <dgm:pt modelId="{F655076F-5B4F-432E-8C49-36D9D6E6B6D3}" type="pres">
      <dgm:prSet presAssocID="{66984A7A-877C-4939-AF6E-9115741B7BF3}" presName="composite" presStyleCnt="0"/>
      <dgm:spPr/>
    </dgm:pt>
    <dgm:pt modelId="{56312A3B-8A36-40E3-B8D8-FAEFC9E3A480}" type="pres">
      <dgm:prSet presAssocID="{66984A7A-877C-4939-AF6E-9115741B7BF3}" presName="background" presStyleLbl="node0" presStyleIdx="2" presStyleCnt="3"/>
      <dgm:spPr/>
    </dgm:pt>
    <dgm:pt modelId="{4E3D951F-B395-416D-B400-B6A321A26365}" type="pres">
      <dgm:prSet presAssocID="{66984A7A-877C-4939-AF6E-9115741B7BF3}" presName="text" presStyleLbl="fgAcc0" presStyleIdx="2" presStyleCnt="3">
        <dgm:presLayoutVars>
          <dgm:chPref val="3"/>
        </dgm:presLayoutVars>
      </dgm:prSet>
      <dgm:spPr/>
    </dgm:pt>
    <dgm:pt modelId="{EF89EA20-47F6-4A3C-98D3-0E5A7DF9EEB2}" type="pres">
      <dgm:prSet presAssocID="{66984A7A-877C-4939-AF6E-9115741B7BF3}" presName="hierChild2" presStyleCnt="0"/>
      <dgm:spPr/>
    </dgm:pt>
  </dgm:ptLst>
  <dgm:cxnLst>
    <dgm:cxn modelId="{97CD8027-83E5-4C4C-8B18-498208B5B25E}" type="presOf" srcId="{D2C5CF59-5F85-4C32-969C-A1891F9212ED}" destId="{F9CC4E90-7877-49DA-86FE-7B9BC49062AA}" srcOrd="0" destOrd="0" presId="urn:microsoft.com/office/officeart/2005/8/layout/hierarchy1"/>
    <dgm:cxn modelId="{C0785731-73CC-4669-8283-9E41899C39D5}" type="presOf" srcId="{8896CF74-C7F2-4DA6-A1A0-EE0B6132150A}" destId="{040ED0E0-E891-4E56-AE3A-086335DCEDDE}" srcOrd="0" destOrd="0" presId="urn:microsoft.com/office/officeart/2005/8/layout/hierarchy1"/>
    <dgm:cxn modelId="{06D6416F-2650-4669-94FA-BFA39127DA33}" srcId="{D2C5CF59-5F85-4C32-969C-A1891F9212ED}" destId="{66984A7A-877C-4939-AF6E-9115741B7BF3}" srcOrd="2" destOrd="0" parTransId="{9ACF58B3-811C-409C-9505-7C24333FC398}" sibTransId="{6E95094B-DA34-4300-BDAC-5D956252AA41}"/>
    <dgm:cxn modelId="{7C68E774-F72C-44F1-8A14-890AE0A208F8}" type="presOf" srcId="{EA99E450-5D87-4413-81C8-349754F240DB}" destId="{39F2CF38-BE8A-46DF-8DDF-48914DEA3D38}" srcOrd="0" destOrd="0" presId="urn:microsoft.com/office/officeart/2005/8/layout/hierarchy1"/>
    <dgm:cxn modelId="{58162D8C-1E04-4D4E-A134-0112F339EDF8}" type="presOf" srcId="{66984A7A-877C-4939-AF6E-9115741B7BF3}" destId="{4E3D951F-B395-416D-B400-B6A321A26365}" srcOrd="0" destOrd="0" presId="urn:microsoft.com/office/officeart/2005/8/layout/hierarchy1"/>
    <dgm:cxn modelId="{542BAC93-38FE-4128-9C74-A4F32C78EA3C}" srcId="{D2C5CF59-5F85-4C32-969C-A1891F9212ED}" destId="{8896CF74-C7F2-4DA6-A1A0-EE0B6132150A}" srcOrd="0" destOrd="0" parTransId="{11200DEA-33FC-4601-824E-A6E550807D5A}" sibTransId="{486CDE7F-B3F6-4B71-9A2D-8395A7AC5A1B}"/>
    <dgm:cxn modelId="{E542B8C7-A783-43CF-B37A-D9F6F64D89F8}" srcId="{D2C5CF59-5F85-4C32-969C-A1891F9212ED}" destId="{EA99E450-5D87-4413-81C8-349754F240DB}" srcOrd="1" destOrd="0" parTransId="{3A9593E6-D295-4674-A962-07D55B640E07}" sibTransId="{556CA8A8-BAFC-44DE-B4F6-18760E76670A}"/>
    <dgm:cxn modelId="{AB782D7F-D1F2-4108-B758-8253AD459350}" type="presParOf" srcId="{F9CC4E90-7877-49DA-86FE-7B9BC49062AA}" destId="{24C3168C-5C35-4E9D-B9B2-807D1788D9D7}" srcOrd="0" destOrd="0" presId="urn:microsoft.com/office/officeart/2005/8/layout/hierarchy1"/>
    <dgm:cxn modelId="{F361BEA4-EA13-4A5F-B4BD-973C848467D7}" type="presParOf" srcId="{24C3168C-5C35-4E9D-B9B2-807D1788D9D7}" destId="{B108F7EC-4C0B-4915-B88B-241C9923DC83}" srcOrd="0" destOrd="0" presId="urn:microsoft.com/office/officeart/2005/8/layout/hierarchy1"/>
    <dgm:cxn modelId="{D650AC8A-1706-408E-936F-D4A914F4F9E8}" type="presParOf" srcId="{B108F7EC-4C0B-4915-B88B-241C9923DC83}" destId="{C3C81FBA-0A40-481D-B951-38B37B5F48D4}" srcOrd="0" destOrd="0" presId="urn:microsoft.com/office/officeart/2005/8/layout/hierarchy1"/>
    <dgm:cxn modelId="{2793521F-01BB-4887-B53D-318C1D625341}" type="presParOf" srcId="{B108F7EC-4C0B-4915-B88B-241C9923DC83}" destId="{040ED0E0-E891-4E56-AE3A-086335DCEDDE}" srcOrd="1" destOrd="0" presId="urn:microsoft.com/office/officeart/2005/8/layout/hierarchy1"/>
    <dgm:cxn modelId="{66C9DEEA-E108-43ED-844C-40B06DED9055}" type="presParOf" srcId="{24C3168C-5C35-4E9D-B9B2-807D1788D9D7}" destId="{3EA703C8-671E-4CEE-9876-A1C93E273DD8}" srcOrd="1" destOrd="0" presId="urn:microsoft.com/office/officeart/2005/8/layout/hierarchy1"/>
    <dgm:cxn modelId="{0404B9E4-A039-454C-8900-009F2760C65D}" type="presParOf" srcId="{F9CC4E90-7877-49DA-86FE-7B9BC49062AA}" destId="{91B54127-0F41-4A77-B7F6-1D2EE4C7BBC1}" srcOrd="1" destOrd="0" presId="urn:microsoft.com/office/officeart/2005/8/layout/hierarchy1"/>
    <dgm:cxn modelId="{76C78417-6770-4486-B0C5-A916B63E42DC}" type="presParOf" srcId="{91B54127-0F41-4A77-B7F6-1D2EE4C7BBC1}" destId="{762DC54C-D195-4309-B0EC-3AD96FC425CE}" srcOrd="0" destOrd="0" presId="urn:microsoft.com/office/officeart/2005/8/layout/hierarchy1"/>
    <dgm:cxn modelId="{4413971A-EE00-416D-9F1E-DA7BA80A15AF}" type="presParOf" srcId="{762DC54C-D195-4309-B0EC-3AD96FC425CE}" destId="{ED71A9FC-863D-437D-869F-4EF4C504A392}" srcOrd="0" destOrd="0" presId="urn:microsoft.com/office/officeart/2005/8/layout/hierarchy1"/>
    <dgm:cxn modelId="{9D9C036F-0C8A-4C2E-A8AD-78686412DFA0}" type="presParOf" srcId="{762DC54C-D195-4309-B0EC-3AD96FC425CE}" destId="{39F2CF38-BE8A-46DF-8DDF-48914DEA3D38}" srcOrd="1" destOrd="0" presId="urn:microsoft.com/office/officeart/2005/8/layout/hierarchy1"/>
    <dgm:cxn modelId="{E58177B1-579E-4C73-BA4B-A327ED292DB4}" type="presParOf" srcId="{91B54127-0F41-4A77-B7F6-1D2EE4C7BBC1}" destId="{DF6E4580-37FD-4D5E-A6CF-ADD273B393DB}" srcOrd="1" destOrd="0" presId="urn:microsoft.com/office/officeart/2005/8/layout/hierarchy1"/>
    <dgm:cxn modelId="{5D31CC29-4D26-42C3-8EBC-2E0BE95B7518}" type="presParOf" srcId="{F9CC4E90-7877-49DA-86FE-7B9BC49062AA}" destId="{CE729DB7-D994-413E-A3CE-20F37E76976E}" srcOrd="2" destOrd="0" presId="urn:microsoft.com/office/officeart/2005/8/layout/hierarchy1"/>
    <dgm:cxn modelId="{EB6C2B9B-B780-49CD-8B05-5813BB0EF790}" type="presParOf" srcId="{CE729DB7-D994-413E-A3CE-20F37E76976E}" destId="{F655076F-5B4F-432E-8C49-36D9D6E6B6D3}" srcOrd="0" destOrd="0" presId="urn:microsoft.com/office/officeart/2005/8/layout/hierarchy1"/>
    <dgm:cxn modelId="{0DC388B4-C902-4094-94D6-FBADDF26F762}" type="presParOf" srcId="{F655076F-5B4F-432E-8C49-36D9D6E6B6D3}" destId="{56312A3B-8A36-40E3-B8D8-FAEFC9E3A480}" srcOrd="0" destOrd="0" presId="urn:microsoft.com/office/officeart/2005/8/layout/hierarchy1"/>
    <dgm:cxn modelId="{DF5ECDCF-5515-468C-92BC-FF44393F1747}" type="presParOf" srcId="{F655076F-5B4F-432E-8C49-36D9D6E6B6D3}" destId="{4E3D951F-B395-416D-B400-B6A321A26365}" srcOrd="1" destOrd="0" presId="urn:microsoft.com/office/officeart/2005/8/layout/hierarchy1"/>
    <dgm:cxn modelId="{86B9E6A7-EFE0-4804-8174-650FFD0D7387}" type="presParOf" srcId="{CE729DB7-D994-413E-A3CE-20F37E76976E}" destId="{EF89EA20-47F6-4A3C-98D3-0E5A7DF9EE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45817-1FD9-4485-AF65-07189A61282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343A50AE-42A0-4094-945B-C691FBDFFD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Student</a:t>
          </a:r>
          <a:endParaRPr lang="en-US"/>
        </a:p>
      </dgm:t>
    </dgm:pt>
    <dgm:pt modelId="{83785E94-E95E-4106-8512-B9C71FCF0FFD}" type="parTrans" cxnId="{CF5A175E-3EF8-48D8-ADF6-FFA3122C740C}">
      <dgm:prSet/>
      <dgm:spPr/>
      <dgm:t>
        <a:bodyPr/>
        <a:lstStyle/>
        <a:p>
          <a:endParaRPr lang="en-US"/>
        </a:p>
      </dgm:t>
    </dgm:pt>
    <dgm:pt modelId="{EFF7D8B3-718E-4BBD-86B9-F3F6044D04DB}" type="sibTrans" cxnId="{CF5A175E-3EF8-48D8-ADF6-FFA3122C740C}">
      <dgm:prSet/>
      <dgm:spPr/>
      <dgm:t>
        <a:bodyPr/>
        <a:lstStyle/>
        <a:p>
          <a:endParaRPr lang="en-US"/>
        </a:p>
      </dgm:t>
    </dgm:pt>
    <dgm:pt modelId="{52C48548-8C80-4014-B815-4014DAF238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Učitel </a:t>
          </a:r>
          <a:endParaRPr lang="en-US"/>
        </a:p>
      </dgm:t>
    </dgm:pt>
    <dgm:pt modelId="{418BB8C0-20A4-4A0D-8936-CD7F5D2FA4B1}" type="parTrans" cxnId="{0FECA524-2CB8-4537-8F5A-0224C0765A1A}">
      <dgm:prSet/>
      <dgm:spPr/>
      <dgm:t>
        <a:bodyPr/>
        <a:lstStyle/>
        <a:p>
          <a:endParaRPr lang="en-US"/>
        </a:p>
      </dgm:t>
    </dgm:pt>
    <dgm:pt modelId="{C1CDC1FA-0D4C-4F49-9A8F-16DC566FDAD5}" type="sibTrans" cxnId="{0FECA524-2CB8-4537-8F5A-0224C0765A1A}">
      <dgm:prSet/>
      <dgm:spPr/>
      <dgm:t>
        <a:bodyPr/>
        <a:lstStyle/>
        <a:p>
          <a:endParaRPr lang="en-US"/>
        </a:p>
      </dgm:t>
    </dgm:pt>
    <dgm:pt modelId="{A05E19CF-7949-4E45-8AAC-A0F55B6AB3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Učební materiály</a:t>
          </a:r>
          <a:endParaRPr lang="en-US"/>
        </a:p>
      </dgm:t>
    </dgm:pt>
    <dgm:pt modelId="{0232E488-F5DC-4A6A-B71C-AD76D02E2632}" type="parTrans" cxnId="{1FA4F875-B9FB-459A-8C68-5EE287CF40F1}">
      <dgm:prSet/>
      <dgm:spPr/>
      <dgm:t>
        <a:bodyPr/>
        <a:lstStyle/>
        <a:p>
          <a:endParaRPr lang="en-US"/>
        </a:p>
      </dgm:t>
    </dgm:pt>
    <dgm:pt modelId="{824E745F-DF8D-4350-B92D-7DC55988881C}" type="sibTrans" cxnId="{1FA4F875-B9FB-459A-8C68-5EE287CF40F1}">
      <dgm:prSet/>
      <dgm:spPr/>
      <dgm:t>
        <a:bodyPr/>
        <a:lstStyle/>
        <a:p>
          <a:endParaRPr lang="en-US"/>
        </a:p>
      </dgm:t>
    </dgm:pt>
    <dgm:pt modelId="{CA74321E-A70E-4D0F-9ED0-E4AA67B7690F}" type="pres">
      <dgm:prSet presAssocID="{5E545817-1FD9-4485-AF65-07189A612824}" presName="root" presStyleCnt="0">
        <dgm:presLayoutVars>
          <dgm:dir/>
          <dgm:resizeHandles val="exact"/>
        </dgm:presLayoutVars>
      </dgm:prSet>
      <dgm:spPr/>
    </dgm:pt>
    <dgm:pt modelId="{79A13085-F9A1-4677-B20A-4C36B83A5651}" type="pres">
      <dgm:prSet presAssocID="{343A50AE-42A0-4094-945B-C691FBDFFD22}" presName="compNode" presStyleCnt="0"/>
      <dgm:spPr/>
    </dgm:pt>
    <dgm:pt modelId="{64E83812-FBF9-46C3-A356-EAB631290E08}" type="pres">
      <dgm:prSet presAssocID="{343A50AE-42A0-4094-945B-C691FBDFFD22}" presName="iconBgRect" presStyleLbl="bgShp" presStyleIdx="0" presStyleCnt="3"/>
      <dgm:spPr/>
    </dgm:pt>
    <dgm:pt modelId="{77DA780C-A720-42B1-A061-AD53FCF81EA0}" type="pres">
      <dgm:prSet presAssocID="{343A50AE-42A0-4094-945B-C691FBDFFD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30F97F5-7320-4610-858E-F8C3588055D3}" type="pres">
      <dgm:prSet presAssocID="{343A50AE-42A0-4094-945B-C691FBDFFD22}" presName="spaceRect" presStyleCnt="0"/>
      <dgm:spPr/>
    </dgm:pt>
    <dgm:pt modelId="{C47BF903-E2A3-483E-80FD-5A93A3087EAC}" type="pres">
      <dgm:prSet presAssocID="{343A50AE-42A0-4094-945B-C691FBDFFD22}" presName="textRect" presStyleLbl="revTx" presStyleIdx="0" presStyleCnt="3">
        <dgm:presLayoutVars>
          <dgm:chMax val="1"/>
          <dgm:chPref val="1"/>
        </dgm:presLayoutVars>
      </dgm:prSet>
      <dgm:spPr/>
    </dgm:pt>
    <dgm:pt modelId="{F8276955-47EE-4A73-8C0E-4C3DEC6BC02C}" type="pres">
      <dgm:prSet presAssocID="{EFF7D8B3-718E-4BBD-86B9-F3F6044D04DB}" presName="sibTrans" presStyleCnt="0"/>
      <dgm:spPr/>
    </dgm:pt>
    <dgm:pt modelId="{B538A8EC-152A-4A26-A235-B478D5C0A5F6}" type="pres">
      <dgm:prSet presAssocID="{52C48548-8C80-4014-B815-4014DAF23871}" presName="compNode" presStyleCnt="0"/>
      <dgm:spPr/>
    </dgm:pt>
    <dgm:pt modelId="{A72B3250-2FE1-45C6-95D4-E2B3234025A5}" type="pres">
      <dgm:prSet presAssocID="{52C48548-8C80-4014-B815-4014DAF23871}" presName="iconBgRect" presStyleLbl="bgShp" presStyleIdx="1" presStyleCnt="3"/>
      <dgm:spPr/>
    </dgm:pt>
    <dgm:pt modelId="{990E76BE-3E0A-49C6-985F-7F78CF683A5D}" type="pres">
      <dgm:prSet presAssocID="{52C48548-8C80-4014-B815-4014DAF238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810683E9-DD3D-4CCE-A239-C1D28A16DE0D}" type="pres">
      <dgm:prSet presAssocID="{52C48548-8C80-4014-B815-4014DAF23871}" presName="spaceRect" presStyleCnt="0"/>
      <dgm:spPr/>
    </dgm:pt>
    <dgm:pt modelId="{7C37D60B-1B73-4D48-A6CD-FFE4F8CF5BA6}" type="pres">
      <dgm:prSet presAssocID="{52C48548-8C80-4014-B815-4014DAF23871}" presName="textRect" presStyleLbl="revTx" presStyleIdx="1" presStyleCnt="3">
        <dgm:presLayoutVars>
          <dgm:chMax val="1"/>
          <dgm:chPref val="1"/>
        </dgm:presLayoutVars>
      </dgm:prSet>
      <dgm:spPr/>
    </dgm:pt>
    <dgm:pt modelId="{9DBC70F1-D77D-4232-88C2-00D3A83E86D4}" type="pres">
      <dgm:prSet presAssocID="{C1CDC1FA-0D4C-4F49-9A8F-16DC566FDAD5}" presName="sibTrans" presStyleCnt="0"/>
      <dgm:spPr/>
    </dgm:pt>
    <dgm:pt modelId="{55089725-F15B-42D5-881E-4AEF47731EC5}" type="pres">
      <dgm:prSet presAssocID="{A05E19CF-7949-4E45-8AAC-A0F55B6AB333}" presName="compNode" presStyleCnt="0"/>
      <dgm:spPr/>
    </dgm:pt>
    <dgm:pt modelId="{F196DD29-D840-4191-8AE9-2F1B312B6DD8}" type="pres">
      <dgm:prSet presAssocID="{A05E19CF-7949-4E45-8AAC-A0F55B6AB333}" presName="iconBgRect" presStyleLbl="bgShp" presStyleIdx="2" presStyleCnt="3"/>
      <dgm:spPr/>
    </dgm:pt>
    <dgm:pt modelId="{4D9FA97F-CFAE-49FA-BEEF-C5E15A50B1B3}" type="pres">
      <dgm:prSet presAssocID="{A05E19CF-7949-4E45-8AAC-A0F55B6AB3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ňka"/>
        </a:ext>
      </dgm:extLst>
    </dgm:pt>
    <dgm:pt modelId="{81DCE024-4477-427D-AD94-05B0A395C0F3}" type="pres">
      <dgm:prSet presAssocID="{A05E19CF-7949-4E45-8AAC-A0F55B6AB333}" presName="spaceRect" presStyleCnt="0"/>
      <dgm:spPr/>
    </dgm:pt>
    <dgm:pt modelId="{936A7B1F-97C8-43EC-8C1C-FFBDCD334774}" type="pres">
      <dgm:prSet presAssocID="{A05E19CF-7949-4E45-8AAC-A0F55B6AB3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ECA524-2CB8-4537-8F5A-0224C0765A1A}" srcId="{5E545817-1FD9-4485-AF65-07189A612824}" destId="{52C48548-8C80-4014-B815-4014DAF23871}" srcOrd="1" destOrd="0" parTransId="{418BB8C0-20A4-4A0D-8936-CD7F5D2FA4B1}" sibTransId="{C1CDC1FA-0D4C-4F49-9A8F-16DC566FDAD5}"/>
    <dgm:cxn modelId="{BA476B36-1700-483D-87DD-53F19C9F4DBE}" type="presOf" srcId="{343A50AE-42A0-4094-945B-C691FBDFFD22}" destId="{C47BF903-E2A3-483E-80FD-5A93A3087EAC}" srcOrd="0" destOrd="0" presId="urn:microsoft.com/office/officeart/2018/5/layout/IconCircleLabelList"/>
    <dgm:cxn modelId="{CF5A175E-3EF8-48D8-ADF6-FFA3122C740C}" srcId="{5E545817-1FD9-4485-AF65-07189A612824}" destId="{343A50AE-42A0-4094-945B-C691FBDFFD22}" srcOrd="0" destOrd="0" parTransId="{83785E94-E95E-4106-8512-B9C71FCF0FFD}" sibTransId="{EFF7D8B3-718E-4BBD-86B9-F3F6044D04DB}"/>
    <dgm:cxn modelId="{61AD2D50-BF33-496F-BC6D-C368A2C06CAC}" type="presOf" srcId="{A05E19CF-7949-4E45-8AAC-A0F55B6AB333}" destId="{936A7B1F-97C8-43EC-8C1C-FFBDCD334774}" srcOrd="0" destOrd="0" presId="urn:microsoft.com/office/officeart/2018/5/layout/IconCircleLabelList"/>
    <dgm:cxn modelId="{1FA4F875-B9FB-459A-8C68-5EE287CF40F1}" srcId="{5E545817-1FD9-4485-AF65-07189A612824}" destId="{A05E19CF-7949-4E45-8AAC-A0F55B6AB333}" srcOrd="2" destOrd="0" parTransId="{0232E488-F5DC-4A6A-B71C-AD76D02E2632}" sibTransId="{824E745F-DF8D-4350-B92D-7DC55988881C}"/>
    <dgm:cxn modelId="{186924AB-0D6A-4477-ACB2-EA44672FEC30}" type="presOf" srcId="{52C48548-8C80-4014-B815-4014DAF23871}" destId="{7C37D60B-1B73-4D48-A6CD-FFE4F8CF5BA6}" srcOrd="0" destOrd="0" presId="urn:microsoft.com/office/officeart/2018/5/layout/IconCircleLabelList"/>
    <dgm:cxn modelId="{9B7E07D0-22EF-41DE-B374-D0699444D4E0}" type="presOf" srcId="{5E545817-1FD9-4485-AF65-07189A612824}" destId="{CA74321E-A70E-4D0F-9ED0-E4AA67B7690F}" srcOrd="0" destOrd="0" presId="urn:microsoft.com/office/officeart/2018/5/layout/IconCircleLabelList"/>
    <dgm:cxn modelId="{4E4D271B-BD70-4361-A26D-BB932808CB6C}" type="presParOf" srcId="{CA74321E-A70E-4D0F-9ED0-E4AA67B7690F}" destId="{79A13085-F9A1-4677-B20A-4C36B83A5651}" srcOrd="0" destOrd="0" presId="urn:microsoft.com/office/officeart/2018/5/layout/IconCircleLabelList"/>
    <dgm:cxn modelId="{E8407C41-EE0D-4B74-A49D-DFF18C6E1891}" type="presParOf" srcId="{79A13085-F9A1-4677-B20A-4C36B83A5651}" destId="{64E83812-FBF9-46C3-A356-EAB631290E08}" srcOrd="0" destOrd="0" presId="urn:microsoft.com/office/officeart/2018/5/layout/IconCircleLabelList"/>
    <dgm:cxn modelId="{36118627-7864-402B-B22A-025C9F95C972}" type="presParOf" srcId="{79A13085-F9A1-4677-B20A-4C36B83A5651}" destId="{77DA780C-A720-42B1-A061-AD53FCF81EA0}" srcOrd="1" destOrd="0" presId="urn:microsoft.com/office/officeart/2018/5/layout/IconCircleLabelList"/>
    <dgm:cxn modelId="{EDC988CD-77AB-4CA2-AE8D-56387BFD56EF}" type="presParOf" srcId="{79A13085-F9A1-4677-B20A-4C36B83A5651}" destId="{C30F97F5-7320-4610-858E-F8C3588055D3}" srcOrd="2" destOrd="0" presId="urn:microsoft.com/office/officeart/2018/5/layout/IconCircleLabelList"/>
    <dgm:cxn modelId="{BA075682-88F8-464D-A30A-92D75C235A5A}" type="presParOf" srcId="{79A13085-F9A1-4677-B20A-4C36B83A5651}" destId="{C47BF903-E2A3-483E-80FD-5A93A3087EAC}" srcOrd="3" destOrd="0" presId="urn:microsoft.com/office/officeart/2018/5/layout/IconCircleLabelList"/>
    <dgm:cxn modelId="{0EC84A1D-50F2-46A0-B433-3CAB43186229}" type="presParOf" srcId="{CA74321E-A70E-4D0F-9ED0-E4AA67B7690F}" destId="{F8276955-47EE-4A73-8C0E-4C3DEC6BC02C}" srcOrd="1" destOrd="0" presId="urn:microsoft.com/office/officeart/2018/5/layout/IconCircleLabelList"/>
    <dgm:cxn modelId="{1E231345-CB1F-41A7-B073-DB3612A55B20}" type="presParOf" srcId="{CA74321E-A70E-4D0F-9ED0-E4AA67B7690F}" destId="{B538A8EC-152A-4A26-A235-B478D5C0A5F6}" srcOrd="2" destOrd="0" presId="urn:microsoft.com/office/officeart/2018/5/layout/IconCircleLabelList"/>
    <dgm:cxn modelId="{EAC8EC0D-B6B8-41B0-822F-E9C2985A7A3B}" type="presParOf" srcId="{B538A8EC-152A-4A26-A235-B478D5C0A5F6}" destId="{A72B3250-2FE1-45C6-95D4-E2B3234025A5}" srcOrd="0" destOrd="0" presId="urn:microsoft.com/office/officeart/2018/5/layout/IconCircleLabelList"/>
    <dgm:cxn modelId="{541CC491-4CAA-4114-B533-EC3B35B53DBF}" type="presParOf" srcId="{B538A8EC-152A-4A26-A235-B478D5C0A5F6}" destId="{990E76BE-3E0A-49C6-985F-7F78CF683A5D}" srcOrd="1" destOrd="0" presId="urn:microsoft.com/office/officeart/2018/5/layout/IconCircleLabelList"/>
    <dgm:cxn modelId="{0545EAF1-03E6-4DBA-A73D-DEF43E9847AA}" type="presParOf" srcId="{B538A8EC-152A-4A26-A235-B478D5C0A5F6}" destId="{810683E9-DD3D-4CCE-A239-C1D28A16DE0D}" srcOrd="2" destOrd="0" presId="urn:microsoft.com/office/officeart/2018/5/layout/IconCircleLabelList"/>
    <dgm:cxn modelId="{6C1F70E4-60A0-4501-94D9-64310C310775}" type="presParOf" srcId="{B538A8EC-152A-4A26-A235-B478D5C0A5F6}" destId="{7C37D60B-1B73-4D48-A6CD-FFE4F8CF5BA6}" srcOrd="3" destOrd="0" presId="urn:microsoft.com/office/officeart/2018/5/layout/IconCircleLabelList"/>
    <dgm:cxn modelId="{78ED1B7B-4A3E-4A5B-9D9C-9C1D46766F01}" type="presParOf" srcId="{CA74321E-A70E-4D0F-9ED0-E4AA67B7690F}" destId="{9DBC70F1-D77D-4232-88C2-00D3A83E86D4}" srcOrd="3" destOrd="0" presId="urn:microsoft.com/office/officeart/2018/5/layout/IconCircleLabelList"/>
    <dgm:cxn modelId="{65C911AD-2AE8-4A08-8924-C7E6E4C1A734}" type="presParOf" srcId="{CA74321E-A70E-4D0F-9ED0-E4AA67B7690F}" destId="{55089725-F15B-42D5-881E-4AEF47731EC5}" srcOrd="4" destOrd="0" presId="urn:microsoft.com/office/officeart/2018/5/layout/IconCircleLabelList"/>
    <dgm:cxn modelId="{FDCD9AB7-084C-4248-80CE-3BE9A0C62C20}" type="presParOf" srcId="{55089725-F15B-42D5-881E-4AEF47731EC5}" destId="{F196DD29-D840-4191-8AE9-2F1B312B6DD8}" srcOrd="0" destOrd="0" presId="urn:microsoft.com/office/officeart/2018/5/layout/IconCircleLabelList"/>
    <dgm:cxn modelId="{74878B80-AAE9-43DB-92E4-B168DF45D1ED}" type="presParOf" srcId="{55089725-F15B-42D5-881E-4AEF47731EC5}" destId="{4D9FA97F-CFAE-49FA-BEEF-C5E15A50B1B3}" srcOrd="1" destOrd="0" presId="urn:microsoft.com/office/officeart/2018/5/layout/IconCircleLabelList"/>
    <dgm:cxn modelId="{1D79F097-E880-4093-8EA8-75940735202B}" type="presParOf" srcId="{55089725-F15B-42D5-881E-4AEF47731EC5}" destId="{81DCE024-4477-427D-AD94-05B0A395C0F3}" srcOrd="2" destOrd="0" presId="urn:microsoft.com/office/officeart/2018/5/layout/IconCircleLabelList"/>
    <dgm:cxn modelId="{2077B0DB-F724-4297-9FF1-33058F44D4AE}" type="presParOf" srcId="{55089725-F15B-42D5-881E-4AEF47731EC5}" destId="{936A7B1F-97C8-43EC-8C1C-FFBDCD3347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650BF-4F63-42CC-B891-E576DF5242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59B4F0-E331-40BC-9192-E76ADC49CF4C}">
      <dgm:prSet/>
      <dgm:spPr/>
      <dgm:t>
        <a:bodyPr/>
        <a:lstStyle/>
        <a:p>
          <a:r>
            <a:rPr lang="cs-CZ">
              <a:latin typeface="Corbel" panose="020B0503020204020204"/>
            </a:rPr>
            <a:t>zásada</a:t>
          </a:r>
          <a:r>
            <a:rPr lang="cs-CZ"/>
            <a:t> motivace</a:t>
          </a:r>
          <a:endParaRPr lang="en-US"/>
        </a:p>
      </dgm:t>
    </dgm:pt>
    <dgm:pt modelId="{0ED7BCE3-6008-41A0-988A-604D8D8DCF8D}" type="parTrans" cxnId="{188B80DB-B17F-4BB2-B5F0-DA7FA94CEF94}">
      <dgm:prSet/>
      <dgm:spPr/>
      <dgm:t>
        <a:bodyPr/>
        <a:lstStyle/>
        <a:p>
          <a:endParaRPr lang="en-US"/>
        </a:p>
      </dgm:t>
    </dgm:pt>
    <dgm:pt modelId="{1FBA7CB2-1857-4AE3-8DDC-ADF93B26AA49}" type="sibTrans" cxnId="{188B80DB-B17F-4BB2-B5F0-DA7FA94CEF94}">
      <dgm:prSet/>
      <dgm:spPr/>
      <dgm:t>
        <a:bodyPr/>
        <a:lstStyle/>
        <a:p>
          <a:endParaRPr lang="en-US"/>
        </a:p>
      </dgm:t>
    </dgm:pt>
    <dgm:pt modelId="{99D0914B-D5EB-41A1-A922-2919D2B273F1}">
      <dgm:prSet/>
      <dgm:spPr/>
      <dgm:t>
        <a:bodyPr/>
        <a:lstStyle/>
        <a:p>
          <a:r>
            <a:rPr lang="cs-CZ">
              <a:latin typeface="Corbel" panose="020B0503020204020204"/>
            </a:rPr>
            <a:t>zásada</a:t>
          </a:r>
          <a:r>
            <a:rPr lang="cs-CZ"/>
            <a:t> přiměřenosti</a:t>
          </a:r>
          <a:endParaRPr lang="en-US"/>
        </a:p>
      </dgm:t>
    </dgm:pt>
    <dgm:pt modelId="{BCDB665F-CCD3-4928-9071-D1CAF773DFD0}" type="parTrans" cxnId="{B60D3494-E319-4CAD-8334-33C62A49CE98}">
      <dgm:prSet/>
      <dgm:spPr/>
      <dgm:t>
        <a:bodyPr/>
        <a:lstStyle/>
        <a:p>
          <a:endParaRPr lang="en-US"/>
        </a:p>
      </dgm:t>
    </dgm:pt>
    <dgm:pt modelId="{B8BBEDC6-4C2B-47C7-B3ED-76BCE428D560}" type="sibTrans" cxnId="{B60D3494-E319-4CAD-8334-33C62A49CE98}">
      <dgm:prSet/>
      <dgm:spPr/>
      <dgm:t>
        <a:bodyPr/>
        <a:lstStyle/>
        <a:p>
          <a:endParaRPr lang="en-US"/>
        </a:p>
      </dgm:t>
    </dgm:pt>
    <dgm:pt modelId="{737604F9-E0A5-4A6C-BF4C-C3265E5FA025}">
      <dgm:prSet/>
      <dgm:spPr/>
      <dgm:t>
        <a:bodyPr/>
        <a:lstStyle/>
        <a:p>
          <a:r>
            <a:rPr lang="cs-CZ">
              <a:latin typeface="Corbel" panose="020B0503020204020204"/>
            </a:rPr>
            <a:t>zásada</a:t>
          </a:r>
          <a:r>
            <a:rPr lang="cs-CZ"/>
            <a:t> návaznosti</a:t>
          </a:r>
          <a:endParaRPr lang="en-US"/>
        </a:p>
      </dgm:t>
    </dgm:pt>
    <dgm:pt modelId="{F8FDD46B-D7D1-459F-9D6E-A41A9B886B5A}" type="parTrans" cxnId="{6AD1FF7F-8C3B-4D71-8B53-6198B71D0281}">
      <dgm:prSet/>
      <dgm:spPr/>
      <dgm:t>
        <a:bodyPr/>
        <a:lstStyle/>
        <a:p>
          <a:endParaRPr lang="en-US"/>
        </a:p>
      </dgm:t>
    </dgm:pt>
    <dgm:pt modelId="{1C18DA66-F6F4-4171-B2CF-E0B06A8B0DF4}" type="sibTrans" cxnId="{6AD1FF7F-8C3B-4D71-8B53-6198B71D0281}">
      <dgm:prSet/>
      <dgm:spPr/>
      <dgm:t>
        <a:bodyPr/>
        <a:lstStyle/>
        <a:p>
          <a:endParaRPr lang="en-US"/>
        </a:p>
      </dgm:t>
    </dgm:pt>
    <dgm:pt modelId="{B1BB7801-5EE8-475E-B8FB-B259DB2AA7B8}">
      <dgm:prSet/>
      <dgm:spPr/>
      <dgm:t>
        <a:bodyPr/>
        <a:lstStyle/>
        <a:p>
          <a:r>
            <a:rPr lang="cs-CZ">
              <a:latin typeface="Corbel" panose="020B0503020204020204"/>
            </a:rPr>
            <a:t>zásada</a:t>
          </a:r>
          <a:r>
            <a:rPr lang="cs-CZ"/>
            <a:t> dosahování cíle</a:t>
          </a:r>
          <a:endParaRPr lang="en-US"/>
        </a:p>
      </dgm:t>
    </dgm:pt>
    <dgm:pt modelId="{9A2F491D-704D-4CCA-9303-EE98AD02BD69}" type="parTrans" cxnId="{5FFC1A5F-AFA3-47BD-9A33-BD5BA16FE4C4}">
      <dgm:prSet/>
      <dgm:spPr/>
      <dgm:t>
        <a:bodyPr/>
        <a:lstStyle/>
        <a:p>
          <a:endParaRPr lang="en-US"/>
        </a:p>
      </dgm:t>
    </dgm:pt>
    <dgm:pt modelId="{DBC67989-00E1-4B97-B264-492DE39B4CCB}" type="sibTrans" cxnId="{5FFC1A5F-AFA3-47BD-9A33-BD5BA16FE4C4}">
      <dgm:prSet/>
      <dgm:spPr/>
      <dgm:t>
        <a:bodyPr/>
        <a:lstStyle/>
        <a:p>
          <a:endParaRPr lang="en-US"/>
        </a:p>
      </dgm:t>
    </dgm:pt>
    <dgm:pt modelId="{6A01F9C0-2080-4F58-AB0C-46FCF5D33B5A}">
      <dgm:prSet/>
      <dgm:spPr/>
      <dgm:t>
        <a:bodyPr/>
        <a:lstStyle/>
        <a:p>
          <a:r>
            <a:rPr lang="cs-CZ">
              <a:latin typeface="Corbel" panose="020B0503020204020204"/>
            </a:rPr>
            <a:t>zásada</a:t>
          </a:r>
          <a:r>
            <a:rPr lang="cs-CZ"/>
            <a:t> přijatelnosti</a:t>
          </a:r>
          <a:endParaRPr lang="en-US"/>
        </a:p>
      </dgm:t>
    </dgm:pt>
    <dgm:pt modelId="{02DD73E7-E37C-4BD2-ABC9-B63BCB967CDA}" type="parTrans" cxnId="{F62C7355-AC9F-4464-92C6-A193D76D4F97}">
      <dgm:prSet/>
      <dgm:spPr/>
      <dgm:t>
        <a:bodyPr/>
        <a:lstStyle/>
        <a:p>
          <a:endParaRPr lang="en-US"/>
        </a:p>
      </dgm:t>
    </dgm:pt>
    <dgm:pt modelId="{B6AD846A-FB1A-4E20-A916-1F7824F82D18}" type="sibTrans" cxnId="{F62C7355-AC9F-4464-92C6-A193D76D4F97}">
      <dgm:prSet/>
      <dgm:spPr/>
      <dgm:t>
        <a:bodyPr/>
        <a:lstStyle/>
        <a:p>
          <a:endParaRPr lang="en-US"/>
        </a:p>
      </dgm:t>
    </dgm:pt>
    <dgm:pt modelId="{96CA3384-75EA-4466-92DA-ED5248D96C9E}" type="pres">
      <dgm:prSet presAssocID="{6D3650BF-4F63-42CC-B891-E576DF5242D8}" presName="diagram" presStyleCnt="0">
        <dgm:presLayoutVars>
          <dgm:dir/>
          <dgm:resizeHandles val="exact"/>
        </dgm:presLayoutVars>
      </dgm:prSet>
      <dgm:spPr/>
    </dgm:pt>
    <dgm:pt modelId="{4D22E70B-BB2E-4AE0-87E8-54CA1680558B}" type="pres">
      <dgm:prSet presAssocID="{F559B4F0-E331-40BC-9192-E76ADC49CF4C}" presName="node" presStyleLbl="node1" presStyleIdx="0" presStyleCnt="5">
        <dgm:presLayoutVars>
          <dgm:bulletEnabled val="1"/>
        </dgm:presLayoutVars>
      </dgm:prSet>
      <dgm:spPr/>
    </dgm:pt>
    <dgm:pt modelId="{047249F3-6972-4BD4-8704-26D002789715}" type="pres">
      <dgm:prSet presAssocID="{1FBA7CB2-1857-4AE3-8DDC-ADF93B26AA49}" presName="sibTrans" presStyleCnt="0"/>
      <dgm:spPr/>
    </dgm:pt>
    <dgm:pt modelId="{8C4409DB-6EEE-44BB-A3F4-31406820A7A9}" type="pres">
      <dgm:prSet presAssocID="{99D0914B-D5EB-41A1-A922-2919D2B273F1}" presName="node" presStyleLbl="node1" presStyleIdx="1" presStyleCnt="5">
        <dgm:presLayoutVars>
          <dgm:bulletEnabled val="1"/>
        </dgm:presLayoutVars>
      </dgm:prSet>
      <dgm:spPr/>
    </dgm:pt>
    <dgm:pt modelId="{45BBE0C4-A9FE-48EB-8F4F-ACD7126AE1E7}" type="pres">
      <dgm:prSet presAssocID="{B8BBEDC6-4C2B-47C7-B3ED-76BCE428D560}" presName="sibTrans" presStyleCnt="0"/>
      <dgm:spPr/>
    </dgm:pt>
    <dgm:pt modelId="{64326A70-7F0C-42DB-BF5E-DA34B48F17E3}" type="pres">
      <dgm:prSet presAssocID="{737604F9-E0A5-4A6C-BF4C-C3265E5FA025}" presName="node" presStyleLbl="node1" presStyleIdx="2" presStyleCnt="5">
        <dgm:presLayoutVars>
          <dgm:bulletEnabled val="1"/>
        </dgm:presLayoutVars>
      </dgm:prSet>
      <dgm:spPr/>
    </dgm:pt>
    <dgm:pt modelId="{E4496C5F-B5E4-4C58-8BAB-B84C413B77B1}" type="pres">
      <dgm:prSet presAssocID="{1C18DA66-F6F4-4171-B2CF-E0B06A8B0DF4}" presName="sibTrans" presStyleCnt="0"/>
      <dgm:spPr/>
    </dgm:pt>
    <dgm:pt modelId="{BE857312-F413-4267-9F52-ECE87EB0676B}" type="pres">
      <dgm:prSet presAssocID="{B1BB7801-5EE8-475E-B8FB-B259DB2AA7B8}" presName="node" presStyleLbl="node1" presStyleIdx="3" presStyleCnt="5">
        <dgm:presLayoutVars>
          <dgm:bulletEnabled val="1"/>
        </dgm:presLayoutVars>
      </dgm:prSet>
      <dgm:spPr/>
    </dgm:pt>
    <dgm:pt modelId="{B881ABA7-6027-49B8-9DAC-0000CBCF160B}" type="pres">
      <dgm:prSet presAssocID="{DBC67989-00E1-4B97-B264-492DE39B4CCB}" presName="sibTrans" presStyleCnt="0"/>
      <dgm:spPr/>
    </dgm:pt>
    <dgm:pt modelId="{FB02A2F0-F63F-4B34-B51D-5D594DB3F6DB}" type="pres">
      <dgm:prSet presAssocID="{6A01F9C0-2080-4F58-AB0C-46FCF5D33B5A}" presName="node" presStyleLbl="node1" presStyleIdx="4" presStyleCnt="5">
        <dgm:presLayoutVars>
          <dgm:bulletEnabled val="1"/>
        </dgm:presLayoutVars>
      </dgm:prSet>
      <dgm:spPr/>
    </dgm:pt>
  </dgm:ptLst>
  <dgm:cxnLst>
    <dgm:cxn modelId="{89E7E416-71BE-4AD2-B5A4-6B7BF2A2BA99}" type="presOf" srcId="{6D3650BF-4F63-42CC-B891-E576DF5242D8}" destId="{96CA3384-75EA-4466-92DA-ED5248D96C9E}" srcOrd="0" destOrd="0" presId="urn:microsoft.com/office/officeart/2005/8/layout/default"/>
    <dgm:cxn modelId="{41F60221-9437-4B88-B1A8-9A4324FB2E2F}" type="presOf" srcId="{99D0914B-D5EB-41A1-A922-2919D2B273F1}" destId="{8C4409DB-6EEE-44BB-A3F4-31406820A7A9}" srcOrd="0" destOrd="0" presId="urn:microsoft.com/office/officeart/2005/8/layout/default"/>
    <dgm:cxn modelId="{5FFC1A5F-AFA3-47BD-9A33-BD5BA16FE4C4}" srcId="{6D3650BF-4F63-42CC-B891-E576DF5242D8}" destId="{B1BB7801-5EE8-475E-B8FB-B259DB2AA7B8}" srcOrd="3" destOrd="0" parTransId="{9A2F491D-704D-4CCA-9303-EE98AD02BD69}" sibTransId="{DBC67989-00E1-4B97-B264-492DE39B4CCB}"/>
    <dgm:cxn modelId="{9B308961-C2FE-4232-B82C-F2DBE0D0EFA1}" type="presOf" srcId="{737604F9-E0A5-4A6C-BF4C-C3265E5FA025}" destId="{64326A70-7F0C-42DB-BF5E-DA34B48F17E3}" srcOrd="0" destOrd="0" presId="urn:microsoft.com/office/officeart/2005/8/layout/default"/>
    <dgm:cxn modelId="{39C1E363-A467-4214-8D3C-82561B41DBE8}" type="presOf" srcId="{B1BB7801-5EE8-475E-B8FB-B259DB2AA7B8}" destId="{BE857312-F413-4267-9F52-ECE87EB0676B}" srcOrd="0" destOrd="0" presId="urn:microsoft.com/office/officeart/2005/8/layout/default"/>
    <dgm:cxn modelId="{F62C7355-AC9F-4464-92C6-A193D76D4F97}" srcId="{6D3650BF-4F63-42CC-B891-E576DF5242D8}" destId="{6A01F9C0-2080-4F58-AB0C-46FCF5D33B5A}" srcOrd="4" destOrd="0" parTransId="{02DD73E7-E37C-4BD2-ABC9-B63BCB967CDA}" sibTransId="{B6AD846A-FB1A-4E20-A916-1F7824F82D18}"/>
    <dgm:cxn modelId="{C8F8177E-658C-4624-9DEB-0C228C1DCF80}" type="presOf" srcId="{F559B4F0-E331-40BC-9192-E76ADC49CF4C}" destId="{4D22E70B-BB2E-4AE0-87E8-54CA1680558B}" srcOrd="0" destOrd="0" presId="urn:microsoft.com/office/officeart/2005/8/layout/default"/>
    <dgm:cxn modelId="{6AD1FF7F-8C3B-4D71-8B53-6198B71D0281}" srcId="{6D3650BF-4F63-42CC-B891-E576DF5242D8}" destId="{737604F9-E0A5-4A6C-BF4C-C3265E5FA025}" srcOrd="2" destOrd="0" parTransId="{F8FDD46B-D7D1-459F-9D6E-A41A9B886B5A}" sibTransId="{1C18DA66-F6F4-4171-B2CF-E0B06A8B0DF4}"/>
    <dgm:cxn modelId="{B60D3494-E319-4CAD-8334-33C62A49CE98}" srcId="{6D3650BF-4F63-42CC-B891-E576DF5242D8}" destId="{99D0914B-D5EB-41A1-A922-2919D2B273F1}" srcOrd="1" destOrd="0" parTransId="{BCDB665F-CCD3-4928-9071-D1CAF773DFD0}" sibTransId="{B8BBEDC6-4C2B-47C7-B3ED-76BCE428D560}"/>
    <dgm:cxn modelId="{1BF43CC8-5542-470E-BC9A-5CAD094F2A66}" type="presOf" srcId="{6A01F9C0-2080-4F58-AB0C-46FCF5D33B5A}" destId="{FB02A2F0-F63F-4B34-B51D-5D594DB3F6DB}" srcOrd="0" destOrd="0" presId="urn:microsoft.com/office/officeart/2005/8/layout/default"/>
    <dgm:cxn modelId="{188B80DB-B17F-4BB2-B5F0-DA7FA94CEF94}" srcId="{6D3650BF-4F63-42CC-B891-E576DF5242D8}" destId="{F559B4F0-E331-40BC-9192-E76ADC49CF4C}" srcOrd="0" destOrd="0" parTransId="{0ED7BCE3-6008-41A0-988A-604D8D8DCF8D}" sibTransId="{1FBA7CB2-1857-4AE3-8DDC-ADF93B26AA49}"/>
    <dgm:cxn modelId="{3FF66835-D083-40C8-B528-88CB9F392D46}" type="presParOf" srcId="{96CA3384-75EA-4466-92DA-ED5248D96C9E}" destId="{4D22E70B-BB2E-4AE0-87E8-54CA1680558B}" srcOrd="0" destOrd="0" presId="urn:microsoft.com/office/officeart/2005/8/layout/default"/>
    <dgm:cxn modelId="{D74A6179-EFB0-4A61-9825-4A71E05B0C57}" type="presParOf" srcId="{96CA3384-75EA-4466-92DA-ED5248D96C9E}" destId="{047249F3-6972-4BD4-8704-26D002789715}" srcOrd="1" destOrd="0" presId="urn:microsoft.com/office/officeart/2005/8/layout/default"/>
    <dgm:cxn modelId="{08250567-6553-472E-901D-68C8DD32CD96}" type="presParOf" srcId="{96CA3384-75EA-4466-92DA-ED5248D96C9E}" destId="{8C4409DB-6EEE-44BB-A3F4-31406820A7A9}" srcOrd="2" destOrd="0" presId="urn:microsoft.com/office/officeart/2005/8/layout/default"/>
    <dgm:cxn modelId="{C3D8A2B5-FCAA-4039-A3CB-D9F2569FFF78}" type="presParOf" srcId="{96CA3384-75EA-4466-92DA-ED5248D96C9E}" destId="{45BBE0C4-A9FE-48EB-8F4F-ACD7126AE1E7}" srcOrd="3" destOrd="0" presId="urn:microsoft.com/office/officeart/2005/8/layout/default"/>
    <dgm:cxn modelId="{43A91382-74BF-459C-995F-BB660D2CBB25}" type="presParOf" srcId="{96CA3384-75EA-4466-92DA-ED5248D96C9E}" destId="{64326A70-7F0C-42DB-BF5E-DA34B48F17E3}" srcOrd="4" destOrd="0" presId="urn:microsoft.com/office/officeart/2005/8/layout/default"/>
    <dgm:cxn modelId="{B332B8AA-264D-44B5-A035-9715E73F6BA5}" type="presParOf" srcId="{96CA3384-75EA-4466-92DA-ED5248D96C9E}" destId="{E4496C5F-B5E4-4C58-8BAB-B84C413B77B1}" srcOrd="5" destOrd="0" presId="urn:microsoft.com/office/officeart/2005/8/layout/default"/>
    <dgm:cxn modelId="{4A08C64B-0AC5-42E2-BBDD-524123052BB4}" type="presParOf" srcId="{96CA3384-75EA-4466-92DA-ED5248D96C9E}" destId="{BE857312-F413-4267-9F52-ECE87EB0676B}" srcOrd="6" destOrd="0" presId="urn:microsoft.com/office/officeart/2005/8/layout/default"/>
    <dgm:cxn modelId="{6E69DFF9-4400-4079-8CEC-684B21657F1E}" type="presParOf" srcId="{96CA3384-75EA-4466-92DA-ED5248D96C9E}" destId="{B881ABA7-6027-49B8-9DAC-0000CBCF160B}" srcOrd="7" destOrd="0" presId="urn:microsoft.com/office/officeart/2005/8/layout/default"/>
    <dgm:cxn modelId="{AD02ADF0-EF22-44AB-85F3-0E72BDD7E738}" type="presParOf" srcId="{96CA3384-75EA-4466-92DA-ED5248D96C9E}" destId="{FB02A2F0-F63F-4B34-B51D-5D594DB3F6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81FBA-0A40-481D-B951-38B37B5F48D4}">
      <dsp:nvSpPr>
        <dsp:cNvPr id="0" name=""/>
        <dsp:cNvSpPr/>
      </dsp:nvSpPr>
      <dsp:spPr>
        <a:xfrm>
          <a:off x="0" y="605752"/>
          <a:ext cx="2740027" cy="173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ED0E0-E891-4E56-AE3A-086335DCEDDE}">
      <dsp:nvSpPr>
        <dsp:cNvPr id="0" name=""/>
        <dsp:cNvSpPr/>
      </dsp:nvSpPr>
      <dsp:spPr>
        <a:xfrm>
          <a:off x="304447" y="894977"/>
          <a:ext cx="2740027" cy="1739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Corbel" panose="020B0503020204020204"/>
            </a:rPr>
            <a:t>ucelenost</a:t>
          </a:r>
          <a:r>
            <a:rPr lang="cs-CZ" sz="2100" kern="1200"/>
            <a:t>/přehlednost</a:t>
          </a:r>
          <a:endParaRPr lang="en-US" sz="2100" kern="1200"/>
        </a:p>
      </dsp:txBody>
      <dsp:txXfrm>
        <a:off x="355407" y="945937"/>
        <a:ext cx="2638107" cy="1637997"/>
      </dsp:txXfrm>
    </dsp:sp>
    <dsp:sp modelId="{ED71A9FC-863D-437D-869F-4EF4C504A392}">
      <dsp:nvSpPr>
        <dsp:cNvPr id="0" name=""/>
        <dsp:cNvSpPr/>
      </dsp:nvSpPr>
      <dsp:spPr>
        <a:xfrm>
          <a:off x="3348922" y="605752"/>
          <a:ext cx="2740027" cy="173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2CF38-BE8A-46DF-8DDF-48914DEA3D38}">
      <dsp:nvSpPr>
        <dsp:cNvPr id="0" name=""/>
        <dsp:cNvSpPr/>
      </dsp:nvSpPr>
      <dsp:spPr>
        <a:xfrm>
          <a:off x="3653369" y="894977"/>
          <a:ext cx="2740027" cy="1739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Corbel" panose="020B0503020204020204"/>
            </a:rPr>
            <a:t>technická</a:t>
          </a:r>
          <a:r>
            <a:rPr lang="cs-CZ" sz="2100" kern="1200"/>
            <a:t> spolehlivost</a:t>
          </a:r>
          <a:endParaRPr lang="en-US" sz="2100" kern="1200"/>
        </a:p>
      </dsp:txBody>
      <dsp:txXfrm>
        <a:off x="3704329" y="945937"/>
        <a:ext cx="2638107" cy="1637997"/>
      </dsp:txXfrm>
    </dsp:sp>
    <dsp:sp modelId="{56312A3B-8A36-40E3-B8D8-FAEFC9E3A480}">
      <dsp:nvSpPr>
        <dsp:cNvPr id="0" name=""/>
        <dsp:cNvSpPr/>
      </dsp:nvSpPr>
      <dsp:spPr>
        <a:xfrm>
          <a:off x="6697844" y="605752"/>
          <a:ext cx="2740027" cy="173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D951F-B395-416D-B400-B6A321A26365}">
      <dsp:nvSpPr>
        <dsp:cNvPr id="0" name=""/>
        <dsp:cNvSpPr/>
      </dsp:nvSpPr>
      <dsp:spPr>
        <a:xfrm>
          <a:off x="7002291" y="894977"/>
          <a:ext cx="2740027" cy="1739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latin typeface="Corbel" panose="020B0503020204020204"/>
            </a:rPr>
            <a:t>tradiční</a:t>
          </a:r>
          <a:r>
            <a:rPr lang="cs-CZ" sz="2100" kern="1200"/>
            <a:t> návyky</a:t>
          </a:r>
          <a:endParaRPr lang="en-US" sz="2100" kern="1200"/>
        </a:p>
      </dsp:txBody>
      <dsp:txXfrm>
        <a:off x="7053251" y="945937"/>
        <a:ext cx="2638107" cy="163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83812-FBF9-46C3-A356-EAB631290E08}">
      <dsp:nvSpPr>
        <dsp:cNvPr id="0" name=""/>
        <dsp:cNvSpPr/>
      </dsp:nvSpPr>
      <dsp:spPr>
        <a:xfrm>
          <a:off x="597106" y="344033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A780C-A720-42B1-A061-AD53FCF81EA0}">
      <dsp:nvSpPr>
        <dsp:cNvPr id="0" name=""/>
        <dsp:cNvSpPr/>
      </dsp:nvSpPr>
      <dsp:spPr>
        <a:xfrm>
          <a:off x="984668" y="73159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BF903-E2A3-483E-80FD-5A93A3087EAC}">
      <dsp:nvSpPr>
        <dsp:cNvPr id="0" name=""/>
        <dsp:cNvSpPr/>
      </dsp:nvSpPr>
      <dsp:spPr>
        <a:xfrm>
          <a:off x="15762" y="272903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kern="1200"/>
            <a:t>Student</a:t>
          </a:r>
          <a:endParaRPr lang="en-US" sz="2700" kern="1200"/>
        </a:p>
      </dsp:txBody>
      <dsp:txXfrm>
        <a:off x="15762" y="2729033"/>
        <a:ext cx="2981250" cy="720000"/>
      </dsp:txXfrm>
    </dsp:sp>
    <dsp:sp modelId="{A72B3250-2FE1-45C6-95D4-E2B3234025A5}">
      <dsp:nvSpPr>
        <dsp:cNvPr id="0" name=""/>
        <dsp:cNvSpPr/>
      </dsp:nvSpPr>
      <dsp:spPr>
        <a:xfrm>
          <a:off x="4100075" y="344033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E76BE-3E0A-49C6-985F-7F78CF683A5D}">
      <dsp:nvSpPr>
        <dsp:cNvPr id="0" name=""/>
        <dsp:cNvSpPr/>
      </dsp:nvSpPr>
      <dsp:spPr>
        <a:xfrm>
          <a:off x="4487637" y="73159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D60B-1B73-4D48-A6CD-FFE4F8CF5BA6}">
      <dsp:nvSpPr>
        <dsp:cNvPr id="0" name=""/>
        <dsp:cNvSpPr/>
      </dsp:nvSpPr>
      <dsp:spPr>
        <a:xfrm>
          <a:off x="3518731" y="272903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kern="1200"/>
            <a:t>Učitel </a:t>
          </a:r>
          <a:endParaRPr lang="en-US" sz="2700" kern="1200"/>
        </a:p>
      </dsp:txBody>
      <dsp:txXfrm>
        <a:off x="3518731" y="2729033"/>
        <a:ext cx="2981250" cy="720000"/>
      </dsp:txXfrm>
    </dsp:sp>
    <dsp:sp modelId="{F196DD29-D840-4191-8AE9-2F1B312B6DD8}">
      <dsp:nvSpPr>
        <dsp:cNvPr id="0" name=""/>
        <dsp:cNvSpPr/>
      </dsp:nvSpPr>
      <dsp:spPr>
        <a:xfrm>
          <a:off x="7603044" y="344033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A97F-CFAE-49FA-BEEF-C5E15A50B1B3}">
      <dsp:nvSpPr>
        <dsp:cNvPr id="0" name=""/>
        <dsp:cNvSpPr/>
      </dsp:nvSpPr>
      <dsp:spPr>
        <a:xfrm>
          <a:off x="7990606" y="731595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A7B1F-97C8-43EC-8C1C-FFBDCD334774}">
      <dsp:nvSpPr>
        <dsp:cNvPr id="0" name=""/>
        <dsp:cNvSpPr/>
      </dsp:nvSpPr>
      <dsp:spPr>
        <a:xfrm>
          <a:off x="7021700" y="272903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700" kern="1200"/>
            <a:t>Učební materiály</a:t>
          </a:r>
          <a:endParaRPr lang="en-US" sz="2700" kern="1200"/>
        </a:p>
      </dsp:txBody>
      <dsp:txXfrm>
        <a:off x="7021700" y="2729033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2E70B-BB2E-4AE0-87E8-54CA1680558B}">
      <dsp:nvSpPr>
        <dsp:cNvPr id="0" name=""/>
        <dsp:cNvSpPr/>
      </dsp:nvSpPr>
      <dsp:spPr>
        <a:xfrm>
          <a:off x="680959" y="2920"/>
          <a:ext cx="2705247" cy="162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Corbel" panose="020B0503020204020204"/>
            </a:rPr>
            <a:t>zásada</a:t>
          </a:r>
          <a:r>
            <a:rPr lang="cs-CZ" sz="3200" kern="1200"/>
            <a:t> motivace</a:t>
          </a:r>
          <a:endParaRPr lang="en-US" sz="3200" kern="1200"/>
        </a:p>
      </dsp:txBody>
      <dsp:txXfrm>
        <a:off x="680959" y="2920"/>
        <a:ext cx="2705247" cy="1623148"/>
      </dsp:txXfrm>
    </dsp:sp>
    <dsp:sp modelId="{8C4409DB-6EEE-44BB-A3F4-31406820A7A9}">
      <dsp:nvSpPr>
        <dsp:cNvPr id="0" name=""/>
        <dsp:cNvSpPr/>
      </dsp:nvSpPr>
      <dsp:spPr>
        <a:xfrm>
          <a:off x="3656732" y="2920"/>
          <a:ext cx="2705247" cy="162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Corbel" panose="020B0503020204020204"/>
            </a:rPr>
            <a:t>zásada</a:t>
          </a:r>
          <a:r>
            <a:rPr lang="cs-CZ" sz="3200" kern="1200"/>
            <a:t> přiměřenosti</a:t>
          </a:r>
          <a:endParaRPr lang="en-US" sz="3200" kern="1200"/>
        </a:p>
      </dsp:txBody>
      <dsp:txXfrm>
        <a:off x="3656732" y="2920"/>
        <a:ext cx="2705247" cy="1623148"/>
      </dsp:txXfrm>
    </dsp:sp>
    <dsp:sp modelId="{64326A70-7F0C-42DB-BF5E-DA34B48F17E3}">
      <dsp:nvSpPr>
        <dsp:cNvPr id="0" name=""/>
        <dsp:cNvSpPr/>
      </dsp:nvSpPr>
      <dsp:spPr>
        <a:xfrm>
          <a:off x="6632504" y="2920"/>
          <a:ext cx="2705247" cy="162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Corbel" panose="020B0503020204020204"/>
            </a:rPr>
            <a:t>zásada</a:t>
          </a:r>
          <a:r>
            <a:rPr lang="cs-CZ" sz="3200" kern="1200"/>
            <a:t> návaznosti</a:t>
          </a:r>
          <a:endParaRPr lang="en-US" sz="3200" kern="1200"/>
        </a:p>
      </dsp:txBody>
      <dsp:txXfrm>
        <a:off x="6632504" y="2920"/>
        <a:ext cx="2705247" cy="1623148"/>
      </dsp:txXfrm>
    </dsp:sp>
    <dsp:sp modelId="{BE857312-F413-4267-9F52-ECE87EB0676B}">
      <dsp:nvSpPr>
        <dsp:cNvPr id="0" name=""/>
        <dsp:cNvSpPr/>
      </dsp:nvSpPr>
      <dsp:spPr>
        <a:xfrm>
          <a:off x="2168845" y="1896593"/>
          <a:ext cx="2705247" cy="162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Corbel" panose="020B0503020204020204"/>
            </a:rPr>
            <a:t>zásada</a:t>
          </a:r>
          <a:r>
            <a:rPr lang="cs-CZ" sz="3200" kern="1200"/>
            <a:t> dosahování cíle</a:t>
          </a:r>
          <a:endParaRPr lang="en-US" sz="3200" kern="1200"/>
        </a:p>
      </dsp:txBody>
      <dsp:txXfrm>
        <a:off x="2168845" y="1896593"/>
        <a:ext cx="2705247" cy="1623148"/>
      </dsp:txXfrm>
    </dsp:sp>
    <dsp:sp modelId="{FB02A2F0-F63F-4B34-B51D-5D594DB3F6DB}">
      <dsp:nvSpPr>
        <dsp:cNvPr id="0" name=""/>
        <dsp:cNvSpPr/>
      </dsp:nvSpPr>
      <dsp:spPr>
        <a:xfrm>
          <a:off x="5144618" y="1896593"/>
          <a:ext cx="2705247" cy="162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Corbel" panose="020B0503020204020204"/>
            </a:rPr>
            <a:t>zásada</a:t>
          </a:r>
          <a:r>
            <a:rPr lang="cs-CZ" sz="3200" kern="1200"/>
            <a:t> přijatelnosti</a:t>
          </a:r>
          <a:endParaRPr lang="en-US" sz="3200" kern="1200"/>
        </a:p>
      </dsp:txBody>
      <dsp:txXfrm>
        <a:off x="5144618" y="1896593"/>
        <a:ext cx="2705247" cy="162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4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1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598300D-80B4-4198-A7BD-B15BC31C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Detailní záběr stohu knih">
            <a:extLst>
              <a:ext uri="{FF2B5EF4-FFF2-40B4-BE49-F238E27FC236}">
                <a16:creationId xmlns:a16="http://schemas.microsoft.com/office/drawing/2014/main" id="{3867DFB7-0800-4726-905D-212953E25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75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EE4B65F-3548-4B65-9353-5B888725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57" name="Rectangle 19">
              <a:extLst>
                <a:ext uri="{FF2B5EF4-FFF2-40B4-BE49-F238E27FC236}">
                  <a16:creationId xmlns:a16="http://schemas.microsoft.com/office/drawing/2014/main" id="{E84ABF24-FB51-4950-AA13-9C38FA27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8" name="Rectangle 20">
              <a:extLst>
                <a:ext uri="{FF2B5EF4-FFF2-40B4-BE49-F238E27FC236}">
                  <a16:creationId xmlns:a16="http://schemas.microsoft.com/office/drawing/2014/main" id="{66B54044-7162-4346-93AF-91F5EF08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F05D2A-6417-4683-B103-2F6594C7F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98F07F70-C0D3-4397-AABB-1B48599EE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A8D4D12-8066-414D-9ADE-E57A157B1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B5991B5-30B0-43FC-B480-D46CDADA5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37C3E8EB-F89D-4213-AF06-BEC76C98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EBEC147A-2E68-4A61-9B16-14DEB275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60875B87-EA27-4C1C-B44D-CA16609D7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78399" y="1380068"/>
            <a:ext cx="6524623" cy="307627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 b="1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Učebnice v jazykovém vzdělávání: konec jedné éry?</a:t>
            </a:r>
            <a:endParaRPr lang="cs-CZ" sz="29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290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endParaRPr lang="cs-CZ" sz="290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br>
              <a:rPr lang="cs-CZ" sz="2900">
                <a:solidFill>
                  <a:schemeClr val="accent2">
                    <a:lumMod val="50000"/>
                  </a:schemeClr>
                </a:solidFill>
                <a:latin typeface="Trebuchet MS"/>
              </a:rPr>
            </a:br>
            <a:r>
              <a:rPr lang="cs-CZ" sz="290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Kateřina </a:t>
            </a:r>
            <a:r>
              <a:rPr lang="cs-CZ" sz="2900" err="1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Sachrová</a:t>
            </a:r>
            <a:endParaRPr lang="cs-CZ" sz="2900">
              <a:solidFill>
                <a:schemeClr val="accent2">
                  <a:lumMod val="50000"/>
                </a:schemeClr>
              </a:solidFill>
              <a:latin typeface="Trebuchet MS"/>
            </a:endParaRPr>
          </a:p>
          <a:p>
            <a:pPr>
              <a:lnSpc>
                <a:spcPct val="90000"/>
              </a:lnSpc>
            </a:pPr>
            <a:endParaRPr lang="cs-CZ" sz="2900">
              <a:latin typeface="Trebuchet M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8366" y="5692795"/>
            <a:ext cx="5942165" cy="1388534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2">
                    <a:lumMod val="50000"/>
                  </a:schemeClr>
                </a:solidFill>
              </a:rPr>
              <a:t>Ústav jazykové přípravy </a:t>
            </a:r>
          </a:p>
          <a:p>
            <a:r>
              <a:rPr lang="cs-CZ">
                <a:solidFill>
                  <a:schemeClr val="accent2">
                    <a:lumMod val="50000"/>
                  </a:schemeClr>
                </a:solidFill>
              </a:rPr>
              <a:t>ZČU v Plzni</a:t>
            </a:r>
          </a:p>
        </p:txBody>
      </p:sp>
    </p:spTree>
    <p:extLst>
      <p:ext uri="{BB962C8B-B14F-4D97-AF65-F5344CB8AC3E}">
        <p14:creationId xmlns:p14="http://schemas.microsoft.com/office/powerpoint/2010/main" val="303634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3" descr="Pozadí s molekulami DNA">
            <a:extLst>
              <a:ext uri="{FF2B5EF4-FFF2-40B4-BE49-F238E27FC236}">
                <a16:creationId xmlns:a16="http://schemas.microsoft.com/office/drawing/2014/main" id="{75F06C91-0E93-4F31-9FEA-BDC743203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 t="25254" r="1" b="19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1E9ED384-DB89-44AC-BA39-13002F05E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5597BE85-D75B-44CC-976F-B2D59EA59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FA6AAE59-3A9F-4D3A-AB87-82F0714E8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4020668C-B878-4AAA-9F10-4E5B2A63C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6DEA804C-15C5-43D2-ACEC-41377644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01837ABA-E37F-46E7-8A78-B12A5B09B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43A92AC7-2E6D-4A32-B02F-FC6FB20EB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F5C39B3-222D-4E6F-92F7-3BF2C3C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cs-CZ"/>
              <a:t>Potřeba struktury</a:t>
            </a:r>
          </a:p>
        </p:txBody>
      </p:sp>
      <p:graphicFrame>
        <p:nvGraphicFramePr>
          <p:cNvPr id="28" name="Zástupný obsah 5">
            <a:extLst>
              <a:ext uri="{FF2B5EF4-FFF2-40B4-BE49-F238E27FC236}">
                <a16:creationId xmlns:a16="http://schemas.microsoft.com/office/drawing/2014/main" id="{0E70D343-553E-4DC0-99B4-B8CA39B07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71977"/>
              </p:ext>
            </p:extLst>
          </p:nvPr>
        </p:nvGraphicFramePr>
        <p:xfrm>
          <a:off x="1484310" y="1998133"/>
          <a:ext cx="10018713" cy="379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659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Pozadí s molekulami DNA">
            <a:extLst>
              <a:ext uri="{FF2B5EF4-FFF2-40B4-BE49-F238E27FC236}">
                <a16:creationId xmlns:a16="http://schemas.microsoft.com/office/drawing/2014/main" id="{864E2A24-D3CF-4AF6-A7CD-37076CE21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3" t="9091" r="-3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71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2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F5C39B3-222D-4E6F-92F7-3BF2C3C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/>
              <a:t>Potřeba struktury</a:t>
            </a:r>
          </a:p>
        </p:txBody>
      </p:sp>
      <p:sp>
        <p:nvSpPr>
          <p:cNvPr id="355" name="Zástupný obsah 354">
            <a:extLst>
              <a:ext uri="{FF2B5EF4-FFF2-40B4-BE49-F238E27FC236}">
                <a16:creationId xmlns:a16="http://schemas.microsoft.com/office/drawing/2014/main" id="{B9DABD1E-80D3-4AC4-AD0E-E585434D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cs-CZ"/>
              <a:t>Tato interakce (student, učitel, učební materiály) musí být řízena tak, aby byla zachována předem daná struktura.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0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3" descr="Pozadí s molekulami DNA">
            <a:extLst>
              <a:ext uri="{FF2B5EF4-FFF2-40B4-BE49-F238E27FC236}">
                <a16:creationId xmlns:a16="http://schemas.microsoft.com/office/drawing/2014/main" id="{DA06ACEF-8C94-4F7B-8127-C0724C9AB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3" t="9091" r="-3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71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2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7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F5C39B3-222D-4E6F-92F7-3BF2C3C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/>
              <a:t>Potřeba struktury</a:t>
            </a:r>
          </a:p>
        </p:txBody>
      </p:sp>
      <p:sp>
        <p:nvSpPr>
          <p:cNvPr id="355" name="Zástupný obsah 354">
            <a:extLst>
              <a:ext uri="{FF2B5EF4-FFF2-40B4-BE49-F238E27FC236}">
                <a16:creationId xmlns:a16="http://schemas.microsoft.com/office/drawing/2014/main" id="{B9DABD1E-80D3-4AC4-AD0E-E585434D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cs-CZ"/>
              <a:t>Tato interakce (student, učitel, učební materiály) musí být řízena tak, aby byla zachována předem daná struktura.</a:t>
            </a:r>
          </a:p>
          <a:p>
            <a:r>
              <a:rPr lang="cs-CZ"/>
              <a:t>Učebnice je prostředkem, který učiteli i studentům poskytuje strukturu nutnou k zasazení učiva do kontextu celého systému vyučování. (</a:t>
            </a:r>
            <a:r>
              <a:rPr lang="cs-CZ" err="1"/>
              <a:t>Hutchinson</a:t>
            </a:r>
            <a:r>
              <a:rPr lang="cs-CZ"/>
              <a:t>, </a:t>
            </a:r>
            <a:r>
              <a:rPr lang="cs-CZ" err="1"/>
              <a:t>Torres</a:t>
            </a:r>
            <a:r>
              <a:rPr lang="cs-CZ"/>
              <a:t>, 1994)</a:t>
            </a:r>
          </a:p>
        </p:txBody>
      </p:sp>
    </p:spTree>
    <p:extLst>
      <p:ext uri="{BB962C8B-B14F-4D97-AF65-F5344CB8AC3E}">
        <p14:creationId xmlns:p14="http://schemas.microsoft.com/office/powerpoint/2010/main" val="28763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06741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Vysokoškolským textům, učebnicím a skriptům je obecně věnována malá pozornost. (I. Červenková, 2011)</a:t>
            </a:r>
          </a:p>
        </p:txBody>
      </p:sp>
    </p:spTree>
    <p:extLst>
      <p:ext uri="{BB962C8B-B14F-4D97-AF65-F5344CB8AC3E}">
        <p14:creationId xmlns:p14="http://schemas.microsoft.com/office/powerpoint/2010/main" val="119975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99" y="2666999"/>
            <a:ext cx="10938863" cy="3124201"/>
          </a:xfrm>
        </p:spPr>
        <p:txBody>
          <a:bodyPr/>
          <a:lstStyle/>
          <a:p>
            <a:r>
              <a:rPr lang="cs-CZ" sz="2800"/>
              <a:t>Vysokoškolským textům, učebnicím a skriptům je obecně věnována malá pozornost. (I. Červenková, 2011)</a:t>
            </a:r>
          </a:p>
          <a:p>
            <a:r>
              <a:rPr lang="cs-CZ" sz="2800"/>
              <a:t>Nestačí analyzovat jen samotné vlastnosti učebnic,(…) nýbrž je nutné objasňovat, jak tyto vlastnosti učebnic reálně fungují v procesech učení. (J. Průcha, 2008)</a:t>
            </a:r>
          </a:p>
        </p:txBody>
      </p:sp>
    </p:spTree>
    <p:extLst>
      <p:ext uri="{BB962C8B-B14F-4D97-AF65-F5344CB8AC3E}">
        <p14:creationId xmlns:p14="http://schemas.microsoft.com/office/powerpoint/2010/main" val="34382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18" y="2666999"/>
            <a:ext cx="10838221" cy="3124201"/>
          </a:xfrm>
        </p:spPr>
        <p:txBody>
          <a:bodyPr/>
          <a:lstStyle/>
          <a:p>
            <a:r>
              <a:rPr lang="cs-CZ" sz="2800"/>
              <a:t>Vysokoškolským textům, učebnicím a skriptům je obecně věnována malá pozornost. (I. Červenková, 2011)</a:t>
            </a:r>
          </a:p>
          <a:p>
            <a:r>
              <a:rPr lang="cs-CZ" sz="2800"/>
              <a:t>Nestačí analyzovat jen samotné vlastnosti učebnic,(…) nýbrž je nutné objasňovat, jak tyto vlastnosti učebnic reálně fungují v procesech učení. (J. Průcha, 2008)</a:t>
            </a:r>
          </a:p>
          <a:p>
            <a:r>
              <a:rPr lang="cs-CZ" sz="2800"/>
              <a:t>Učebnice je třeba zkoumat v reálné výuce. </a:t>
            </a:r>
          </a:p>
        </p:txBody>
      </p:sp>
    </p:spTree>
    <p:extLst>
      <p:ext uri="{BB962C8B-B14F-4D97-AF65-F5344CB8AC3E}">
        <p14:creationId xmlns:p14="http://schemas.microsoft.com/office/powerpoint/2010/main" val="68744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/>
              <a:t>Specifika výuky dospělých</a:t>
            </a:r>
            <a:endParaRPr lang="cs-CZ"/>
          </a:p>
          <a:p>
            <a:pPr marL="0" indent="0">
              <a:buNone/>
            </a:pPr>
            <a:endParaRPr lang="cs-CZ" sz="2800"/>
          </a:p>
          <a:p>
            <a:r>
              <a:rPr lang="cs-CZ" sz="2800"/>
              <a:t>Konkrétní učební úkoly (řešení případu z praxe)</a:t>
            </a:r>
          </a:p>
          <a:p>
            <a:r>
              <a:rPr lang="cs-CZ" sz="2800"/>
              <a:t>Učební úkol reflektuje současnost</a:t>
            </a:r>
          </a:p>
          <a:p>
            <a:r>
              <a:rPr lang="cs-CZ" sz="2800"/>
              <a:t>Tématika výuky se vztahuje k jejich profesi/práci</a:t>
            </a:r>
          </a:p>
        </p:txBody>
      </p:sp>
    </p:spTree>
    <p:extLst>
      <p:ext uri="{BB962C8B-B14F-4D97-AF65-F5344CB8AC3E}">
        <p14:creationId xmlns:p14="http://schemas.microsoft.com/office/powerpoint/2010/main" val="30889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45" y="2638244"/>
            <a:ext cx="9788675" cy="3124201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cs-CZ" sz="2800"/>
              <a:t>užitečnost a praktičnost textů v učebnicích</a:t>
            </a:r>
          </a:p>
          <a:p>
            <a:pPr>
              <a:buFont typeface="Wingdings"/>
              <a:buChar char="Ø"/>
            </a:pPr>
            <a:r>
              <a:rPr lang="cs-CZ" sz="2800"/>
              <a:t>reflexe změn (ve vzdělávání)</a:t>
            </a:r>
          </a:p>
          <a:p>
            <a:pPr>
              <a:buFont typeface="Wingdings"/>
              <a:buChar char="Ø"/>
            </a:pPr>
            <a:r>
              <a:rPr lang="cs-CZ" sz="2800"/>
              <a:t>funkční různorodost textů</a:t>
            </a:r>
          </a:p>
          <a:p>
            <a:pPr>
              <a:buFont typeface="Wingdings"/>
              <a:buChar char="Ø"/>
            </a:pPr>
            <a:r>
              <a:rPr lang="cs-CZ" sz="2800"/>
              <a:t>didaktické principy: aktuálnost a motivace</a:t>
            </a:r>
          </a:p>
        </p:txBody>
      </p:sp>
    </p:spTree>
    <p:extLst>
      <p:ext uri="{BB962C8B-B14F-4D97-AF65-F5344CB8AC3E}">
        <p14:creationId xmlns:p14="http://schemas.microsoft.com/office/powerpoint/2010/main" val="79815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047" y="2638244"/>
            <a:ext cx="10521920" cy="3124201"/>
          </a:xfrm>
        </p:spPr>
        <p:txBody>
          <a:bodyPr>
            <a:normAutofit/>
          </a:bodyPr>
          <a:lstStyle/>
          <a:p>
            <a:r>
              <a:rPr lang="cs-CZ" sz="2800"/>
              <a:t>Učebnice jako spojnice mezi cíli a očekávanými výstupy prezentovanými v kurikulu. </a:t>
            </a:r>
          </a:p>
        </p:txBody>
      </p:sp>
    </p:spTree>
    <p:extLst>
      <p:ext uri="{BB962C8B-B14F-4D97-AF65-F5344CB8AC3E}">
        <p14:creationId xmlns:p14="http://schemas.microsoft.com/office/powerpoint/2010/main" val="14592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Detailní záběr otevřené knihy">
            <a:extLst>
              <a:ext uri="{FF2B5EF4-FFF2-40B4-BE49-F238E27FC236}">
                <a16:creationId xmlns:a16="http://schemas.microsoft.com/office/drawing/2014/main" id="{C6A102E3-3FE8-4876-93A3-1CF57178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09" t="909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373B83E-6C94-425D-9CB2-7951B7D8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 sz="3600"/>
              <a:t>Učebnice v jazykovém vzdělávání: konec jedné éry?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98A0C-E3A0-4554-99D5-81C28E7F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113" y="2523387"/>
            <a:ext cx="7659156" cy="4331738"/>
          </a:xfrm>
        </p:spPr>
        <p:txBody>
          <a:bodyPr>
            <a:normAutofit/>
          </a:bodyPr>
          <a:lstStyle/>
          <a:p>
            <a:r>
              <a:rPr lang="cs-CZ" sz="2200" b="1"/>
              <a:t>Atraktivní interaktivita aneb Význam učebnice v epoše multimédií</a:t>
            </a:r>
          </a:p>
          <a:p>
            <a:r>
              <a:rPr lang="cs-CZ" sz="2200" b="1"/>
              <a:t>Učení jako partnerství mezi...</a:t>
            </a:r>
          </a:p>
          <a:p>
            <a:r>
              <a:rPr lang="cs-CZ" sz="2200" b="1"/>
              <a:t>Potřeba struktury</a:t>
            </a:r>
          </a:p>
          <a:p>
            <a:r>
              <a:rPr lang="cs-CZ" sz="2200" b="1"/>
              <a:t>Učebnice a vzdělávání dospělých </a:t>
            </a:r>
          </a:p>
          <a:p>
            <a:r>
              <a:rPr lang="cs-CZ" sz="2200" b="1"/>
              <a:t>Jazyková učebnice jako zdroj (nejen) didaktických textů</a:t>
            </a:r>
            <a:endParaRPr lang="cs-CZ"/>
          </a:p>
          <a:p>
            <a:r>
              <a:rPr lang="cs-CZ" sz="2200" b="1"/>
              <a:t>Učebnice jako (</a:t>
            </a:r>
            <a:r>
              <a:rPr lang="cs-CZ" sz="2200" b="1" err="1"/>
              <a:t>staro</a:t>
            </a:r>
            <a:r>
              <a:rPr lang="cs-CZ" sz="2200" b="1"/>
              <a:t>)nové médium</a:t>
            </a:r>
          </a:p>
          <a:p>
            <a:r>
              <a:rPr lang="cs-CZ" sz="2200" b="1"/>
              <a:t>Tvorba a výběr jazykové učebnice: výzva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7365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814A0-B221-499F-AB6F-8B53AF2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Učebnice a vzdělávání dospělých aneb K čemu mi tohle bude?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26CED-5073-4956-8616-1083F053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047" y="2638244"/>
            <a:ext cx="10521920" cy="3124201"/>
          </a:xfrm>
        </p:spPr>
        <p:txBody>
          <a:bodyPr>
            <a:normAutofit/>
          </a:bodyPr>
          <a:lstStyle/>
          <a:p>
            <a:r>
              <a:rPr lang="cs-CZ" sz="2800"/>
              <a:t>Učebnice jako spojnice mezi cíli a očekávanými výstupy prezentovanými v kurikulu. </a:t>
            </a:r>
          </a:p>
          <a:p>
            <a:r>
              <a:rPr lang="cs-CZ" sz="2800"/>
              <a:t>Učebnicové texty by měly být systematicky a cíleně psány v souladu s cíli vzdělávání a v souladu s podmínkami učení. (</a:t>
            </a:r>
            <a:r>
              <a:rPr lang="cs-CZ" sz="2800" err="1"/>
              <a:t>Mikk</a:t>
            </a:r>
            <a:r>
              <a:rPr lang="cs-CZ" sz="280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68243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Knihy na polici">
            <a:extLst>
              <a:ext uri="{FF2B5EF4-FFF2-40B4-BE49-F238E27FC236}">
                <a16:creationId xmlns:a16="http://schemas.microsoft.com/office/drawing/2014/main" id="{BF2AC51C-B4B6-4382-AFBB-CA8F34C30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r="20869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1C7689F-3C6D-4DA3-A32C-BD8965A9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Jazyková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učebnice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jako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zdroj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nejen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) 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didaktických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textů</a:t>
            </a:r>
            <a:endParaRPr lang="en-US" sz="3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20142-700D-4CFE-8304-E044A841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8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7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Knihy na polici">
            <a:extLst>
              <a:ext uri="{FF2B5EF4-FFF2-40B4-BE49-F238E27FC236}">
                <a16:creationId xmlns:a16="http://schemas.microsoft.com/office/drawing/2014/main" id="{BF2AC51C-B4B6-4382-AFBB-CA8F34C30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r="20869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1C7689F-3C6D-4DA3-A32C-BD8965A9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Jazyková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učebnice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jako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zdroj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nejen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) 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didaktických</a:t>
            </a:r>
            <a:r>
              <a:rPr lang="en-US" sz="37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700" err="1">
                <a:solidFill>
                  <a:schemeClr val="accent1">
                    <a:lumMod val="50000"/>
                  </a:schemeClr>
                </a:solidFill>
              </a:rPr>
              <a:t>textů</a:t>
            </a:r>
            <a:endParaRPr lang="en-US" sz="3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20142-700D-4CFE-8304-E044A841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err="1">
                <a:solidFill>
                  <a:schemeClr val="tx2">
                    <a:lumMod val="90000"/>
                    <a:lumOff val="10000"/>
                  </a:schemeClr>
                </a:solidFill>
              </a:rPr>
              <a:t>Učebnicový</a:t>
            </a:r>
            <a:r>
              <a:rPr lang="en-US" sz="2800">
                <a:solidFill>
                  <a:schemeClr val="tx2">
                    <a:lumMod val="90000"/>
                    <a:lumOff val="10000"/>
                  </a:schemeClr>
                </a:solidFill>
              </a:rPr>
              <a:t> text =  text </a:t>
            </a:r>
            <a:r>
              <a:rPr lang="en-US" sz="2800" err="1">
                <a:solidFill>
                  <a:schemeClr val="tx2">
                    <a:lumMod val="90000"/>
                    <a:lumOff val="10000"/>
                  </a:schemeClr>
                </a:solidFill>
              </a:rPr>
              <a:t>využitelný</a:t>
            </a:r>
            <a:r>
              <a:rPr lang="en-US" sz="2800">
                <a:solidFill>
                  <a:schemeClr val="tx2">
                    <a:lumMod val="90000"/>
                    <a:lumOff val="10000"/>
                  </a:schemeClr>
                </a:solidFill>
              </a:rPr>
              <a:t> pro </a:t>
            </a:r>
            <a:r>
              <a:rPr lang="en-US" sz="2800" err="1">
                <a:solidFill>
                  <a:schemeClr val="tx2">
                    <a:lumMod val="90000"/>
                    <a:lumOff val="10000"/>
                  </a:schemeClr>
                </a:solidFill>
              </a:rPr>
              <a:t>rozvíjení</a:t>
            </a:r>
            <a:r>
              <a:rPr lang="en-US" sz="280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komunikačních</a:t>
            </a:r>
            <a:r>
              <a:rPr lang="en-US" sz="280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err="1">
                <a:solidFill>
                  <a:schemeClr val="tx2">
                    <a:lumMod val="90000"/>
                    <a:lumOff val="10000"/>
                  </a:schemeClr>
                </a:solidFill>
              </a:rPr>
              <a:t>kompetencí</a:t>
            </a:r>
            <a:r>
              <a:rPr lang="en-US" sz="280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8807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B8068-5270-4DA7-B65C-44DD0EE4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330" y="182592"/>
            <a:ext cx="10018713" cy="1752599"/>
          </a:xfrm>
        </p:spPr>
        <p:txBody>
          <a:bodyPr/>
          <a:lstStyle/>
          <a:p>
            <a:r>
              <a:rPr lang="cs-CZ"/>
              <a:t>Komunikační kompetence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0D7C1-B9A4-4532-A4A5-8B19EEB3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939666"/>
            <a:ext cx="4607188" cy="1309506"/>
          </a:xfrm>
        </p:spPr>
        <p:txBody>
          <a:bodyPr/>
          <a:lstStyle/>
          <a:p>
            <a:r>
              <a:rPr lang="cs-CZ"/>
              <a:t>= schopnost používat jazyk pro celou řadu různých účelů a funkcí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59FC2C-0419-4B5D-B13B-A166FFF16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0F573B-AC27-4755-B6AC-0D77CBF5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7430" y="1876246"/>
            <a:ext cx="4622537" cy="1783959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AAB530-698C-4486-BB9B-19250A15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9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B8068-5270-4DA7-B65C-44DD0EE4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330" y="182592"/>
            <a:ext cx="10018713" cy="1752599"/>
          </a:xfrm>
        </p:spPr>
        <p:txBody>
          <a:bodyPr/>
          <a:lstStyle/>
          <a:p>
            <a:r>
              <a:rPr lang="cs-CZ"/>
              <a:t>Komunikační kompetence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0D7C1-B9A4-4532-A4A5-8B19EEB3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939666"/>
            <a:ext cx="4607188" cy="1309506"/>
          </a:xfrm>
        </p:spPr>
        <p:txBody>
          <a:bodyPr/>
          <a:lstStyle/>
          <a:p>
            <a:r>
              <a:rPr lang="cs-CZ"/>
              <a:t>= schopnost používat jazyk pro celou řadu různých účelů a funkcí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59FC2C-0419-4B5D-B13B-A166FFF16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0F573B-AC27-4755-B6AC-0D77CBF5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7430" y="1876246"/>
            <a:ext cx="4622537" cy="1783959"/>
          </a:xfrm>
        </p:spPr>
        <p:txBody>
          <a:bodyPr/>
          <a:lstStyle/>
          <a:p>
            <a:r>
              <a:rPr lang="cs-CZ"/>
              <a:t>= umět přizpůsobovat používání jazyka povaze komunikační situace a komunikačním partnerům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AAB530-698C-4486-BB9B-19250A15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27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B8068-5270-4DA7-B65C-44DD0EE4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330" y="182592"/>
            <a:ext cx="10018713" cy="1752599"/>
          </a:xfrm>
        </p:spPr>
        <p:txBody>
          <a:bodyPr/>
          <a:lstStyle/>
          <a:p>
            <a:r>
              <a:rPr lang="cs-CZ"/>
              <a:t>Komunikační kompetence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0D7C1-B9A4-4532-A4A5-8B19EEB3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939666"/>
            <a:ext cx="4607188" cy="130950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59FC2C-0419-4B5D-B13B-A166FFF16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/>
              <a:buChar char="ü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sociokulturní</a:t>
            </a:r>
          </a:p>
          <a:p>
            <a:pPr>
              <a:buFont typeface="Wingdings"/>
              <a:buChar char="ü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lingvistická</a:t>
            </a:r>
          </a:p>
          <a:p>
            <a:pPr marL="0" indent="0">
              <a:buNone/>
            </a:pPr>
            <a:endParaRPr lang="cs-CZ" sz="280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0F573B-AC27-4755-B6AC-0D77CBF5C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7430" y="1876246"/>
            <a:ext cx="4622537" cy="1783959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AAB530-698C-4486-BB9B-19250A1511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sociolingvistická</a:t>
            </a:r>
          </a:p>
          <a:p>
            <a:pPr>
              <a:buFont typeface="Wingdings"/>
              <a:buChar char="Ø"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diskurzní</a:t>
            </a:r>
          </a:p>
          <a:p>
            <a:pPr>
              <a:buFont typeface="Wingdings"/>
              <a:buChar char="Ø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41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077871-5644-47DC-92FD-F90EA918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Problematika autentičnosti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CD64-7FB0-47AF-A593-98685A76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447" y="1072609"/>
            <a:ext cx="6555735" cy="4522647"/>
          </a:xfrm>
        </p:spPr>
        <p:txBody>
          <a:bodyPr anchor="ctr">
            <a:normAutofit/>
          </a:bodyPr>
          <a:lstStyle/>
          <a:p>
            <a:r>
              <a:rPr lang="cs-CZ"/>
              <a:t>Autentickým textem je takový text, který není primárně určený pro potřeby výuky. </a:t>
            </a:r>
          </a:p>
          <a:p>
            <a:r>
              <a:rPr lang="cs-CZ"/>
              <a:t>Jeho klíčovou vlastností je propojení s reálným životem.</a:t>
            </a:r>
          </a:p>
          <a:p>
            <a:r>
              <a:rPr lang="cs-CZ"/>
              <a:t>Jazykové struktury jsou v tomto textu přirozeně prezentovány.</a:t>
            </a:r>
          </a:p>
          <a:p>
            <a:r>
              <a:rPr lang="cs-CZ"/>
              <a:t>Výběr slov vychází z reálných potřeb daného sdělení. </a:t>
            </a:r>
          </a:p>
        </p:txBody>
      </p:sp>
    </p:spTree>
    <p:extLst>
      <p:ext uri="{BB962C8B-B14F-4D97-AF65-F5344CB8AC3E}">
        <p14:creationId xmlns:p14="http://schemas.microsoft.com/office/powerpoint/2010/main" val="4119702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077871-5644-47DC-92FD-F90EA918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Problematika autentičnosti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CD64-7FB0-47AF-A593-98685A76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cs-CZ" sz="2800"/>
              <a:t>texty adaptované a uměle vytvořené</a:t>
            </a:r>
          </a:p>
          <a:p>
            <a:pPr marL="457200" indent="-457200"/>
            <a:r>
              <a:rPr lang="cs-CZ" sz="2800" b="1"/>
              <a:t>zprostředkování</a:t>
            </a:r>
            <a:r>
              <a:rPr lang="cs-CZ" sz="2800"/>
              <a:t> textu bez nutnosti jeho zjednodušování</a:t>
            </a:r>
          </a:p>
        </p:txBody>
      </p:sp>
    </p:spTree>
    <p:extLst>
      <p:ext uri="{BB962C8B-B14F-4D97-AF65-F5344CB8AC3E}">
        <p14:creationId xmlns:p14="http://schemas.microsoft.com/office/powerpoint/2010/main" val="6724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077871-5644-47DC-92FD-F90EA918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Problematika autentičnosti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CD64-7FB0-47AF-A593-98685A76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32" y="1072609"/>
            <a:ext cx="6383207" cy="45226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800"/>
              <a:t>Každý autentický text vychází z určité konkrétní situace a jazyková úroveň těchto materiálů je rozmanitá, takže lze nalézt a následně použít jak texty jednoduché, odpovídající úrovni A1 a A2, tak texty relativně komplikované, které odpovídají vyšším jazykovým úrovním. (Roubalová, 2006).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77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1CAEEF7-2AFF-4A39-B14A-6FA7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360572-45EF-4BBD-A0D6-DE0877871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227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38100" dir="54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11CBF56-1286-4E26-BB02-2B7DA24A7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62272"/>
            <a:ext cx="12192000" cy="229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077871-5644-47DC-92FD-F90EA918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852" y="4907604"/>
            <a:ext cx="9812171" cy="1021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Zásady výběru autentického textu pro výuku či tvorbu učebního materiálu</a:t>
            </a:r>
            <a:endParaRPr lang="cs-CZ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F5BC00-2128-4E2B-9640-FE90D6A4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973" y="4562273"/>
            <a:ext cx="570150" cy="838927"/>
          </a:xfrm>
          <a:custGeom>
            <a:avLst/>
            <a:gdLst>
              <a:gd name="connsiteX0" fmla="*/ 189758 w 570150"/>
              <a:gd name="connsiteY0" fmla="*/ 0 h 838927"/>
              <a:gd name="connsiteX1" fmla="*/ 570150 w 570150"/>
              <a:gd name="connsiteY1" fmla="*/ 0 h 838927"/>
              <a:gd name="connsiteX2" fmla="*/ 357188 w 570150"/>
              <a:gd name="connsiteY2" fmla="*/ 838927 h 838927"/>
              <a:gd name="connsiteX3" fmla="*/ 0 w 570150"/>
              <a:gd name="connsiteY3" fmla="*/ 748440 h 8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150" h="838927">
                <a:moveTo>
                  <a:pt x="189758" y="0"/>
                </a:moveTo>
                <a:lnTo>
                  <a:pt x="570150" y="0"/>
                </a:lnTo>
                <a:lnTo>
                  <a:pt x="357188" y="838927"/>
                </a:lnTo>
                <a:lnTo>
                  <a:pt x="0" y="748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536B15-0B08-4ADF-AB96-C72555817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23" y="4562273"/>
            <a:ext cx="542134" cy="729389"/>
          </a:xfrm>
          <a:custGeom>
            <a:avLst/>
            <a:gdLst>
              <a:gd name="connsiteX0" fmla="*/ 161394 w 542134"/>
              <a:gd name="connsiteY0" fmla="*/ 0 h 729389"/>
              <a:gd name="connsiteX1" fmla="*/ 542134 w 542134"/>
              <a:gd name="connsiteY1" fmla="*/ 0 h 729389"/>
              <a:gd name="connsiteX2" fmla="*/ 357188 w 542134"/>
              <a:gd name="connsiteY2" fmla="*/ 729389 h 729389"/>
              <a:gd name="connsiteX3" fmla="*/ 347663 w 542134"/>
              <a:gd name="connsiteY3" fmla="*/ 724627 h 729389"/>
              <a:gd name="connsiteX4" fmla="*/ 0 w 542134"/>
              <a:gd name="connsiteY4" fmla="*/ 638902 h 7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34" h="729389">
                <a:moveTo>
                  <a:pt x="161394" y="0"/>
                </a:moveTo>
                <a:lnTo>
                  <a:pt x="542134" y="0"/>
                </a:lnTo>
                <a:lnTo>
                  <a:pt x="357188" y="729389"/>
                </a:lnTo>
                <a:lnTo>
                  <a:pt x="347663" y="724627"/>
                </a:lnTo>
                <a:lnTo>
                  <a:pt x="0" y="6389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7D63ED-0227-4784-9DA2-C726E503D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2272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D2AECD-B2D4-44DA-9D93-3EEAB16F3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23" y="5205936"/>
            <a:ext cx="1043453" cy="1655874"/>
          </a:xfrm>
          <a:custGeom>
            <a:avLst/>
            <a:gdLst>
              <a:gd name="connsiteX0" fmla="*/ 0 w 1043453"/>
              <a:gd name="connsiteY0" fmla="*/ 0 h 1655874"/>
              <a:gd name="connsiteX1" fmla="*/ 1043453 w 1043453"/>
              <a:gd name="connsiteY1" fmla="*/ 1655874 h 1655874"/>
              <a:gd name="connsiteX2" fmla="*/ 997337 w 1043453"/>
              <a:gd name="connsiteY2" fmla="*/ 1655874 h 16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453" h="1655874">
                <a:moveTo>
                  <a:pt x="0" y="0"/>
                </a:moveTo>
                <a:lnTo>
                  <a:pt x="1043453" y="1655874"/>
                </a:lnTo>
                <a:lnTo>
                  <a:pt x="997337" y="165587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3417177-19F7-4D8D-9F56-EE4C24CFC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7736" y="5315474"/>
            <a:ext cx="1233903" cy="1542526"/>
          </a:xfrm>
          <a:custGeom>
            <a:avLst/>
            <a:gdLst>
              <a:gd name="connsiteX0" fmla="*/ 0 w 1233903"/>
              <a:gd name="connsiteY0" fmla="*/ 0 h 1542526"/>
              <a:gd name="connsiteX1" fmla="*/ 1233903 w 1233903"/>
              <a:gd name="connsiteY1" fmla="*/ 1542526 h 1542526"/>
              <a:gd name="connsiteX2" fmla="*/ 1188051 w 1233903"/>
              <a:gd name="connsiteY2" fmla="*/ 1542526 h 154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3903" h="1542526">
                <a:moveTo>
                  <a:pt x="0" y="0"/>
                </a:moveTo>
                <a:lnTo>
                  <a:pt x="1233903" y="1542526"/>
                </a:lnTo>
                <a:lnTo>
                  <a:pt x="1188051" y="154252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8E9AA23-F965-4D08-8B54-29F2B012F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973" y="5310711"/>
            <a:ext cx="1863872" cy="1547289"/>
          </a:xfrm>
          <a:custGeom>
            <a:avLst/>
            <a:gdLst>
              <a:gd name="connsiteX0" fmla="*/ 0 w 1863872"/>
              <a:gd name="connsiteY0" fmla="*/ 0 h 1547289"/>
              <a:gd name="connsiteX1" fmla="*/ 357188 w 1863872"/>
              <a:gd name="connsiteY1" fmla="*/ 90488 h 1547289"/>
              <a:gd name="connsiteX2" fmla="*/ 1863872 w 1863872"/>
              <a:gd name="connsiteY2" fmla="*/ 1547289 h 1547289"/>
              <a:gd name="connsiteX3" fmla="*/ 1238666 w 1863872"/>
              <a:gd name="connsiteY3" fmla="*/ 1547289 h 1547289"/>
              <a:gd name="connsiteX4" fmla="*/ 4763 w 1863872"/>
              <a:gd name="connsiteY4" fmla="*/ 4763 h 15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872" h="1547289">
                <a:moveTo>
                  <a:pt x="0" y="0"/>
                </a:moveTo>
                <a:lnTo>
                  <a:pt x="357188" y="90488"/>
                </a:lnTo>
                <a:lnTo>
                  <a:pt x="1863872" y="1547289"/>
                </a:lnTo>
                <a:lnTo>
                  <a:pt x="1238666" y="1547289"/>
                </a:lnTo>
                <a:lnTo>
                  <a:pt x="4763" y="47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E37B76-03A1-43B4-AE46-E15F21335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23" y="5201174"/>
            <a:ext cx="1561206" cy="1656826"/>
          </a:xfrm>
          <a:custGeom>
            <a:avLst/>
            <a:gdLst>
              <a:gd name="connsiteX0" fmla="*/ 0 w 1561206"/>
              <a:gd name="connsiteY0" fmla="*/ 0 h 1656826"/>
              <a:gd name="connsiteX1" fmla="*/ 357188 w 1561206"/>
              <a:gd name="connsiteY1" fmla="*/ 90488 h 1656826"/>
              <a:gd name="connsiteX2" fmla="*/ 361950 w 1561206"/>
              <a:gd name="connsiteY2" fmla="*/ 95250 h 1656826"/>
              <a:gd name="connsiteX3" fmla="*/ 419100 w 1561206"/>
              <a:gd name="connsiteY3" fmla="*/ 176213 h 1656826"/>
              <a:gd name="connsiteX4" fmla="*/ 1561206 w 1561206"/>
              <a:gd name="connsiteY4" fmla="*/ 1656826 h 1656826"/>
              <a:gd name="connsiteX5" fmla="*/ 1041052 w 1561206"/>
              <a:gd name="connsiteY5" fmla="*/ 1656826 h 1656826"/>
              <a:gd name="connsiteX6" fmla="*/ 0 w 1561206"/>
              <a:gd name="connsiteY6" fmla="*/ 4763 h 16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206" h="1656826">
                <a:moveTo>
                  <a:pt x="0" y="0"/>
                </a:moveTo>
                <a:lnTo>
                  <a:pt x="357188" y="90488"/>
                </a:lnTo>
                <a:lnTo>
                  <a:pt x="361950" y="95250"/>
                </a:lnTo>
                <a:lnTo>
                  <a:pt x="419100" y="176213"/>
                </a:lnTo>
                <a:lnTo>
                  <a:pt x="1561206" y="1656826"/>
                </a:lnTo>
                <a:lnTo>
                  <a:pt x="1041052" y="1656826"/>
                </a:lnTo>
                <a:lnTo>
                  <a:pt x="0" y="47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12F1A724-5B1C-4F3B-8275-F0C0ACF09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625572"/>
              </p:ext>
            </p:extLst>
          </p:nvPr>
        </p:nvGraphicFramePr>
        <p:xfrm>
          <a:off x="1018381" y="652158"/>
          <a:ext cx="10018712" cy="352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9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" name="Rectangle 14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6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5148EA-1562-4217-96B2-7623932A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643468"/>
            <a:ext cx="11415622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latin typeface="Lucida Sans"/>
              </a:rPr>
              <a:t>"</a:t>
            </a:r>
            <a:r>
              <a:rPr lang="en-US" sz="2800" err="1">
                <a:latin typeface="Arial"/>
                <a:cs typeface="Arial"/>
              </a:rPr>
              <a:t>Nesnáším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učebnice</a:t>
            </a:r>
            <a:r>
              <a:rPr lang="en-US" sz="2800">
                <a:latin typeface="Arial"/>
                <a:cs typeface="Arial"/>
              </a:rPr>
              <a:t>; </a:t>
            </a:r>
            <a:r>
              <a:rPr lang="en-US" sz="2800" err="1">
                <a:latin typeface="Arial"/>
                <a:cs typeface="Arial"/>
              </a:rPr>
              <a:t>jenom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nás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učí</a:t>
            </a:r>
            <a:r>
              <a:rPr lang="en-US" sz="2800">
                <a:latin typeface="Arial"/>
                <a:cs typeface="Arial"/>
              </a:rPr>
              <a:t>, jak </a:t>
            </a:r>
            <a:r>
              <a:rPr lang="en-US" sz="2800" err="1">
                <a:latin typeface="Arial"/>
                <a:cs typeface="Arial"/>
              </a:rPr>
              <a:t>mluvit</a:t>
            </a:r>
            <a:r>
              <a:rPr lang="en-US" sz="2800">
                <a:latin typeface="Arial"/>
                <a:cs typeface="Arial"/>
              </a:rPr>
              <a:t> o </a:t>
            </a:r>
            <a:r>
              <a:rPr lang="en-US" sz="2800" err="1">
                <a:latin typeface="Arial"/>
                <a:cs typeface="Arial"/>
              </a:rPr>
              <a:t>věcech</a:t>
            </a:r>
            <a:r>
              <a:rPr lang="en-US" sz="2800">
                <a:latin typeface="Arial"/>
                <a:cs typeface="Arial"/>
              </a:rPr>
              <a:t>, o </a:t>
            </a:r>
            <a:r>
              <a:rPr lang="en-US" sz="2800" err="1">
                <a:latin typeface="Arial"/>
                <a:cs typeface="Arial"/>
              </a:rPr>
              <a:t>kterých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nevíme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nic.</a:t>
            </a:r>
            <a:r>
              <a:rPr lang="en-US" sz="2800">
                <a:latin typeface="Arial"/>
                <a:cs typeface="Arial"/>
              </a:rPr>
              <a:t>"</a:t>
            </a:r>
            <a:r>
              <a:rPr lang="en-US" sz="3600" i="1">
                <a:latin typeface="Lucida Sans"/>
              </a:rPr>
              <a:t> </a:t>
            </a:r>
            <a:br>
              <a:rPr lang="en-US" sz="3600" i="1">
                <a:latin typeface="Lucida Sans"/>
              </a:rPr>
            </a:br>
            <a:br>
              <a:rPr lang="en-US" sz="3600" i="1">
                <a:latin typeface="Lucida Sans"/>
              </a:rPr>
            </a:br>
            <a:r>
              <a:rPr lang="en-US" sz="2800" i="1">
                <a:latin typeface="Arial"/>
                <a:cs typeface="Arial"/>
              </a:rPr>
              <a:t>(Rousseau)</a:t>
            </a:r>
          </a:p>
        </p:txBody>
      </p:sp>
    </p:spTree>
    <p:extLst>
      <p:ext uri="{BB962C8B-B14F-4D97-AF65-F5344CB8AC3E}">
        <p14:creationId xmlns:p14="http://schemas.microsoft.com/office/powerpoint/2010/main" val="333561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Hromádka otevřených knih">
            <a:extLst>
              <a:ext uri="{FF2B5EF4-FFF2-40B4-BE49-F238E27FC236}">
                <a16:creationId xmlns:a16="http://schemas.microsoft.com/office/drawing/2014/main" id="{6AED1BBD-E42F-420B-A252-99FDED8D7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6" t="9091" r="26292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3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D75680-FD00-4D0F-9EBE-4971BBBD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 sz="3700"/>
              <a:t>Umělecký (literární) text jako příklad vhodného autentického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AD2EA-D848-4D14-8D28-F745D6E1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183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Hromádka otevřených knih">
            <a:extLst>
              <a:ext uri="{FF2B5EF4-FFF2-40B4-BE49-F238E27FC236}">
                <a16:creationId xmlns:a16="http://schemas.microsoft.com/office/drawing/2014/main" id="{6AED1BBD-E42F-420B-A252-99FDED8D7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6" t="9091" r="26292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3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D75680-FD00-4D0F-9EBE-4971BBBD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 sz="3700"/>
              <a:t>Umělecký (literární) text jako příklad vhodného autentického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AD2EA-D848-4D14-8D28-F745D6E1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cs-CZ"/>
              <a:t>výpověď o jazyku a jeho možnostech</a:t>
            </a:r>
          </a:p>
          <a:p>
            <a:r>
              <a:rPr lang="cs-CZ"/>
              <a:t>podpora komunikační metody</a:t>
            </a:r>
          </a:p>
          <a:p>
            <a:r>
              <a:rPr lang="cs-CZ"/>
              <a:t>zprostředkování reálií (kultura, společnost)</a:t>
            </a:r>
          </a:p>
          <a:p>
            <a:r>
              <a:rPr lang="cs-CZ"/>
              <a:t>motivace k učení</a:t>
            </a:r>
          </a:p>
          <a:p>
            <a:r>
              <a:rPr lang="cs-CZ"/>
              <a:t>zájem o jazyk a literaturu dané země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97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Hromádka otevřených knih">
            <a:extLst>
              <a:ext uri="{FF2B5EF4-FFF2-40B4-BE49-F238E27FC236}">
                <a16:creationId xmlns:a16="http://schemas.microsoft.com/office/drawing/2014/main" id="{6AED1BBD-E42F-420B-A252-99FDED8D7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6" t="9091" r="26292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3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D75680-FD00-4D0F-9EBE-4971BBBD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cs-CZ" sz="3700"/>
              <a:t>Umělecký (literární) text jako příklad vhodného autentického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AD2EA-D848-4D14-8D28-F745D6E1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 lnSpcReduction="10000"/>
          </a:bodyPr>
          <a:lstStyle/>
          <a:p>
            <a:r>
              <a:rPr lang="cs-CZ"/>
              <a:t>podpora tvořivosti, hravosti, představ</a:t>
            </a:r>
          </a:p>
          <a:p>
            <a:r>
              <a:rPr lang="cs-CZ"/>
              <a:t>odlehčení a zpestření hodin</a:t>
            </a:r>
          </a:p>
          <a:p>
            <a:r>
              <a:rPr lang="cs-CZ"/>
              <a:t>získávání interkulturních kompetencí</a:t>
            </a:r>
          </a:p>
          <a:p>
            <a:r>
              <a:rPr lang="cs-CZ"/>
              <a:t>seznámení s různými podobami národního jazyka (stratifikace, jazyková situace)</a:t>
            </a:r>
          </a:p>
          <a:p>
            <a:endParaRPr lang="cs-CZ"/>
          </a:p>
          <a:p>
            <a:pPr marL="0" indent="0" algn="ctr">
              <a:buNone/>
            </a:pPr>
            <a:r>
              <a:rPr lang="cs-CZ"/>
              <a:t>+ </a:t>
            </a:r>
            <a:r>
              <a:rPr lang="cs-CZ" b="1"/>
              <a:t>stálost</a:t>
            </a:r>
            <a:r>
              <a:rPr lang="cs-CZ"/>
              <a:t> literárního textu (bez nutnosti jej průběžně aktualizovat).</a:t>
            </a:r>
          </a:p>
        </p:txBody>
      </p:sp>
    </p:spTree>
    <p:extLst>
      <p:ext uri="{BB962C8B-B14F-4D97-AF65-F5344CB8AC3E}">
        <p14:creationId xmlns:p14="http://schemas.microsoft.com/office/powerpoint/2010/main" val="72747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F0DA7-E772-4E55-A634-E23F68E5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Učebnice jako (</a:t>
            </a:r>
            <a:r>
              <a:rPr lang="cs-CZ" err="1"/>
              <a:t>staro</a:t>
            </a:r>
            <a:r>
              <a:rPr lang="cs-CZ"/>
              <a:t>)nové médium</a:t>
            </a:r>
            <a:br>
              <a:rPr lang="cs-CZ"/>
            </a:br>
            <a:br>
              <a:rPr lang="cs-CZ"/>
            </a:br>
            <a:r>
              <a:rPr lang="cs-CZ" sz="2400"/>
              <a:t>N. </a:t>
            </a:r>
            <a:r>
              <a:rPr lang="cs-CZ" sz="2400" err="1"/>
              <a:t>Friesen</a:t>
            </a:r>
            <a:r>
              <a:rPr lang="cs-CZ" sz="2400"/>
              <a:t>: </a:t>
            </a:r>
            <a:r>
              <a:rPr lang="cs-CZ" sz="2400" err="1"/>
              <a:t>The</a:t>
            </a:r>
            <a:r>
              <a:rPr lang="cs-CZ" sz="2400"/>
              <a:t> </a:t>
            </a:r>
            <a:r>
              <a:rPr lang="cs-CZ" sz="2400" err="1"/>
              <a:t>Texbook</a:t>
            </a:r>
            <a:r>
              <a:rPr lang="cs-CZ" sz="2400"/>
              <a:t> and </a:t>
            </a:r>
            <a:r>
              <a:rPr lang="cs-CZ" sz="2400" err="1"/>
              <a:t>the</a:t>
            </a:r>
            <a:r>
              <a:rPr lang="cs-CZ" sz="2400"/>
              <a:t> </a:t>
            </a:r>
            <a:r>
              <a:rPr lang="cs-CZ" sz="2400" err="1"/>
              <a:t>Lecture</a:t>
            </a:r>
            <a:r>
              <a:rPr lang="cs-CZ" sz="2400"/>
              <a:t> (2017)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A22B4-59E8-4423-B185-7C6D61AD8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89C872-C479-4FFC-AEBA-41F09227F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9" descr="Student pracující v noci v knihovně">
            <a:extLst>
              <a:ext uri="{FF2B5EF4-FFF2-40B4-BE49-F238E27FC236}">
                <a16:creationId xmlns:a16="http://schemas.microsoft.com/office/drawing/2014/main" id="{A5BA4D24-1C98-4193-BCE1-5EB31591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2" y="3248069"/>
            <a:ext cx="4482859" cy="2992918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533B43C-7D0E-4EFF-981D-A1320786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2385" y="2947149"/>
            <a:ext cx="5772076" cy="3519786"/>
          </a:xfrm>
        </p:spPr>
        <p:txBody>
          <a:bodyPr/>
          <a:lstStyle/>
          <a:p>
            <a:endParaRPr lang="cs-CZ"/>
          </a:p>
        </p:txBody>
      </p:sp>
      <p:pic>
        <p:nvPicPr>
          <p:cNvPr id="14" name="Obrázek 14" descr="Malá dívka sedící na schodech s tabletem">
            <a:extLst>
              <a:ext uri="{FF2B5EF4-FFF2-40B4-BE49-F238E27FC236}">
                <a16:creationId xmlns:a16="http://schemas.microsoft.com/office/drawing/2014/main" id="{88C0C8D5-0595-45D5-ABF4-29890A02A0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7132" y="3392848"/>
            <a:ext cx="4274163" cy="2844050"/>
          </a:xfrm>
        </p:spPr>
      </p:pic>
    </p:spTree>
    <p:extLst>
      <p:ext uri="{BB962C8B-B14F-4D97-AF65-F5344CB8AC3E}">
        <p14:creationId xmlns:p14="http://schemas.microsoft.com/office/powerpoint/2010/main" val="116050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E6D86-C4F3-45FD-A956-8CC2482E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11348"/>
            <a:ext cx="10018713" cy="2270183"/>
          </a:xfrm>
        </p:spPr>
        <p:txBody>
          <a:bodyPr>
            <a:normAutofit fontScale="90000"/>
          </a:bodyPr>
          <a:lstStyle/>
          <a:p>
            <a:br>
              <a:rPr lang="cs-CZ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/>
            </a:b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Závěrem...</a:t>
            </a:r>
            <a:br>
              <a:rPr lang="cs-CZ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/>
            </a:br>
            <a:br>
              <a:rPr lang="cs-CZ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D3C8F-6CA8-42F4-B66C-51339DD6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/>
              <a:t>Tvorba i výběr vhodné a kvalitní učebnice se v současném jazykovém vzdělávání stává výzvou.</a:t>
            </a:r>
          </a:p>
        </p:txBody>
      </p:sp>
    </p:spTree>
    <p:extLst>
      <p:ext uri="{BB962C8B-B14F-4D97-AF65-F5344CB8AC3E}">
        <p14:creationId xmlns:p14="http://schemas.microsoft.com/office/powerpoint/2010/main" val="258882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E6D86-C4F3-45FD-A956-8CC2482E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Závěrem...</a:t>
            </a:r>
            <a:br>
              <a:rPr lang="cs-CZ">
                <a:solidFill>
                  <a:schemeClr val="accent1">
                    <a:lumMod val="50000"/>
                  </a:schemeClr>
                </a:solidFill>
              </a:rPr>
            </a:br>
            <a:br>
              <a:rPr lang="cs-CZ"/>
            </a:br>
            <a:br>
              <a:rPr lang="cs-CZ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D3C8F-6CA8-42F4-B66C-51339DD6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/>
              <a:t>Vyučující jazyka, autor učebnice, popř. její uživatel by měli vždy zvážit, zda daný učební materiál splňuje všechna potřebná kritéria pro dosažení vzdělávacích cílů, a to bez ohledu na to, zda jde o elektronickou či "papírovou" učebnici.</a:t>
            </a:r>
          </a:p>
        </p:txBody>
      </p:sp>
    </p:spTree>
    <p:extLst>
      <p:ext uri="{BB962C8B-B14F-4D97-AF65-F5344CB8AC3E}">
        <p14:creationId xmlns:p14="http://schemas.microsoft.com/office/powerpoint/2010/main" val="248903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5F4B5-1043-4CCD-BB4A-0367AC19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Arial"/>
                <a:cs typeface="Arial"/>
              </a:rPr>
              <a:t>"To, co </a:t>
            </a:r>
            <a:r>
              <a:rPr lang="en-US" sz="2800" err="1">
                <a:latin typeface="Arial"/>
                <a:cs typeface="Arial"/>
              </a:rPr>
              <a:t>dělá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učebnice</a:t>
            </a:r>
            <a:r>
              <a:rPr lang="en-US" sz="2800">
                <a:latin typeface="Arial"/>
                <a:cs typeface="Arial"/>
              </a:rPr>
              <a:t>, je </a:t>
            </a:r>
            <a:r>
              <a:rPr lang="en-US" sz="2800" err="1">
                <a:latin typeface="Arial"/>
                <a:cs typeface="Arial"/>
              </a:rPr>
              <a:t>vytváření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určitého</a:t>
            </a:r>
            <a:r>
              <a:rPr lang="en-US" sz="2800">
                <a:latin typeface="Arial"/>
                <a:cs typeface="Arial"/>
              </a:rPr>
              <a:t> </a:t>
            </a:r>
            <a:r>
              <a:rPr lang="en-US" sz="2800" err="1">
                <a:latin typeface="Arial"/>
                <a:cs typeface="Arial"/>
              </a:rPr>
              <a:t>řádu</a:t>
            </a:r>
            <a:r>
              <a:rPr lang="en-US" sz="2800">
                <a:latin typeface="Arial"/>
                <a:cs typeface="Arial"/>
              </a:rPr>
              <a:t> v </a:t>
            </a:r>
            <a:r>
              <a:rPr lang="en-US" sz="2800" err="1">
                <a:latin typeface="Arial"/>
                <a:cs typeface="Arial"/>
              </a:rPr>
              <a:t>rámci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potenciálního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chaosu</a:t>
            </a:r>
            <a:r>
              <a:rPr lang="en-US" sz="2800">
                <a:latin typeface="Arial"/>
                <a:cs typeface="Arial"/>
              </a:rPr>
              <a:t>."</a:t>
            </a:r>
            <a:br>
              <a:rPr lang="en-US" sz="2800">
                <a:latin typeface="Arial"/>
              </a:rPr>
            </a:br>
            <a:br>
              <a:rPr lang="en-US" sz="2800">
                <a:latin typeface="Arial"/>
              </a:rPr>
            </a:br>
            <a:r>
              <a:rPr lang="en-US" sz="2800" i="1">
                <a:latin typeface="Arial"/>
                <a:cs typeface="Arial"/>
              </a:rPr>
              <a:t>(Hutchinson, Torres)</a:t>
            </a:r>
          </a:p>
          <a:p>
            <a:pPr>
              <a:lnSpc>
                <a:spcPct val="90000"/>
              </a:lnSpc>
            </a:pP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1933523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C138-12EB-48A7-978E-07AD62CF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8857"/>
            <a:ext cx="10018713" cy="64554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Literatura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4E0F7-0015-47B2-B8AE-B34414A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12963"/>
            <a:ext cx="10104977" cy="5812765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ČERVENKOVÁ, I. (2011): Užívání učebnic v činnostech žáků na 2. stupni základních škol. Olomouc: Univerzita Palackého.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FRIESEN, N. (2017):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Textbook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Lecture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Education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Age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New Media. Baltimore: </a:t>
            </a:r>
            <a:r>
              <a:rPr lang="cs-CZ" dirty="0" err="1">
                <a:ea typeface="+mn-lt"/>
                <a:cs typeface="+mn-lt"/>
              </a:rPr>
              <a:t>Johns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Hopkings</a:t>
            </a:r>
            <a:r>
              <a:rPr lang="cs-CZ" dirty="0">
                <a:ea typeface="+mn-lt"/>
                <a:cs typeface="+mn-lt"/>
              </a:rPr>
              <a:t> University </a:t>
            </a:r>
            <a:r>
              <a:rPr lang="cs-CZ" dirty="0" err="1">
                <a:ea typeface="+mn-lt"/>
                <a:cs typeface="+mn-lt"/>
              </a:rPr>
              <a:t>Press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HENDRICH, J. a kol. (1988): Didaktika cizích jazyků. Praha: Státní pedagogické nakladatelství.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HUTCHINSON, T. – TORRES E. (1994):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Textbook</a:t>
            </a:r>
            <a:r>
              <a:rPr lang="cs-CZ" dirty="0">
                <a:ea typeface="+mn-lt"/>
                <a:cs typeface="+mn-lt"/>
              </a:rPr>
              <a:t> as Agent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Change</a:t>
            </a:r>
            <a:r>
              <a:rPr lang="cs-CZ" dirty="0">
                <a:ea typeface="+mn-lt"/>
                <a:cs typeface="+mn-lt"/>
              </a:rPr>
              <a:t>. ELT </a:t>
            </a:r>
            <a:r>
              <a:rPr lang="cs-CZ" dirty="0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. Vol. 48/4. Oxford: Oxford University </a:t>
            </a:r>
            <a:r>
              <a:rPr lang="cs-CZ" dirty="0" err="1">
                <a:ea typeface="+mn-lt"/>
                <a:cs typeface="+mn-lt"/>
              </a:rPr>
              <a:t>Press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CHODĚRA, R. − RIES, L. (1999): Výuka cizích jazyků na prahu nového století. Ostrava: Ostravská univerzita.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KNECHT, P. − JANÍK, T. a kol. (2008): Učebnice z pohledu pedagogického výzkumu. Brno: </a:t>
            </a:r>
            <a:r>
              <a:rPr lang="cs-CZ" dirty="0" err="1">
                <a:ea typeface="+mn-lt"/>
                <a:cs typeface="+mn-lt"/>
              </a:rPr>
              <a:t>Paido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KNOWLES, M. S. (1980):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Modern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Practice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Adult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Education</a:t>
            </a:r>
            <a:r>
              <a:rPr lang="cs-CZ" dirty="0">
                <a:ea typeface="+mn-lt"/>
                <a:cs typeface="+mn-lt"/>
              </a:rPr>
              <a:t>. New York: Cambridge,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Adult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Education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Company</a:t>
            </a:r>
            <a:r>
              <a:rPr lang="cs-CZ" dirty="0">
                <a:ea typeface="+mn-lt"/>
                <a:cs typeface="+mn-lt"/>
              </a:rPr>
              <a:t>, s. 1−61.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KOTKOVÁ, R. (2009): Využití učebního textu pro rozvíjení sociokulturní kompetence na úrovni A1 − A2. In: Sborník Asociace učitelů češtiny jako cizího jazyka. Praha: Akropolis, s. 109−113.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MAŇÁK, J. − KNECHT, P. (</a:t>
            </a:r>
            <a:r>
              <a:rPr lang="cs-CZ" dirty="0" err="1">
                <a:ea typeface="+mn-lt"/>
                <a:cs typeface="+mn-lt"/>
              </a:rPr>
              <a:t>eds</a:t>
            </a:r>
            <a:r>
              <a:rPr lang="cs-CZ" dirty="0">
                <a:ea typeface="+mn-lt"/>
                <a:cs typeface="+mn-lt"/>
              </a:rPr>
              <a:t>.) (2007): Hodnocení učebnic. Brno: </a:t>
            </a:r>
            <a:r>
              <a:rPr lang="cs-CZ" dirty="0" err="1">
                <a:ea typeface="+mn-lt"/>
                <a:cs typeface="+mn-lt"/>
              </a:rPr>
              <a:t>Paido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MUŽÍK, J. (1998): Andragogická didaktika. Praha: </a:t>
            </a:r>
            <a:r>
              <a:rPr lang="cs-CZ" dirty="0" err="1">
                <a:ea typeface="+mn-lt"/>
                <a:cs typeface="+mn-lt"/>
              </a:rPr>
              <a:t>Codex</a:t>
            </a:r>
            <a:r>
              <a:rPr lang="cs-CZ" dirty="0">
                <a:ea typeface="+mn-lt"/>
                <a:cs typeface="+mn-lt"/>
              </a:rPr>
              <a:t> Bohemia.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ORLOVÁ, N. – PAVLÍKOVÁ, J. (2013): Navigátor: Průvodce didaktikou cizích jazyků. Ústí nad Labem: Univerzita J. E. Purkyně.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PRŮCHA, J. (1998): Učebnice: teorie a analýzy edukačního média. Brno: </a:t>
            </a:r>
            <a:r>
              <a:rPr lang="cs-CZ" dirty="0" err="1">
                <a:ea typeface="+mn-lt"/>
                <a:cs typeface="+mn-lt"/>
              </a:rPr>
              <a:t>Paido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ROUBALOVÁ, E. (2006): Výuka reálií – neodmyslitelná součást cizojazyčné výuky. </a:t>
            </a:r>
            <a:r>
              <a:rPr lang="cs-CZ" dirty="0" err="1">
                <a:ea typeface="+mn-lt"/>
                <a:cs typeface="+mn-lt"/>
              </a:rPr>
              <a:t>Bohemistyka</a:t>
            </a:r>
            <a:r>
              <a:rPr lang="cs-CZ" dirty="0">
                <a:ea typeface="+mn-lt"/>
                <a:cs typeface="+mn-lt"/>
              </a:rPr>
              <a:t>. Č. 3, s. 193–198.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SACHROVÁ, K. (2019): Umělecký styl ve výuce češtiny pro jinojazyčné mluvčí. Plzeň: Západočeská univerzita v Plzni. Disertační práce.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Společný evropský referenční rámec pro jazyky: jak se učíme jazykům, jak je vyučujeme a jak v jazycích hodnotíme. Olomouc: Univerzita Palackého 2002.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ŠKODOVÁ, S. (2012): Kapitoly z </a:t>
            </a:r>
            <a:r>
              <a:rPr lang="cs-CZ" dirty="0" err="1">
                <a:ea typeface="+mn-lt"/>
                <a:cs typeface="+mn-lt"/>
              </a:rPr>
              <a:t>lingvodidaktiky</a:t>
            </a:r>
            <a:r>
              <a:rPr lang="cs-CZ" dirty="0">
                <a:ea typeface="+mn-lt"/>
                <a:cs typeface="+mn-lt"/>
              </a:rPr>
              <a:t> češtiny jako cizího jazyka. Liberec: Technická univerzita v Liberci.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VAŠUTOVÁ, J. (2002): Strategie výuky ve vysokoškolském vzdělávání. Praha: Univerzita Karlova. 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7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4BADB-F174-4C6A-A847-3CDDB93C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sachrova@ujp.zcu.cz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7D24E-721C-4C91-BF59-5C80F004A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Grafický objekt 4" descr="E-mail">
            <a:extLst>
              <a:ext uri="{FF2B5EF4-FFF2-40B4-BE49-F238E27FC236}">
                <a16:creationId xmlns:a16="http://schemas.microsoft.com/office/drawing/2014/main" id="{CBB7C6E4-D030-4AAA-A48E-EFD24618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3216" y="21235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71F3D-D875-4DF1-B80E-037D434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Koule tvořená sítí a uzly">
            <a:extLst>
              <a:ext uri="{FF2B5EF4-FFF2-40B4-BE49-F238E27FC236}">
                <a16:creationId xmlns:a16="http://schemas.microsoft.com/office/drawing/2014/main" id="{2D5589B9-9999-45FD-A548-8445C7C07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49" t="9091" r="2561"/>
          <a:stretch/>
        </p:blipFill>
        <p:spPr>
          <a:xfrm>
            <a:off x="20" y="-14367"/>
            <a:ext cx="3964526" cy="68867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C8833-366C-4933-A794-34047F66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3" name="Rectangle 19">
              <a:extLst>
                <a:ext uri="{FF2B5EF4-FFF2-40B4-BE49-F238E27FC236}">
                  <a16:creationId xmlns:a16="http://schemas.microsoft.com/office/drawing/2014/main" id="{279CE281-D06F-423C-AE75-BA164969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20">
              <a:extLst>
                <a:ext uri="{FF2B5EF4-FFF2-40B4-BE49-F238E27FC236}">
                  <a16:creationId xmlns:a16="http://schemas.microsoft.com/office/drawing/2014/main" id="{CC447C31-77E6-427C-B0D1-13C0DBF9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BE1724-B239-4507-9060-905C208B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BE1608-45FB-42B1-A31A-D52BA31F5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05A1E9-89C7-4091-8314-3A479C302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D884D2D-8109-4530-9803-72F57C28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144B102-7710-40B6-A330-A0DFE88D0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8D9B81B-B601-41E2-B37D-DC4E33B48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1C29EE9-F29A-43FC-8E56-15F04D04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E823ACB-C62D-4ACF-B9E1-EBF87D30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84" y="685800"/>
            <a:ext cx="8194155" cy="14139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Úvodem...</a:t>
            </a:r>
            <a:br>
              <a:rPr lang="cs-CZ" sz="2800"/>
            </a:br>
            <a:r>
              <a:rPr lang="cs-CZ" sz="2800"/>
              <a:t> </a:t>
            </a:r>
            <a:br>
              <a:rPr lang="cs-CZ" sz="2800"/>
            </a:br>
            <a:r>
              <a:rPr lang="cs-CZ" sz="2800"/>
              <a:t>Atraktivní interaktivita aneb Význam učebnice v epoše multimédií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99DE1-2C2A-48C6-8952-B2967878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320" y="2925952"/>
            <a:ext cx="7659156" cy="3742267"/>
          </a:xfrm>
        </p:spPr>
        <p:txBody>
          <a:bodyPr>
            <a:normAutofit/>
          </a:bodyPr>
          <a:lstStyle/>
          <a:p>
            <a:r>
              <a:rPr lang="cs-CZ"/>
              <a:t>Jaký je význam jazykové učebnice v epoše multimédií?</a:t>
            </a:r>
          </a:p>
          <a:p>
            <a:r>
              <a:rPr lang="cs-CZ"/>
              <a:t>Jaká je její role a funkce?</a:t>
            </a:r>
          </a:p>
          <a:p>
            <a:r>
              <a:rPr lang="cs-CZ"/>
              <a:t>Je učebnice ještě potřebná v době, kdy značná část vzdělávání probíhá virtuálně?</a:t>
            </a:r>
          </a:p>
          <a:p>
            <a:r>
              <a:rPr lang="cs-CZ"/>
              <a:t>Proč a jak je třeba věnovat pozornost textové stránce jazykových učebnic?</a:t>
            </a:r>
          </a:p>
          <a:p>
            <a:r>
              <a:rPr lang="cs-CZ"/>
              <a:t>Jakou roli hraje v jazykovém vzdělávání autentičnost textů?</a:t>
            </a:r>
          </a:p>
        </p:txBody>
      </p:sp>
    </p:spTree>
    <p:extLst>
      <p:ext uri="{BB962C8B-B14F-4D97-AF65-F5344CB8AC3E}">
        <p14:creationId xmlns:p14="http://schemas.microsoft.com/office/powerpoint/2010/main" val="265426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11F63-AAD2-4758-8B8E-6C5E3CBF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Teaching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partnership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between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teacher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materials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." (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Hutchinson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Torres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, 1994)</a:t>
            </a:r>
            <a:endParaRPr lang="cs-CZ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0598D-13A6-4F3A-A0EA-D30F356E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11F63-AAD2-4758-8B8E-6C5E3CBF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Teaching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partnership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between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teacher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materials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. (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Hutchinson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sz="3200" err="1">
                <a:solidFill>
                  <a:schemeClr val="accent2">
                    <a:lumMod val="50000"/>
                  </a:schemeClr>
                </a:solidFill>
              </a:rPr>
              <a:t>Torres</a:t>
            </a: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, 1994)</a:t>
            </a:r>
            <a:endParaRPr lang="cs-CZ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0598D-13A6-4F3A-A0EA-D30F356E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819" y="2666999"/>
            <a:ext cx="10363770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Učebnice je základní, avšak pouze materiální prostředek </a:t>
            </a:r>
            <a:endParaRPr lang="cs-CZ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200">
                <a:solidFill>
                  <a:schemeClr val="accent2">
                    <a:lumMod val="50000"/>
                  </a:schemeClr>
                </a:solidFill>
              </a:rPr>
              <a:t>v rukou vzdělaného a přemýšlivého učitele s tvořivým přístupem k práci.</a:t>
            </a:r>
            <a:endParaRPr lang="cs-CZ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2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(Hendrich a kol., 1988)</a:t>
            </a:r>
            <a:endParaRPr lang="cs-CZ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B6EF2-57BB-4DC9-9ABF-B5B1043C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2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C80AB-C4A4-4F19-B992-4412B4D0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1160" y="818231"/>
            <a:ext cx="5814886" cy="1036337"/>
          </a:xfrm>
        </p:spPr>
        <p:txBody>
          <a:bodyPr/>
          <a:lstStyle/>
          <a:p>
            <a:pPr algn="ctr"/>
            <a:r>
              <a:rPr lang="cs-CZ"/>
              <a:t>I. Červenková (2011): Funkce učebnic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3FB035-FCA4-447B-BDCC-74DC8B0A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4462" y="2515827"/>
            <a:ext cx="4895056" cy="24558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ü"/>
            </a:pPr>
            <a:r>
              <a:rPr lang="cs-CZ" sz="2000"/>
              <a:t>informační</a:t>
            </a:r>
          </a:p>
          <a:p>
            <a:pPr>
              <a:buFont typeface="Wingdings"/>
              <a:buChar char="ü"/>
            </a:pPr>
            <a:r>
              <a:rPr lang="cs-CZ" sz="2000"/>
              <a:t>řídicí</a:t>
            </a:r>
          </a:p>
          <a:p>
            <a:pPr>
              <a:buFont typeface="Wingdings"/>
              <a:buChar char="ü"/>
            </a:pPr>
            <a:r>
              <a:rPr lang="cs-CZ" sz="2000"/>
              <a:t>organizační/orientační</a:t>
            </a:r>
          </a:p>
          <a:p>
            <a:pPr>
              <a:buFont typeface="Wingdings"/>
              <a:buChar char="ü"/>
            </a:pPr>
            <a:r>
              <a:rPr lang="cs-CZ" sz="2000"/>
              <a:t>motivační</a:t>
            </a:r>
          </a:p>
          <a:p>
            <a:pPr>
              <a:buFont typeface="Wingdings"/>
              <a:buChar char="ü"/>
            </a:pPr>
            <a:r>
              <a:rPr lang="cs-CZ" sz="2000"/>
              <a:t>diferenciační</a:t>
            </a:r>
          </a:p>
          <a:p>
            <a:pPr>
              <a:buFont typeface="Wingdings"/>
              <a:buChar char="ü"/>
            </a:pPr>
            <a:r>
              <a:rPr lang="cs-CZ" sz="2000"/>
              <a:t>hodnotová a výchovná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8E84DF-A937-49A3-85B7-979C9A9CA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CF6EBA-A3F9-4A48-906E-CBB736E5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29" y="3622884"/>
            <a:ext cx="4895056" cy="2585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ü"/>
            </a:pPr>
            <a:r>
              <a:rPr lang="cs-CZ" sz="2000"/>
              <a:t>systematizační</a:t>
            </a:r>
          </a:p>
          <a:p>
            <a:pPr>
              <a:buFont typeface="Wingdings"/>
              <a:buChar char="ü"/>
            </a:pPr>
            <a:r>
              <a:rPr lang="cs-CZ" sz="2000"/>
              <a:t>integrační</a:t>
            </a:r>
          </a:p>
          <a:p>
            <a:pPr>
              <a:buFont typeface="Wingdings"/>
              <a:buChar char="ü"/>
            </a:pPr>
            <a:r>
              <a:rPr lang="cs-CZ" sz="2000"/>
              <a:t>koordinační</a:t>
            </a:r>
          </a:p>
          <a:p>
            <a:pPr>
              <a:buFont typeface="Wingdings"/>
              <a:buChar char="ü"/>
            </a:pPr>
            <a:r>
              <a:rPr lang="cs-CZ" sz="2000"/>
              <a:t>sebevzdělávací a umožňující sebekontrolu</a:t>
            </a:r>
          </a:p>
          <a:p>
            <a:pPr>
              <a:buFont typeface="Wingdings"/>
              <a:buChar char="ü"/>
            </a:pPr>
            <a:r>
              <a:rPr lang="cs-CZ" sz="2000"/>
              <a:t>transformační</a:t>
            </a:r>
          </a:p>
          <a:p>
            <a:pPr>
              <a:buFont typeface="Wingdings"/>
              <a:buChar char="ü"/>
            </a:pPr>
            <a:r>
              <a:rPr lang="cs-CZ" sz="2000"/>
              <a:t>normativní/unifikující (SERR!)</a:t>
            </a:r>
          </a:p>
        </p:txBody>
      </p:sp>
    </p:spTree>
    <p:extLst>
      <p:ext uri="{BB962C8B-B14F-4D97-AF65-F5344CB8AC3E}">
        <p14:creationId xmlns:p14="http://schemas.microsoft.com/office/powerpoint/2010/main" val="403687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B6EF2-57BB-4DC9-9ABF-B5B1043C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2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C80AB-C4A4-4F19-B992-4412B4D0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1160" y="746345"/>
            <a:ext cx="5814886" cy="1036337"/>
          </a:xfrm>
        </p:spPr>
        <p:txBody>
          <a:bodyPr/>
          <a:lstStyle/>
          <a:p>
            <a:pPr algn="ctr"/>
            <a:r>
              <a:rPr lang="cs-CZ"/>
              <a:t>I. Červenková (2011): Funkce učebnic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3FB035-FCA4-447B-BDCC-74DC8B0A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2613" y="2659601"/>
            <a:ext cx="4895056" cy="26283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ü"/>
            </a:pPr>
            <a:r>
              <a:rPr lang="cs-CZ" sz="2000"/>
              <a:t>informační</a:t>
            </a:r>
          </a:p>
          <a:p>
            <a:pPr>
              <a:buFont typeface="Wingdings"/>
              <a:buChar char="ü"/>
            </a:pPr>
            <a:r>
              <a:rPr lang="cs-CZ" sz="2000"/>
              <a:t>řídicí</a:t>
            </a:r>
          </a:p>
          <a:p>
            <a:pPr>
              <a:buFont typeface="Wingdings"/>
              <a:buChar char="ü"/>
            </a:pPr>
            <a:r>
              <a:rPr lang="cs-CZ" sz="2000"/>
              <a:t>organizační/orientační</a:t>
            </a:r>
          </a:p>
          <a:p>
            <a:pPr>
              <a:buFont typeface="Wingdings"/>
              <a:buChar char="ü"/>
            </a:pPr>
            <a:r>
              <a:rPr lang="cs-CZ" sz="2000" b="1"/>
              <a:t>motivační</a:t>
            </a:r>
          </a:p>
          <a:p>
            <a:pPr>
              <a:buFont typeface="Wingdings"/>
              <a:buChar char="ü"/>
            </a:pPr>
            <a:r>
              <a:rPr lang="cs-CZ" sz="2000" b="1"/>
              <a:t>diferenciační</a:t>
            </a:r>
          </a:p>
          <a:p>
            <a:pPr>
              <a:buFont typeface="Wingdings"/>
              <a:buChar char="ü"/>
            </a:pPr>
            <a:r>
              <a:rPr lang="cs-CZ" sz="2000" b="1"/>
              <a:t>hodnotová</a:t>
            </a:r>
            <a:r>
              <a:rPr lang="cs-CZ" sz="2000"/>
              <a:t> a </a:t>
            </a:r>
            <a:r>
              <a:rPr lang="cs-CZ" sz="2000" b="1"/>
              <a:t>výchovná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8E84DF-A937-49A3-85B7-979C9A9CA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CF6EBA-A3F9-4A48-906E-CBB736E5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4835" y="3435979"/>
            <a:ext cx="4895056" cy="29446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ü"/>
            </a:pPr>
            <a:r>
              <a:rPr lang="cs-CZ" sz="2000"/>
              <a:t>systematizační</a:t>
            </a:r>
          </a:p>
          <a:p>
            <a:pPr>
              <a:buFont typeface="Wingdings"/>
              <a:buChar char="ü"/>
            </a:pPr>
            <a:r>
              <a:rPr lang="cs-CZ" sz="2000"/>
              <a:t>integrační</a:t>
            </a:r>
          </a:p>
          <a:p>
            <a:pPr>
              <a:buFont typeface="Wingdings"/>
              <a:buChar char="ü"/>
            </a:pPr>
            <a:r>
              <a:rPr lang="cs-CZ" sz="2000"/>
              <a:t>koordinační</a:t>
            </a:r>
          </a:p>
          <a:p>
            <a:pPr>
              <a:buFont typeface="Wingdings"/>
              <a:buChar char="ü"/>
            </a:pPr>
            <a:r>
              <a:rPr lang="cs-CZ" sz="2000" b="1"/>
              <a:t>sebevzdělávací</a:t>
            </a:r>
            <a:r>
              <a:rPr lang="cs-CZ" sz="2000"/>
              <a:t> a umožňující sebekontrolu</a:t>
            </a:r>
          </a:p>
          <a:p>
            <a:pPr>
              <a:buFont typeface="Wingdings"/>
              <a:buChar char="ü"/>
            </a:pPr>
            <a:r>
              <a:rPr lang="cs-CZ" sz="2000"/>
              <a:t>transformační</a:t>
            </a:r>
          </a:p>
          <a:p>
            <a:pPr>
              <a:buFont typeface="Wingdings"/>
              <a:buChar char="ü"/>
            </a:pPr>
            <a:r>
              <a:rPr lang="cs-CZ" sz="2000" b="1"/>
              <a:t>normativní</a:t>
            </a:r>
            <a:r>
              <a:rPr lang="cs-CZ" sz="2000"/>
              <a:t>/unifikující (SERR!)</a:t>
            </a:r>
          </a:p>
        </p:txBody>
      </p:sp>
    </p:spTree>
    <p:extLst>
      <p:ext uri="{BB962C8B-B14F-4D97-AF65-F5344CB8AC3E}">
        <p14:creationId xmlns:p14="http://schemas.microsoft.com/office/powerpoint/2010/main" val="358225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9FC49-3B69-4EBE-A16E-9B2D620E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4452257"/>
            <a:ext cx="9742318" cy="1384980"/>
          </a:xfrm>
        </p:spPr>
        <p:txBody>
          <a:bodyPr>
            <a:normAutofit/>
          </a:bodyPr>
          <a:lstStyle/>
          <a:p>
            <a:r>
              <a:rPr lang="cs-CZ" sz="3200"/>
              <a:t>Výhody klasické učebnice oproti elektronické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CFE85A36-EAA6-421F-8218-7BA4B643D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39341"/>
              </p:ext>
            </p:extLst>
          </p:nvPr>
        </p:nvGraphicFramePr>
        <p:xfrm>
          <a:off x="1760705" y="865761"/>
          <a:ext cx="9742319" cy="32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484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TC104033925[[fn=Kapka]]</Template>
  <TotalTime>0</TotalTime>
  <Words>1522</Words>
  <Application>Microsoft Office PowerPoint</Application>
  <PresentationFormat>Širokoúhlá obrazovka</PresentationFormat>
  <Paragraphs>160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Corbel</vt:lpstr>
      <vt:lpstr>Lucida Sans</vt:lpstr>
      <vt:lpstr>Trebuchet MS</vt:lpstr>
      <vt:lpstr>Wingdings</vt:lpstr>
      <vt:lpstr>Parallax</vt:lpstr>
      <vt:lpstr>Učebnice v jazykovém vzdělávání: konec jedné éry?    Kateřina Sachrová </vt:lpstr>
      <vt:lpstr>Učebnice v jazykovém vzdělávání: konec jedné éry?</vt:lpstr>
      <vt:lpstr>"Nesnáším učebnice; jenom nás učí, jak mluvit o věcech, o kterých nevíme nic."   (Rousseau)</vt:lpstr>
      <vt:lpstr>Úvodem...   Atraktivní interaktivita aneb Význam učebnice v epoše multimédií </vt:lpstr>
      <vt:lpstr>"Teaching is a partnership between teacher and materials." (Hutchinson, Torres, 1994)</vt:lpstr>
      <vt:lpstr>Teaching is a partnership between teacher and materials. (Hutchinson, Torres, 1994)</vt:lpstr>
      <vt:lpstr>Prezentace aplikace PowerPoint</vt:lpstr>
      <vt:lpstr>Prezentace aplikace PowerPoint</vt:lpstr>
      <vt:lpstr>Výhody klasické učebnice oproti elektronické</vt:lpstr>
      <vt:lpstr>Potřeba struktury</vt:lpstr>
      <vt:lpstr>Potřeba struktury</vt:lpstr>
      <vt:lpstr>Potřeba struktury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Učebnice a vzdělávání dospělých aneb K čemu mi tohle bude? </vt:lpstr>
      <vt:lpstr>Jazyková učebnice jako zdroj (nejen) didaktických textů</vt:lpstr>
      <vt:lpstr>Jazyková učebnice jako zdroj (nejen) didaktických textů</vt:lpstr>
      <vt:lpstr>Komunikační kompetence</vt:lpstr>
      <vt:lpstr>Komunikační kompetence</vt:lpstr>
      <vt:lpstr>Komunikační kompetence</vt:lpstr>
      <vt:lpstr>Problematika autentičnosti</vt:lpstr>
      <vt:lpstr>Problematika autentičnosti</vt:lpstr>
      <vt:lpstr>Problematika autentičnosti</vt:lpstr>
      <vt:lpstr>Zásady výběru autentického textu pro výuku či tvorbu učebního materiálu</vt:lpstr>
      <vt:lpstr>Umělecký (literární) text jako příklad vhodného autentického textu</vt:lpstr>
      <vt:lpstr>Umělecký (literární) text jako příklad vhodného autentického textu</vt:lpstr>
      <vt:lpstr>Umělecký (literární) text jako příklad vhodného autentického textu</vt:lpstr>
      <vt:lpstr>Učebnice jako (staro)nové médium  N. Friesen: The Texbook and the Lecture (2017)</vt:lpstr>
      <vt:lpstr>  Závěrem...   </vt:lpstr>
      <vt:lpstr>Závěrem...   </vt:lpstr>
      <vt:lpstr>"To, co dělá učebnice, je vytváření určitého řádu v rámci potenciálního chaosu."  (Hutchinson, Torres) </vt:lpstr>
      <vt:lpstr>Literatura</vt:lpstr>
      <vt:lpstr>sachrova@ujp.zcu.cz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Kačí</dc:creator>
  <cp:lastModifiedBy>Kateřina Štroblová</cp:lastModifiedBy>
  <cp:revision>48</cp:revision>
  <dcterms:created xsi:type="dcterms:W3CDTF">2020-09-06T07:22:35Z</dcterms:created>
  <dcterms:modified xsi:type="dcterms:W3CDTF">2020-09-10T21:14:54Z</dcterms:modified>
</cp:coreProperties>
</file>