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pn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2" r:id="rId7"/>
    <p:sldId id="261" r:id="rId8"/>
    <p:sldId id="264" r:id="rId9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3A7D5-7849-47A4-A893-D6B1AD15F52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598AC22-6382-4180-9C5F-D05EB2888B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2B9E5A-B815-46D2-9B56-94EC72CB9B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6C2B60-0F45-467D-9C28-F997E7DBA55A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DDE794-1F80-4BB5-870A-A5E7D8E4E7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75E849-0CB7-4342-A477-619D2D32BF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BEC519-531D-4E5C-B2C9-03FD9F506F5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21205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A81B0-6064-40E5-8383-AD2492E5F9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85F45B-C7A2-440E-96AB-B6646ADB630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496A4B-7E69-438D-83D3-21200AEE14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A55382-25BE-463C-AC02-44DE1C9A974B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057CEF-447A-4CD2-9607-4589672304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6ADA67-5C02-4706-BBC5-9C9D46D7E3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660750-DBC4-42CE-9CF0-3C31A9FE365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3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7995C9-40A4-42B4-868C-197752F6B90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46C101-51F2-4807-A3F0-B22B3EF5851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5B6792-BD28-45E5-A448-A5CE45514A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3FF976-E922-42D6-9DE8-97B45BE98C51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9EC98F-4160-48F0-B914-6C60BCBDE2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0C626E-C8AA-451C-8B2E-759C110798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445154-07A6-4DF9-9460-3AC9744275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4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D91EB-FC65-451D-9F95-8ED684CC7E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90409A-F83C-485D-8577-E8700246C5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6948A1-E38E-49DA-9ADF-AC3B9CD0A0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AB7CF6-BD66-4A62-A277-EA5D81AC7632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C587CB-45DF-4910-8BFA-50B2063627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86839F-F2AE-4B99-8F66-FC880A1769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B4A5EB-4DCF-4147-A52F-DD1D5391EB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569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BB73A-2E92-4EDA-B9D1-61B5DDFA5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64E12E-5B30-4C26-903B-FA6E5C060A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BD4748-3A36-412A-814D-4A1C1EF10E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B2B494-4871-46C4-84FF-69A170DBB75A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15FE87-CFF8-4ADF-A7D5-55D7032E41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AB682D-6A21-4DB8-8E69-67D6D952BC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133022-C502-47F2-9B0A-D12CF8B2E80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6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70D56-5346-43B9-97BD-26BCAE398D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782F748-4747-4481-8808-C156B8719C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9E1261A-F2A3-4C1A-8982-146F5751684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F2C7D0-4A0F-42B9-8C33-FE142007CB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E3DF73-2E99-4B7D-914E-054039C8D8B3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7CE13E-187E-4C87-9F18-1CDC12A63C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EB7E9F-CBF6-45BE-B7E9-73B854C02B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8A36BF-6B30-49CF-BA8F-55AAAFDD6F5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658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4FE1D-BFDD-40E7-9882-C668677B3A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9AB8D0-B460-4EA8-9B57-F3F437B1FF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6AB75B9-D5F2-44B6-95B9-C014C56CD49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78798A7-5A5F-41BA-9BAE-48AE7C3EC3B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425C50A-104F-44FB-B0FC-A9721C8B48CD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155CCE-93C0-4A17-95A2-006EF50588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00C8C-BBA7-4C61-A3C6-FBEA68162EDB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4C27EA1-7ED4-4D01-AAB7-C1F3223996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9F4372-6ECA-4776-9897-83C1C20D5B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2D37C5-CB13-4A56-B428-0F8BE69772D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2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B7DAC-27C8-4F0A-A52C-509B006D2AD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870B821-1C48-4284-B9A3-3368725D4B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C4233F-BBEB-450F-9574-48B062CB0F2C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CC8DCD-748E-4CEB-931E-17F98FDCA8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43D768-8C6C-4AB5-B9DD-EE20C8EEC8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B65719-28E1-47A8-AC2E-C6E723C7BCF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7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68D3A87-1CE9-4903-AEDD-F04D300EFF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1E6898-7DD5-4A63-B464-C4011CC1C3F3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4255FA9-41B7-4CDA-BA35-F0F7F5751DB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CD9E08-B3A5-4174-9036-9E2A3258E4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EBEAD5-FA1B-47F0-B84A-95DD44A6DEA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1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9E453C-7E64-482C-89F3-521EE93C5F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130211-AD42-4D7A-AFC0-B92155044D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D5A116-2BF5-4C48-9E89-50D3A79CDA5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0713F6-8B1A-4D91-BAD6-BA46DADDCE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63FDB-312E-4862-A6FA-75FBB685D9E8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DB367A-F69F-4346-A988-2A701F896E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AA154A-328B-4DD3-A0AC-9AEF1A3B63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FF92BE-8CA9-47D2-9FAA-1C2C390FE1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28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A24B8-5DD7-449B-877F-198B4B50BB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obrázek 2">
            <a:extLst>
              <a:ext uri="{FF2B5EF4-FFF2-40B4-BE49-F238E27FC236}">
                <a16:creationId xmlns:a16="http://schemas.microsoft.com/office/drawing/2014/main" id="{9AE8F5D5-B479-426F-BC1A-E271EF34FCC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71ABD3D-74B2-40B9-8FDE-9F758D7B27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66BB6A-BB14-4532-93CD-8C09AFF324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056F0E-AEF7-40EA-8934-6F82BB4DD8A7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D42FFF-2BE7-4AB1-9B8F-293B08E156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DF8C37F-BC8F-4D18-8182-BDE5EEA540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B10E8-EB02-416E-B128-3D91980BCEE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39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6EF3A12-032B-4EBF-8284-7F25B8B73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C863CA-D861-4F99-A0D5-E8A5F18FD3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D90AE9-8D6A-4AC3-B424-B51E142234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330AB6A-691E-4BD2-8EC9-1EC8DD7C4EB7}" type="datetime1">
              <a:rPr lang="cs-CZ"/>
              <a:pPr lvl="0"/>
              <a:t>13.09.2020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ED123A-5C90-4C7F-89E1-60668E2C5F6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D7051-A33B-4FE6-AB68-2C8EE6F8BD1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AC2F933-D602-48CD-A408-FA9B9D2F0107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olotvav@ujp.zcu.cz" TargetMode="External"/><Relationship Id="rId7" Type="http://schemas.openxmlformats.org/officeDocument/2006/relationships/image" Target="../media/image10.jpeg"/><Relationship Id="rId2" Type="http://schemas.openxmlformats.org/officeDocument/2006/relationships/hyperlink" Target="mailto:klausova@ujp.zcu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>
            <a:extLst>
              <a:ext uri="{FF2B5EF4-FFF2-40B4-BE49-F238E27FC236}">
                <a16:creationId xmlns:a16="http://schemas.microsoft.com/office/drawing/2014/main" id="{68392829-ED0C-4C50-8F00-A2A550F81561}"/>
              </a:ext>
            </a:extLst>
          </p:cNvPr>
          <p:cNvSpPr/>
          <p:nvPr/>
        </p:nvSpPr>
        <p:spPr>
          <a:xfrm>
            <a:off x="0" y="1268757"/>
            <a:ext cx="9144000" cy="936107"/>
          </a:xfrm>
          <a:prstGeom prst="rect">
            <a:avLst/>
          </a:prstGeom>
          <a:solidFill>
            <a:srgbClr val="C00000"/>
          </a:solidFill>
          <a:ln w="25402">
            <a:solidFill>
              <a:srgbClr val="C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991EB2B-95E8-4A80-B12E-C4B01FB0A95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3389" y="980730"/>
            <a:ext cx="7772400" cy="1470026"/>
          </a:xfrm>
        </p:spPr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  <a:latin typeface="Arial" pitchFamily="34"/>
                <a:cs typeface="Arial" pitchFamily="34"/>
              </a:rPr>
              <a:t>Ruské centrum v Plzni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5CA364D8-5016-4635-96B5-7A6FB55339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3604" y="2348883"/>
            <a:ext cx="7344817" cy="4392484"/>
          </a:xfrm>
        </p:spPr>
        <p:txBody>
          <a:bodyPr anchorCtr="0"/>
          <a:lstStyle/>
          <a:p>
            <a:pPr lvl="0">
              <a:spcBef>
                <a:spcPts val="300"/>
              </a:spcBef>
            </a:pPr>
            <a:r>
              <a:rPr lang="cs-CZ" sz="1600" b="1">
                <a:solidFill>
                  <a:srgbClr val="000000"/>
                </a:solidFill>
              </a:rPr>
              <a:t>mezinárodní vzdělávací a kulturní projekt</a:t>
            </a:r>
            <a:r>
              <a:rPr lang="cs-CZ" sz="1600">
                <a:solidFill>
                  <a:srgbClr val="000000"/>
                </a:solidFill>
              </a:rPr>
              <a:t>,</a:t>
            </a:r>
            <a:r>
              <a:rPr lang="cs-CZ" sz="1600" b="1">
                <a:solidFill>
                  <a:srgbClr val="000000"/>
                </a:solidFill>
              </a:rPr>
              <a:t>  </a:t>
            </a:r>
            <a:r>
              <a:rPr lang="cs-CZ" sz="1600">
                <a:solidFill>
                  <a:srgbClr val="000000"/>
                </a:solidFill>
              </a:rPr>
              <a:t>který je realizován Fondem</a:t>
            </a:r>
            <a:r>
              <a:rPr lang="cs-CZ" sz="1600" b="1">
                <a:solidFill>
                  <a:srgbClr val="000000"/>
                </a:solidFill>
              </a:rPr>
              <a:t> Russkij mir</a:t>
            </a:r>
          </a:p>
          <a:p>
            <a:pPr lvl="0">
              <a:spcBef>
                <a:spcPts val="300"/>
              </a:spcBef>
            </a:pPr>
            <a:endParaRPr lang="en-US" sz="1200" b="1">
              <a:solidFill>
                <a:srgbClr val="000000"/>
              </a:solidFill>
            </a:endParaRPr>
          </a:p>
          <a:p>
            <a:pPr lvl="0">
              <a:spcBef>
                <a:spcPts val="300"/>
              </a:spcBef>
            </a:pPr>
            <a:endParaRPr lang="cs-CZ" sz="1200" b="1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0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000000"/>
                </a:solidFill>
              </a:rPr>
              <a:t>kurzy </a:t>
            </a:r>
            <a:r>
              <a:rPr lang="cs-CZ" sz="2400" b="1">
                <a:solidFill>
                  <a:srgbClr val="C00000"/>
                </a:solidFill>
              </a:rPr>
              <a:t>ruštiny</a:t>
            </a:r>
            <a:r>
              <a:rPr lang="cs-CZ" sz="2400" b="1">
                <a:solidFill>
                  <a:srgbClr val="000000"/>
                </a:solidFill>
              </a:rPr>
              <a:t> různých úrovní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konverzace</a:t>
            </a:r>
            <a:r>
              <a:rPr lang="cs-CZ" sz="2400" b="1">
                <a:solidFill>
                  <a:srgbClr val="000000"/>
                </a:solidFill>
              </a:rPr>
              <a:t> s rodilým mluvčím</a:t>
            </a:r>
            <a:endParaRPr lang="cs-CZ" sz="2400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odborné</a:t>
            </a:r>
            <a:r>
              <a:rPr lang="cs-CZ" sz="2400" b="1">
                <a:solidFill>
                  <a:srgbClr val="000000"/>
                </a:solidFill>
              </a:rPr>
              <a:t> semináře, přednášky, konference</a:t>
            </a:r>
            <a:endParaRPr lang="cs-CZ" sz="2400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bohatá</a:t>
            </a:r>
            <a:r>
              <a:rPr lang="cs-CZ" sz="2400" b="1">
                <a:solidFill>
                  <a:srgbClr val="000000"/>
                </a:solidFill>
              </a:rPr>
              <a:t> knihovna a mediatéka, TV s ruskými kanály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jazykové stáže </a:t>
            </a:r>
            <a:r>
              <a:rPr lang="cs-CZ" sz="2400" b="1">
                <a:solidFill>
                  <a:srgbClr val="000000"/>
                </a:solidFill>
              </a:rPr>
              <a:t>a </a:t>
            </a:r>
            <a:r>
              <a:rPr lang="cs-CZ" sz="2400" b="1">
                <a:solidFill>
                  <a:srgbClr val="C00000"/>
                </a:solidFill>
              </a:rPr>
              <a:t>studium</a:t>
            </a:r>
            <a:r>
              <a:rPr lang="cs-CZ" sz="2400" b="1">
                <a:solidFill>
                  <a:srgbClr val="000000"/>
                </a:solidFill>
              </a:rPr>
              <a:t> v Rusku pro studenty a učitele</a:t>
            </a:r>
            <a:endParaRPr lang="en-US" sz="2400" b="1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000000"/>
                </a:solidFill>
              </a:rPr>
              <a:t>programy </a:t>
            </a:r>
            <a:r>
              <a:rPr lang="cs-CZ" sz="2400" b="1">
                <a:solidFill>
                  <a:srgbClr val="C00000"/>
                </a:solidFill>
              </a:rPr>
              <a:t>pro školy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endParaRPr lang="cs-CZ" sz="2400" b="1">
              <a:solidFill>
                <a:srgbClr val="000000"/>
              </a:solidFill>
            </a:endParaRPr>
          </a:p>
          <a:p>
            <a:pPr lvl="0">
              <a:spcBef>
                <a:spcPts val="500"/>
              </a:spcBef>
            </a:pPr>
            <a:endParaRPr lang="cs-CZ" sz="2000" b="1">
              <a:solidFill>
                <a:srgbClr val="C00000"/>
              </a:solidFill>
            </a:endParaRPr>
          </a:p>
        </p:txBody>
      </p:sp>
      <p:pic>
        <p:nvPicPr>
          <p:cNvPr id="5" name="Obrázek 3" descr="C:\Users\Bára Ulrychová\Desktop\MARKETING\loga\UJP_Logo_transp_CZ.png">
            <a:extLst>
              <a:ext uri="{FF2B5EF4-FFF2-40B4-BE49-F238E27FC236}">
                <a16:creationId xmlns:a16="http://schemas.microsoft.com/office/drawing/2014/main" id="{B5186E8A-C1DC-4E26-969D-2BCEF9A9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1" y="116631"/>
            <a:ext cx="1872206" cy="100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C:\Users\Bára Ulrychová\Desktop\MARKETING\loga\Logo_Fond Ruskij mir.jpg">
            <a:extLst>
              <a:ext uri="{FF2B5EF4-FFF2-40B4-BE49-F238E27FC236}">
                <a16:creationId xmlns:a16="http://schemas.microsoft.com/office/drawing/2014/main" id="{DDB05608-8A6B-453A-A290-436BCD2C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0938" y="188640"/>
            <a:ext cx="1301502" cy="78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>
            <a:extLst>
              <a:ext uri="{FF2B5EF4-FFF2-40B4-BE49-F238E27FC236}">
                <a16:creationId xmlns:a16="http://schemas.microsoft.com/office/drawing/2014/main" id="{325E301C-E0BE-4C14-AD49-52B2752375A8}"/>
              </a:ext>
            </a:extLst>
          </p:cNvPr>
          <p:cNvSpPr/>
          <p:nvPr/>
        </p:nvSpPr>
        <p:spPr>
          <a:xfrm>
            <a:off x="0" y="1268757"/>
            <a:ext cx="9144000" cy="936107"/>
          </a:xfrm>
          <a:prstGeom prst="rect">
            <a:avLst/>
          </a:prstGeom>
          <a:solidFill>
            <a:srgbClr val="C00000"/>
          </a:solidFill>
          <a:ln w="25402">
            <a:solidFill>
              <a:srgbClr val="C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5E57FCC-71D2-4E58-8B2F-6B5C36393F1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3389" y="980730"/>
            <a:ext cx="7772400" cy="1470026"/>
          </a:xfrm>
        </p:spPr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  <a:latin typeface="Arial" pitchFamily="34"/>
                <a:cs typeface="Arial" pitchFamily="34"/>
              </a:rPr>
              <a:t>Ruské centrum v Plzni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A15DE74-636E-4A9D-A45E-3030452C8A9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3604" y="2348883"/>
            <a:ext cx="7344817" cy="4392484"/>
          </a:xfrm>
        </p:spPr>
        <p:txBody>
          <a:bodyPr anchorCtr="0"/>
          <a:lstStyle/>
          <a:p>
            <a:pPr lvl="0">
              <a:spcBef>
                <a:spcPts val="300"/>
              </a:spcBef>
            </a:pPr>
            <a:r>
              <a:rPr lang="cs-CZ" sz="1600" b="1">
                <a:solidFill>
                  <a:srgbClr val="000000"/>
                </a:solidFill>
              </a:rPr>
              <a:t>mezinárodní vzdělávací a kulturní projekt</a:t>
            </a:r>
            <a:r>
              <a:rPr lang="cs-CZ" sz="1600">
                <a:solidFill>
                  <a:srgbClr val="000000"/>
                </a:solidFill>
              </a:rPr>
              <a:t>,</a:t>
            </a:r>
            <a:r>
              <a:rPr lang="cs-CZ" sz="1600" b="1">
                <a:solidFill>
                  <a:srgbClr val="000000"/>
                </a:solidFill>
              </a:rPr>
              <a:t>  </a:t>
            </a:r>
            <a:r>
              <a:rPr lang="cs-CZ" sz="1600">
                <a:solidFill>
                  <a:srgbClr val="000000"/>
                </a:solidFill>
              </a:rPr>
              <a:t>který je realizován Fondem</a:t>
            </a:r>
            <a:r>
              <a:rPr lang="cs-CZ" sz="1600" b="1">
                <a:solidFill>
                  <a:srgbClr val="000000"/>
                </a:solidFill>
              </a:rPr>
              <a:t> Russkij mir</a:t>
            </a:r>
          </a:p>
          <a:p>
            <a:pPr lvl="0">
              <a:spcBef>
                <a:spcPts val="300"/>
              </a:spcBef>
            </a:pPr>
            <a:endParaRPr lang="cs-CZ" sz="1200" b="1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en-US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000000"/>
                </a:solidFill>
              </a:rPr>
              <a:t>festival </a:t>
            </a:r>
            <a:r>
              <a:rPr lang="cs-CZ" sz="2400" b="1">
                <a:solidFill>
                  <a:srgbClr val="C00000"/>
                </a:solidFill>
              </a:rPr>
              <a:t>ARS POETICA - Puškinův památník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výstavy</a:t>
            </a:r>
            <a:endParaRPr lang="cs-CZ" sz="2400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mezinárodní akce </a:t>
            </a:r>
            <a:r>
              <a:rPr lang="cs-CZ" sz="2400" b="1">
                <a:solidFill>
                  <a:srgbClr val="C00000"/>
                </a:solidFill>
              </a:rPr>
              <a:t>Totální diktát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odborné </a:t>
            </a:r>
            <a:r>
              <a:rPr lang="cs-CZ" sz="2400" b="1">
                <a:solidFill>
                  <a:srgbClr val="000000"/>
                </a:solidFill>
              </a:rPr>
              <a:t>projekty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</a:t>
            </a:r>
            <a:r>
              <a:rPr lang="cs-CZ" sz="2400" b="1">
                <a:solidFill>
                  <a:srgbClr val="C00000"/>
                </a:solidFill>
              </a:rPr>
              <a:t>filmový klub</a:t>
            </a:r>
            <a:endParaRPr lang="cs-CZ" sz="2400" b="1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česko-ruská </a:t>
            </a:r>
            <a:r>
              <a:rPr lang="cs-CZ" sz="2400" b="1">
                <a:solidFill>
                  <a:srgbClr val="C00000"/>
                </a:solidFill>
              </a:rPr>
              <a:t>posezení</a:t>
            </a:r>
            <a:r>
              <a:rPr lang="cs-CZ" sz="2400" b="1">
                <a:solidFill>
                  <a:srgbClr val="000000"/>
                </a:solidFill>
              </a:rPr>
              <a:t> k výročím a svátkům</a:t>
            </a:r>
            <a:r>
              <a:rPr lang="en-US" sz="2400" b="1">
                <a:solidFill>
                  <a:srgbClr val="000000"/>
                </a:solidFill>
              </a:rPr>
              <a:t>, </a:t>
            </a:r>
            <a:r>
              <a:rPr lang="cs-CZ" sz="2400" b="1">
                <a:solidFill>
                  <a:srgbClr val="C00000"/>
                </a:solidFill>
              </a:rPr>
              <a:t>kvízy</a:t>
            </a: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400" b="1">
                <a:solidFill>
                  <a:srgbClr val="000000"/>
                </a:solidFill>
              </a:rPr>
              <a:t>  nové studijní </a:t>
            </a:r>
            <a:r>
              <a:rPr lang="cs-CZ" sz="2400" b="1">
                <a:solidFill>
                  <a:srgbClr val="C00000"/>
                </a:solidFill>
              </a:rPr>
              <a:t>materiály</a:t>
            </a:r>
          </a:p>
          <a:p>
            <a:pPr lvl="0" algn="l">
              <a:spcBef>
                <a:spcPts val="500"/>
              </a:spcBef>
            </a:pPr>
            <a:endParaRPr lang="cs-CZ" sz="2000" b="1">
              <a:solidFill>
                <a:srgbClr val="000000"/>
              </a:solidFill>
            </a:endParaRPr>
          </a:p>
        </p:txBody>
      </p:sp>
      <p:pic>
        <p:nvPicPr>
          <p:cNvPr id="5" name="Obrázek 3" descr="C:\Users\Bára Ulrychová\Desktop\MARKETING\loga\UJP_Logo_transp_CZ.png">
            <a:extLst>
              <a:ext uri="{FF2B5EF4-FFF2-40B4-BE49-F238E27FC236}">
                <a16:creationId xmlns:a16="http://schemas.microsoft.com/office/drawing/2014/main" id="{6E79206A-1315-4086-9D3F-7429F002A3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1" y="116631"/>
            <a:ext cx="1872206" cy="100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C:\Users\Bára Ulrychová\Desktop\MARKETING\loga\Logo_Fond Ruskij mir.jpg">
            <a:extLst>
              <a:ext uri="{FF2B5EF4-FFF2-40B4-BE49-F238E27FC236}">
                <a16:creationId xmlns:a16="http://schemas.microsoft.com/office/drawing/2014/main" id="{480E4CD3-F131-47F8-BC38-29FDD072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0938" y="188640"/>
            <a:ext cx="1301502" cy="78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8CA46-03DF-4D7D-8258-B5A78890F9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7962A482-9E20-4713-8B20-BAED8F18D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1938" y="-20016"/>
            <a:ext cx="9888513" cy="6878016"/>
          </a:xfrm>
        </p:spPr>
      </p:pic>
      <p:sp>
        <p:nvSpPr>
          <p:cNvPr id="4" name="Ovál 4">
            <a:extLst>
              <a:ext uri="{FF2B5EF4-FFF2-40B4-BE49-F238E27FC236}">
                <a16:creationId xmlns:a16="http://schemas.microsoft.com/office/drawing/2014/main" id="{268B43B1-84FC-42EB-BAA5-F2303D3B315B}"/>
              </a:ext>
            </a:extLst>
          </p:cNvPr>
          <p:cNvSpPr/>
          <p:nvPr/>
        </p:nvSpPr>
        <p:spPr>
          <a:xfrm>
            <a:off x="2411757" y="-1948924"/>
            <a:ext cx="9537704" cy="78352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C00000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i="0" u="sng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i="0" u="sng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1" i="0" u="sng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 b="1" i="0" u="sng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sng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RUSKÁ KONVERZACE pro každého</a:t>
            </a:r>
            <a:endParaRPr lang="cs-CZ" sz="2400" b="0" i="0" u="none" strike="noStrike" kern="1200" cap="none" spc="0" baseline="0">
              <a:solidFill>
                <a:srgbClr val="C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každé </a:t>
            </a:r>
            <a:r>
              <a:rPr lang="cs-CZ" sz="24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úterý</a:t>
            </a: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16.40</a:t>
            </a:r>
            <a:r>
              <a:rPr lang="ru-RU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-18.20</a:t>
            </a:r>
            <a:endParaRPr lang="cs-CZ" sz="24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rozšíření slovní zásoby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konverzační témata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moderní výukové materiály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účast možná i bez kreditů, </a:t>
            </a:r>
            <a:r>
              <a:rPr lang="cs-CZ" sz="24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ZDARMA</a:t>
            </a:r>
            <a:endParaRPr lang="cs-CZ" sz="2400" b="0" i="0" u="none" strike="noStrike" kern="1200" cap="none" spc="0" baseline="0">
              <a:solidFill>
                <a:srgbClr val="C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</a:t>
            </a: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Obrázek 5" descr="C:\Users\Varvara Golovatina\Documents\RC\Logo_4.jpg">
            <a:extLst>
              <a:ext uri="{FF2B5EF4-FFF2-40B4-BE49-F238E27FC236}">
                <a16:creationId xmlns:a16="http://schemas.microsoft.com/office/drawing/2014/main" id="{74C1C27D-8BDE-4163-A756-38ED3B8E3C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0314" y="4155353"/>
            <a:ext cx="1056003" cy="1276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24D26-73C2-471B-B62C-E8F3CB1A35C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C00000"/>
                </a:solidFill>
              </a:rPr>
              <a:t>Semináře pro učitele ruštiny</a:t>
            </a:r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34AB9901-A14C-4E23-9C7C-3CF78A957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3604" y="3212973"/>
            <a:ext cx="7517300" cy="3488463"/>
          </a:xfrm>
        </p:spPr>
      </p:pic>
      <p:sp>
        <p:nvSpPr>
          <p:cNvPr id="4" name="TextovéPole 4">
            <a:extLst>
              <a:ext uri="{FF2B5EF4-FFF2-40B4-BE49-F238E27FC236}">
                <a16:creationId xmlns:a16="http://schemas.microsoft.com/office/drawing/2014/main" id="{9C7455FD-6BD7-459C-8B1E-D91283DF05D1}"/>
              </a:ext>
            </a:extLst>
          </p:cNvPr>
          <p:cNvSpPr txBox="1"/>
          <p:nvPr/>
        </p:nvSpPr>
        <p:spPr>
          <a:xfrm>
            <a:off x="899595" y="1340766"/>
            <a:ext cx="7776862" cy="15696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4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zvyšování kvalifikace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učitelů ruského jazyka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učitelé ZŠ, SŠ, odborných a jazykových škol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cs-CZ" sz="24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akreditace MŠMT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– Další vzdělávání pedagogických pracovníků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3409C-8A24-4574-9D0A-FE46B68987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C00000"/>
                </a:solidFill>
              </a:rPr>
              <a:t>Mezinárodní letní jazyková škola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BF49FC-71F3-44D3-A3FF-88315206757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268757"/>
            <a:ext cx="8229600" cy="5184574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cs-CZ" sz="2800" b="1"/>
              <a:t>každoročně 3 týdny v červenci</a:t>
            </a: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ru-RU" sz="2800" b="1"/>
          </a:p>
          <a:p>
            <a:pPr marL="0" lvl="0" indent="0" algn="ctr">
              <a:buNone/>
            </a:pPr>
            <a:endParaRPr lang="cs-CZ" b="1">
              <a:solidFill>
                <a:srgbClr val="C00000"/>
              </a:solidFill>
            </a:endParaRPr>
          </a:p>
          <a:p>
            <a:pPr marL="0" lvl="0" indent="0" algn="ctr">
              <a:buNone/>
            </a:pPr>
            <a:r>
              <a:rPr lang="cs-CZ" b="1">
                <a:solidFill>
                  <a:srgbClr val="C00000"/>
                </a:solidFill>
              </a:rPr>
              <a:t>www.isls.zcu.cz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87DDDC8F-24E1-4A92-81B3-3B026F53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586" y="2060847"/>
            <a:ext cx="7730410" cy="388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9621D8-731F-42ED-AFB1-55BE57B07C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0773915D-8334-40BD-8398-FA8F96D67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22" y="216027"/>
            <a:ext cx="9307430" cy="1916829"/>
          </a:xfrm>
        </p:spPr>
      </p:pic>
      <p:sp>
        <p:nvSpPr>
          <p:cNvPr id="4" name="TextovéPole 4">
            <a:extLst>
              <a:ext uri="{FF2B5EF4-FFF2-40B4-BE49-F238E27FC236}">
                <a16:creationId xmlns:a16="http://schemas.microsoft.com/office/drawing/2014/main" id="{D45A13AE-1A12-494F-899A-65701CD1C266}"/>
              </a:ext>
            </a:extLst>
          </p:cNvPr>
          <p:cNvSpPr txBox="1"/>
          <p:nvPr/>
        </p:nvSpPr>
        <p:spPr>
          <a:xfrm>
            <a:off x="467541" y="3053282"/>
            <a:ext cx="8352925" cy="18158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21. září 2020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Kulturka ZČU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akce pro školy z Plzně a Plzeňského kraje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zábavnou formou </a:t>
            </a:r>
            <a:r>
              <a:rPr lang="cs-CZ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seznámení se základy </a:t>
            </a:r>
            <a:r>
              <a:rPr lang="cs-CZ" sz="2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ruštiny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6F839-0637-431B-8B92-E6FD41FC9D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Zástupný symbol pro obsah 3">
            <a:extLst>
              <a:ext uri="{FF2B5EF4-FFF2-40B4-BE49-F238E27FC236}">
                <a16:creationId xmlns:a16="http://schemas.microsoft.com/office/drawing/2014/main" id="{994CC843-DB0B-4CFC-8DDC-F1E980BF7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638" y="-30723"/>
            <a:ext cx="9150638" cy="69594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5">
            <a:extLst>
              <a:ext uri="{FF2B5EF4-FFF2-40B4-BE49-F238E27FC236}">
                <a16:creationId xmlns:a16="http://schemas.microsoft.com/office/drawing/2014/main" id="{A781AE25-4C37-4E46-B72B-6779EB6F41CB}"/>
              </a:ext>
            </a:extLst>
          </p:cNvPr>
          <p:cNvSpPr/>
          <p:nvPr/>
        </p:nvSpPr>
        <p:spPr>
          <a:xfrm>
            <a:off x="0" y="1268757"/>
            <a:ext cx="9144000" cy="936107"/>
          </a:xfrm>
          <a:prstGeom prst="rect">
            <a:avLst/>
          </a:prstGeom>
          <a:solidFill>
            <a:srgbClr val="C00000"/>
          </a:solidFill>
          <a:ln w="25402">
            <a:solidFill>
              <a:srgbClr val="C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1511989-5BAB-40F6-9540-AC3AED9104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93389" y="980730"/>
            <a:ext cx="7772400" cy="1470026"/>
          </a:xfrm>
        </p:spPr>
        <p:txBody>
          <a:bodyPr/>
          <a:lstStyle/>
          <a:p>
            <a:pPr lvl="0"/>
            <a:r>
              <a:rPr lang="cs-CZ">
                <a:solidFill>
                  <a:srgbClr val="FFFFFF"/>
                </a:solidFill>
                <a:latin typeface="Arial" pitchFamily="34"/>
                <a:cs typeface="Arial" pitchFamily="34"/>
              </a:rPr>
              <a:t>Ruské centrum v Plzni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EAF6F840-D78D-44A2-A45D-1D8008F9F84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43604" y="2348883"/>
            <a:ext cx="7344817" cy="4392484"/>
          </a:xfrm>
        </p:spPr>
        <p:txBody>
          <a:bodyPr anchorCtr="0"/>
          <a:lstStyle/>
          <a:p>
            <a:pPr lvl="0">
              <a:spcBef>
                <a:spcPts val="300"/>
              </a:spcBef>
            </a:pPr>
            <a:r>
              <a:rPr lang="cs-CZ" sz="1600" b="1">
                <a:solidFill>
                  <a:srgbClr val="000000"/>
                </a:solidFill>
              </a:rPr>
              <a:t>mezinárodní vzdělávací a kulturní projekt</a:t>
            </a:r>
            <a:r>
              <a:rPr lang="cs-CZ" sz="1600">
                <a:solidFill>
                  <a:srgbClr val="000000"/>
                </a:solidFill>
              </a:rPr>
              <a:t>,</a:t>
            </a:r>
            <a:r>
              <a:rPr lang="cs-CZ" sz="1600" b="1">
                <a:solidFill>
                  <a:srgbClr val="000000"/>
                </a:solidFill>
              </a:rPr>
              <a:t>  </a:t>
            </a:r>
            <a:r>
              <a:rPr lang="cs-CZ" sz="1600">
                <a:solidFill>
                  <a:srgbClr val="000000"/>
                </a:solidFill>
              </a:rPr>
              <a:t>který je realizován Fondem</a:t>
            </a:r>
            <a:r>
              <a:rPr lang="cs-CZ" sz="1600" b="1">
                <a:solidFill>
                  <a:srgbClr val="000000"/>
                </a:solidFill>
              </a:rPr>
              <a:t> Russkij mir</a:t>
            </a:r>
          </a:p>
          <a:p>
            <a:pPr lvl="0">
              <a:spcBef>
                <a:spcPts val="300"/>
              </a:spcBef>
            </a:pPr>
            <a:endParaRPr lang="en-US" sz="1200" b="1">
              <a:solidFill>
                <a:srgbClr val="000000"/>
              </a:solidFill>
            </a:endParaRPr>
          </a:p>
          <a:p>
            <a:pPr lvl="0">
              <a:spcBef>
                <a:spcPts val="300"/>
              </a:spcBef>
            </a:pPr>
            <a:endParaRPr lang="en-US" sz="1200" b="1">
              <a:solidFill>
                <a:srgbClr val="000000"/>
              </a:solidFill>
            </a:endParaRPr>
          </a:p>
          <a:p>
            <a:pPr lvl="0">
              <a:spcBef>
                <a:spcPts val="300"/>
              </a:spcBef>
            </a:pPr>
            <a:endParaRPr lang="cs-CZ" sz="1200" b="1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cs-CZ" sz="2000" b="1">
                <a:solidFill>
                  <a:srgbClr val="000000"/>
                </a:solidFill>
              </a:rPr>
              <a:t>  Mgr. Vlasta Klausová, vedoucí RC, </a:t>
            </a:r>
            <a:r>
              <a:rPr lang="en-US" sz="2000" b="1">
                <a:solidFill>
                  <a:srgbClr val="000000"/>
                </a:solidFill>
                <a:hlinkClick r:id="rId2"/>
              </a:rPr>
              <a:t>klausova@ujp.zcu.cz</a:t>
            </a:r>
            <a:endParaRPr lang="en-US" sz="2000" b="1">
              <a:solidFill>
                <a:srgbClr val="000000"/>
              </a:solidFill>
            </a:endParaRPr>
          </a:p>
          <a:p>
            <a:pPr marL="171450" lvl="0" indent="-171450" algn="l">
              <a:spcBef>
                <a:spcPts val="500"/>
              </a:spcBef>
              <a:buFont typeface="Wingdings" pitchFamily="2"/>
              <a:buChar char="Ø"/>
            </a:pPr>
            <a:r>
              <a:rPr lang="en-US" sz="2000" b="1">
                <a:solidFill>
                  <a:srgbClr val="000000"/>
                </a:solidFill>
              </a:rPr>
              <a:t> Varvara Golovatina, CSc., metodik RC, </a:t>
            </a:r>
            <a:r>
              <a:rPr lang="en-US" sz="2000" b="1">
                <a:solidFill>
                  <a:srgbClr val="000000"/>
                </a:solidFill>
                <a:hlinkClick r:id="rId3"/>
              </a:rPr>
              <a:t>golotvav@ujp.zcu.cz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lang="cs-CZ" sz="2000" b="1">
              <a:solidFill>
                <a:srgbClr val="000000"/>
              </a:solidFill>
            </a:endParaRPr>
          </a:p>
          <a:p>
            <a:pPr lvl="0">
              <a:spcBef>
                <a:spcPts val="500"/>
              </a:spcBef>
            </a:pPr>
            <a:endParaRPr lang="cs-CZ" sz="2000" b="1">
              <a:solidFill>
                <a:srgbClr val="C00000"/>
              </a:solidFill>
            </a:endParaRPr>
          </a:p>
          <a:p>
            <a:pPr lvl="0">
              <a:spcBef>
                <a:spcPts val="500"/>
              </a:spcBef>
            </a:pPr>
            <a:r>
              <a:rPr lang="cs-CZ" sz="2000" b="1">
                <a:solidFill>
                  <a:srgbClr val="C00000"/>
                </a:solidFill>
              </a:rPr>
              <a:t>www.ruskecentrum.zcu.cz</a:t>
            </a:r>
          </a:p>
          <a:p>
            <a:pPr lvl="0">
              <a:spcBef>
                <a:spcPts val="500"/>
              </a:spcBef>
            </a:pPr>
            <a:r>
              <a:rPr lang="en-US" sz="2000" b="1">
                <a:solidFill>
                  <a:srgbClr val="000000"/>
                </a:solidFill>
              </a:rPr>
              <a:t>@ruskecentrumplzen</a:t>
            </a:r>
          </a:p>
          <a:p>
            <a:pPr lvl="0"/>
            <a:r>
              <a:rPr lang="en-US" sz="2000" b="1">
                <a:solidFill>
                  <a:srgbClr val="000000"/>
                </a:solidFill>
              </a:rPr>
              <a:t>@ruske_centrum_plzen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5" name="Obrázek 3" descr="C:\Users\Bára Ulrychová\Desktop\MARKETING\loga\UJP_Logo_transp_CZ.png">
            <a:extLst>
              <a:ext uri="{FF2B5EF4-FFF2-40B4-BE49-F238E27FC236}">
                <a16:creationId xmlns:a16="http://schemas.microsoft.com/office/drawing/2014/main" id="{EB9F7955-A1A9-479D-A39C-31BCD50F80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7541" y="116631"/>
            <a:ext cx="1872206" cy="100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C:\Users\Bára Ulrychová\Desktop\MARKETING\loga\Logo_Fond Ruskij mir.jpg">
            <a:extLst>
              <a:ext uri="{FF2B5EF4-FFF2-40B4-BE49-F238E27FC236}">
                <a16:creationId xmlns:a16="http://schemas.microsoft.com/office/drawing/2014/main" id="{0F75158C-09B7-4E3A-BD09-3458ED3A86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30938" y="188640"/>
            <a:ext cx="1301502" cy="78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27F5E7B-A50A-4EA4-9C3E-A3CE4D36E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9221" y="5303190"/>
            <a:ext cx="284314" cy="286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C8346A-D85E-41D5-8123-B8BF3BA54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2904" y="4920240"/>
            <a:ext cx="236948" cy="236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262</Words>
  <Application>Microsoft Office PowerPoint</Application>
  <PresentationFormat>Širokoúhlá obrazovka</PresentationFormat>
  <Paragraphs>63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Motiv systému Office</vt:lpstr>
      <vt:lpstr>Ruské centrum v Plzni</vt:lpstr>
      <vt:lpstr>Ruské centrum v Plzni</vt:lpstr>
      <vt:lpstr>Prezentace aplikace PowerPoint</vt:lpstr>
      <vt:lpstr>Semináře pro učitele ruštiny</vt:lpstr>
      <vt:lpstr>Mezinárodní letní jazyková škola</vt:lpstr>
      <vt:lpstr>Prezentace aplikace PowerPoint</vt:lpstr>
      <vt:lpstr>Prezentace aplikace PowerPoint</vt:lpstr>
      <vt:lpstr>Ruské centrum v Plzni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Ruské centrum v Plzni</dc:title>
  <dc:creator>Varvara Golovatina</dc:creator>
  <cp:lastModifiedBy>Kateřina Štroblová</cp:lastModifiedBy>
  <cp:revision>3</cp:revision>
  <dcterms:created xsi:type="dcterms:W3CDTF">2019-09-25T08:03:12Z</dcterms:created>
  <dcterms:modified xsi:type="dcterms:W3CDTF">2020-09-13T21:51:19Z</dcterms:modified>
</cp:coreProperties>
</file>